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451" y="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ok Moharir" userId="364154e7589eeeaf" providerId="LiveId" clId="{AE4D8751-AEE9-435B-8281-22960C700882}"/>
    <pc:docChg chg="modSld">
      <pc:chgData name="Alok Moharir" userId="364154e7589eeeaf" providerId="LiveId" clId="{AE4D8751-AEE9-435B-8281-22960C700882}" dt="2025-01-29T13:22:26.997" v="266" actId="20577"/>
      <pc:docMkLst>
        <pc:docMk/>
      </pc:docMkLst>
      <pc:sldChg chg="modSp mod">
        <pc:chgData name="Alok Moharir" userId="364154e7589eeeaf" providerId="LiveId" clId="{AE4D8751-AEE9-435B-8281-22960C700882}" dt="2025-01-29T13:12:54.358" v="1" actId="692"/>
        <pc:sldMkLst>
          <pc:docMk/>
          <pc:sldMk cId="0" sldId="260"/>
        </pc:sldMkLst>
        <pc:spChg chg="mod">
          <ac:chgData name="Alok Moharir" userId="364154e7589eeeaf" providerId="LiveId" clId="{AE4D8751-AEE9-435B-8281-22960C700882}" dt="2025-01-29T13:12:54.358" v="1" actId="692"/>
          <ac:spMkLst>
            <pc:docMk/>
            <pc:sldMk cId="0" sldId="260"/>
            <ac:spMk id="83" creationId="{00000000-0000-0000-0000-000000000000}"/>
          </ac:spMkLst>
        </pc:spChg>
        <pc:cxnChg chg="mod">
          <ac:chgData name="Alok Moharir" userId="364154e7589eeeaf" providerId="LiveId" clId="{AE4D8751-AEE9-435B-8281-22960C700882}" dt="2025-01-29T13:12:42.916" v="0" actId="692"/>
          <ac:cxnSpMkLst>
            <pc:docMk/>
            <pc:sldMk cId="0" sldId="260"/>
            <ac:cxnSpMk id="84" creationId="{00000000-0000-0000-0000-000000000000}"/>
          </ac:cxnSpMkLst>
        </pc:cxnChg>
      </pc:sldChg>
      <pc:sldChg chg="modSp mod">
        <pc:chgData name="Alok Moharir" userId="364154e7589eeeaf" providerId="LiveId" clId="{AE4D8751-AEE9-435B-8281-22960C700882}" dt="2025-01-29T13:14:14.184" v="83" actId="20577"/>
        <pc:sldMkLst>
          <pc:docMk/>
          <pc:sldMk cId="0" sldId="262"/>
        </pc:sldMkLst>
        <pc:spChg chg="mod">
          <ac:chgData name="Alok Moharir" userId="364154e7589eeeaf" providerId="LiveId" clId="{AE4D8751-AEE9-435B-8281-22960C700882}" dt="2025-01-29T13:14:14.184" v="83" actId="20577"/>
          <ac:spMkLst>
            <pc:docMk/>
            <pc:sldMk cId="0" sldId="262"/>
            <ac:spMk id="98" creationId="{00000000-0000-0000-0000-000000000000}"/>
          </ac:spMkLst>
        </pc:spChg>
      </pc:sldChg>
      <pc:sldChg chg="modSp mod">
        <pc:chgData name="Alok Moharir" userId="364154e7589eeeaf" providerId="LiveId" clId="{AE4D8751-AEE9-435B-8281-22960C700882}" dt="2025-01-29T13:16:07.355" v="151" actId="20577"/>
        <pc:sldMkLst>
          <pc:docMk/>
          <pc:sldMk cId="0" sldId="264"/>
        </pc:sldMkLst>
        <pc:spChg chg="mod">
          <ac:chgData name="Alok Moharir" userId="364154e7589eeeaf" providerId="LiveId" clId="{AE4D8751-AEE9-435B-8281-22960C700882}" dt="2025-01-29T13:16:07.355" v="151" actId="20577"/>
          <ac:spMkLst>
            <pc:docMk/>
            <pc:sldMk cId="0" sldId="264"/>
            <ac:spMk id="112" creationId="{00000000-0000-0000-0000-000000000000}"/>
          </ac:spMkLst>
        </pc:spChg>
      </pc:sldChg>
      <pc:sldChg chg="modSp mod">
        <pc:chgData name="Alok Moharir" userId="364154e7589eeeaf" providerId="LiveId" clId="{AE4D8751-AEE9-435B-8281-22960C700882}" dt="2025-01-29T13:21:25.265" v="261" actId="20577"/>
        <pc:sldMkLst>
          <pc:docMk/>
          <pc:sldMk cId="0" sldId="265"/>
        </pc:sldMkLst>
        <pc:spChg chg="mod">
          <ac:chgData name="Alok Moharir" userId="364154e7589eeeaf" providerId="LiveId" clId="{AE4D8751-AEE9-435B-8281-22960C700882}" dt="2025-01-29T13:21:25.265" v="261" actId="20577"/>
          <ac:spMkLst>
            <pc:docMk/>
            <pc:sldMk cId="0" sldId="265"/>
            <ac:spMk id="122" creationId="{00000000-0000-0000-0000-000000000000}"/>
          </ac:spMkLst>
        </pc:spChg>
      </pc:sldChg>
      <pc:sldChg chg="modSp mod">
        <pc:chgData name="Alok Moharir" userId="364154e7589eeeaf" providerId="LiveId" clId="{AE4D8751-AEE9-435B-8281-22960C700882}" dt="2025-01-29T13:19:39.574" v="223" actId="20577"/>
        <pc:sldMkLst>
          <pc:docMk/>
          <pc:sldMk cId="0" sldId="268"/>
        </pc:sldMkLst>
        <pc:spChg chg="mod">
          <ac:chgData name="Alok Moharir" userId="364154e7589eeeaf" providerId="LiveId" clId="{AE4D8751-AEE9-435B-8281-22960C700882}" dt="2025-01-29T13:19:39.574" v="223" actId="20577"/>
          <ac:spMkLst>
            <pc:docMk/>
            <pc:sldMk cId="0" sldId="268"/>
            <ac:spMk id="143" creationId="{00000000-0000-0000-0000-000000000000}"/>
          </ac:spMkLst>
        </pc:spChg>
      </pc:sldChg>
      <pc:sldChg chg="modSp mod">
        <pc:chgData name="Alok Moharir" userId="364154e7589eeeaf" providerId="LiveId" clId="{AE4D8751-AEE9-435B-8281-22960C700882}" dt="2025-01-29T13:20:00.755" v="235" actId="20577"/>
        <pc:sldMkLst>
          <pc:docMk/>
          <pc:sldMk cId="0" sldId="269"/>
        </pc:sldMkLst>
        <pc:spChg chg="mod">
          <ac:chgData name="Alok Moharir" userId="364154e7589eeeaf" providerId="LiveId" clId="{AE4D8751-AEE9-435B-8281-22960C700882}" dt="2025-01-29T13:20:00.755" v="235" actId="20577"/>
          <ac:spMkLst>
            <pc:docMk/>
            <pc:sldMk cId="0" sldId="269"/>
            <ac:spMk id="149" creationId="{00000000-0000-0000-0000-000000000000}"/>
          </ac:spMkLst>
        </pc:spChg>
      </pc:sldChg>
      <pc:sldChg chg="modSp mod">
        <pc:chgData name="Alok Moharir" userId="364154e7589eeeaf" providerId="LiveId" clId="{AE4D8751-AEE9-435B-8281-22960C700882}" dt="2025-01-29T13:20:46.673" v="251" actId="20577"/>
        <pc:sldMkLst>
          <pc:docMk/>
          <pc:sldMk cId="0" sldId="270"/>
        </pc:sldMkLst>
        <pc:spChg chg="mod">
          <ac:chgData name="Alok Moharir" userId="364154e7589eeeaf" providerId="LiveId" clId="{AE4D8751-AEE9-435B-8281-22960C700882}" dt="2025-01-29T13:20:46.673" v="251" actId="20577"/>
          <ac:spMkLst>
            <pc:docMk/>
            <pc:sldMk cId="0" sldId="270"/>
            <ac:spMk id="156" creationId="{00000000-0000-0000-0000-000000000000}"/>
          </ac:spMkLst>
        </pc:spChg>
      </pc:sldChg>
      <pc:sldChg chg="modSp mod">
        <pc:chgData name="Alok Moharir" userId="364154e7589eeeaf" providerId="LiveId" clId="{AE4D8751-AEE9-435B-8281-22960C700882}" dt="2025-01-29T13:22:26.997" v="266" actId="20577"/>
        <pc:sldMkLst>
          <pc:docMk/>
          <pc:sldMk cId="0" sldId="272"/>
        </pc:sldMkLst>
        <pc:spChg chg="mod">
          <ac:chgData name="Alok Moharir" userId="364154e7589eeeaf" providerId="LiveId" clId="{AE4D8751-AEE9-435B-8281-22960C700882}" dt="2025-01-29T13:22:26.997" v="266" actId="20577"/>
          <ac:spMkLst>
            <pc:docMk/>
            <pc:sldMk cId="0" sldId="272"/>
            <ac:spMk id="172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667479a25e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1667479a25e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6520690755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6520690755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7d52714d7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7d52714d7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654af78a6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654af78a6b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654af78a6b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654af78a6b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6f5bd0ab6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6f5bd0ab6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8c3d5a14f0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8c3d5a14f0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6f5bd0ab6a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6f5bd0ab6a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6f5bd0ab6a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6f5bd0ab6a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70016e5a62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70016e5a62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8b015c25b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8b015c25b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6f5bd0ab6a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6f5bd0ab6a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652069075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652069075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6520690755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6520690755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6520690755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6520690755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6520690755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6520690755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1667479a25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1667479a25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8c3d5a14f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8c3d5a14f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6520690755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6520690755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4E5F5"/>
            </a:gs>
            <a:gs pos="100000">
              <a:srgbClr val="70A4D5"/>
            </a:gs>
          </a:gsLst>
          <a:lin ang="5400012" scaled="0"/>
        </a:gra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Gastric Ultrasound</a:t>
            </a: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Alok Moharir, M.D.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Department of Anesthesiology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Nationwide Children’s Hospital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Columbus, OH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4E5F5"/>
            </a:gs>
            <a:gs pos="100000">
              <a:srgbClr val="70A4D5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Scanning Tips</a:t>
            </a:r>
            <a:endParaRPr/>
          </a:p>
        </p:txBody>
      </p:sp>
      <p:sp>
        <p:nvSpPr>
          <p:cNvPr id="122" name="Google Shape;122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dirty="0"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 sz="1800" dirty="0"/>
              <a:t>Liver is often the easiest landmark to locate</a:t>
            </a:r>
            <a:endParaRPr sz="18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 dirty="0"/>
              <a:t>Scan until edge of left lobe visualized</a:t>
            </a:r>
            <a:endParaRPr sz="1800"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 dirty="0"/>
              <a:t>Slide transducer cephalad to caudad</a:t>
            </a:r>
            <a:endParaRPr sz="18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 dirty="0"/>
              <a:t>Gastric Antrum usually along left border of lobe</a:t>
            </a:r>
          </a:p>
          <a:p>
            <a:pPr lvl="1" indent="-342900">
              <a:spcBef>
                <a:spcPts val="0"/>
              </a:spcBef>
              <a:buSzPts val="1800"/>
              <a:buChar char="●"/>
            </a:pPr>
            <a:r>
              <a:rPr lang="en-US" sz="1800" dirty="0"/>
              <a:t>At the same sagittal scanning plane as the Aorta</a:t>
            </a:r>
            <a:endParaRPr sz="1800"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4E5F5"/>
            </a:gs>
            <a:gs pos="100000">
              <a:srgbClr val="70A4D5"/>
            </a:gs>
          </a:gsLst>
          <a:lin ang="5400012" scaled="0"/>
        </a:grad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Gastric Wall Layers</a:t>
            </a:r>
            <a:endParaRPr/>
          </a:p>
        </p:txBody>
      </p:sp>
      <p:sp>
        <p:nvSpPr>
          <p:cNvPr id="128" name="Google Shape;128;p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From outside to inside:</a:t>
            </a:r>
            <a:endParaRPr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Serosa: Hyperechoic</a:t>
            </a:r>
            <a:endParaRPr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Muscularis Propria: Thick, Hypoechoic</a:t>
            </a:r>
            <a:endParaRPr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Submucosa: Hyperechoic</a:t>
            </a:r>
            <a:endParaRPr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Muscularis Mucosa: Hypoechoic</a:t>
            </a:r>
            <a:endParaRPr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Mucosal-Air Interface: Hyperechoic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0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000"/>
              <a:t>Image Source: Perlas A, et. al.  Gastric Ultrasonography in the Fastred Surgical Patient: A Prospective Descriptive Study. Anesthesia and Analgesia. July 2011; 113: 93-97 </a:t>
            </a:r>
            <a:endParaRPr sz="1000"/>
          </a:p>
        </p:txBody>
      </p:sp>
      <p:pic>
        <p:nvPicPr>
          <p:cNvPr id="129" name="Google Shape;129;p23"/>
          <p:cNvPicPr preferRelativeResize="0"/>
          <p:nvPr/>
        </p:nvPicPr>
        <p:blipFill rotWithShape="1">
          <a:blip r:embed="rId3">
            <a:alphaModFix/>
          </a:blip>
          <a:srcRect b="3920"/>
          <a:stretch/>
        </p:blipFill>
        <p:spPr>
          <a:xfrm>
            <a:off x="5484400" y="1007225"/>
            <a:ext cx="3347899" cy="356165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23"/>
          <p:cNvSpPr txBox="1">
            <a:spLocks noGrp="1"/>
          </p:cNvSpPr>
          <p:nvPr>
            <p:ph type="body" idx="2"/>
          </p:nvPr>
        </p:nvSpPr>
        <p:spPr>
          <a:xfrm>
            <a:off x="5786425" y="1152475"/>
            <a:ext cx="3045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4E5F5"/>
            </a:gs>
            <a:gs pos="100000">
              <a:srgbClr val="70A4D5"/>
            </a:gs>
          </a:gsLst>
          <a:lin ang="5400012" scaled="0"/>
        </a:grad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Stomach vs Colon	</a:t>
            </a:r>
            <a:endParaRPr/>
          </a:p>
        </p:txBody>
      </p:sp>
      <p:sp>
        <p:nvSpPr>
          <p:cNvPr id="136" name="Google Shape;136;p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dirty="0"/>
              <a:t>Stomach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 dirty="0"/>
              <a:t>Thicker muscular wall</a:t>
            </a: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 dirty="0"/>
              <a:t>More hyperechoic</a:t>
            </a:r>
            <a:endParaRPr sz="1400"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 dirty="0"/>
              <a:t>Well defined internal folds</a:t>
            </a:r>
            <a:endParaRPr sz="1400" dirty="0"/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 sz="1400" dirty="0"/>
              <a:t>Especially when empty</a:t>
            </a:r>
            <a:endParaRPr sz="1400"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 dirty="0"/>
              <a:t>More superficial location</a:t>
            </a:r>
            <a:endParaRPr sz="1400" dirty="0"/>
          </a:p>
        </p:txBody>
      </p:sp>
      <p:sp>
        <p:nvSpPr>
          <p:cNvPr id="137" name="Google Shape;137;p24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Colon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Usually inferior to the stomach</a:t>
            </a:r>
            <a:endParaRPr sz="140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Thinner, hazy outer wall</a:t>
            </a:r>
            <a:endParaRPr sz="1400"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400"/>
              <a:t>Lack of internal folds</a:t>
            </a:r>
            <a:r>
              <a:rPr lang="en"/>
              <a:t>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4E5F5"/>
            </a:gs>
            <a:gs pos="100000">
              <a:srgbClr val="70A4D5"/>
            </a:gs>
          </a:gsLst>
          <a:lin ang="5400012" scaled="0"/>
        </a:grad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Interpretation of Gastric Content</a:t>
            </a:r>
            <a:endParaRPr/>
          </a:p>
        </p:txBody>
      </p:sp>
      <p:sp>
        <p:nvSpPr>
          <p:cNvPr id="143" name="Google Shape;143;p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Qualitative Assessment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dirty="0"/>
              <a:t>Empty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dirty="0"/>
              <a:t>Clear Fluid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dirty="0"/>
              <a:t>Solids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Positioning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dirty="0"/>
              <a:t>Supine: Can underestimate aspiration risk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dirty="0"/>
              <a:t>Right Lateral Decubitus</a:t>
            </a:r>
            <a:endParaRPr dirty="0"/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 dirty="0"/>
              <a:t>Gastric content moves to the Antrum in this position,</a:t>
            </a:r>
            <a:endParaRPr dirty="0"/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 dirty="0"/>
              <a:t>Note: If solid food found in supine position then no need to position patient RLD as high aspiration risk can already be ascertained</a:t>
            </a:r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4E5F5"/>
            </a:gs>
            <a:gs pos="100000">
              <a:srgbClr val="70A4D5"/>
            </a:gs>
          </a:gsLst>
          <a:lin ang="5400012" scaled="0"/>
        </a:gradFill>
        <a:effectLst/>
      </p:bgPr>
    </p:bg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Empty Stomach</a:t>
            </a:r>
            <a:endParaRPr/>
          </a:p>
        </p:txBody>
      </p:sp>
      <p:sp>
        <p:nvSpPr>
          <p:cNvPr id="149" name="Google Shape;149;p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dirty="0"/>
              <a:t>L: Liver</a:t>
            </a:r>
            <a:endParaRPr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dirty="0"/>
              <a:t>A: Antrum</a:t>
            </a:r>
            <a:endParaRPr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dirty="0"/>
              <a:t>Antrum is small, flat, and collapsed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 dirty="0"/>
              <a:t>Prominent surrounding muscular wall</a:t>
            </a:r>
            <a:endParaRPr sz="1400"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 dirty="0"/>
              <a:t>Can occasionally see gastric folds within the antral lumen</a:t>
            </a:r>
            <a:endParaRPr sz="1400"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dirty="0"/>
              <a:t>“Bulls-Eye” appearance</a:t>
            </a:r>
            <a:endParaRPr dirty="0"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dirty="0"/>
              <a:t>Round or ovoid cross section</a:t>
            </a:r>
            <a:endParaRPr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dirty="0"/>
              <a:t>Low risk of aspiration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800" dirty="0"/>
              <a:t>I</a:t>
            </a:r>
            <a:r>
              <a:rPr lang="en" sz="1000" dirty="0"/>
              <a:t>mage Sources (14-17):: Peter van de Putte, Lionel Bouvette.  Gastric Ultrasound types of Gastric Content..  Referenced on January 28, 2025. https://www.gastricultrasound.org/en/acquisition/  </a:t>
            </a:r>
            <a:endParaRPr sz="10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000" dirty="0"/>
              <a:t>: </a:t>
            </a:r>
            <a:endParaRPr sz="1000"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000" dirty="0"/>
          </a:p>
        </p:txBody>
      </p:sp>
      <p:pic>
        <p:nvPicPr>
          <p:cNvPr id="150" name="Google Shape;150;p26"/>
          <p:cNvPicPr preferRelativeResize="0"/>
          <p:nvPr/>
        </p:nvPicPr>
        <p:blipFill rotWithShape="1">
          <a:blip r:embed="rId3">
            <a:alphaModFix/>
          </a:blip>
          <a:srcRect r="52599"/>
          <a:stretch/>
        </p:blipFill>
        <p:spPr>
          <a:xfrm>
            <a:off x="4311600" y="1231375"/>
            <a:ext cx="4520699" cy="3193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4E5F5"/>
            </a:gs>
            <a:gs pos="100000">
              <a:srgbClr val="70A4D5"/>
            </a:gs>
          </a:gsLst>
          <a:lin ang="5400012" scaled="0"/>
        </a:grad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Clear Fluid</a:t>
            </a:r>
            <a:endParaRPr/>
          </a:p>
        </p:txBody>
      </p:sp>
      <p:sp>
        <p:nvSpPr>
          <p:cNvPr id="156" name="Google Shape;156;p2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 dirty="0"/>
              <a:t>Hypoechoic and homogenous (top image)</a:t>
            </a:r>
            <a:endParaRPr sz="1200" dirty="0"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 dirty="0"/>
              <a:t>Occasional swallowed air mixed in (bottom image)</a:t>
            </a:r>
            <a:endParaRPr sz="1200" dirty="0"/>
          </a:p>
          <a:p>
            <a:pPr marL="1371600" lvl="2" indent="-292100" algn="l" rtl="0">
              <a:spcBef>
                <a:spcPts val="0"/>
              </a:spcBef>
              <a:spcAft>
                <a:spcPts val="0"/>
              </a:spcAft>
              <a:buSzPts val="1000"/>
              <a:buChar char="■"/>
            </a:pPr>
            <a:r>
              <a:rPr lang="en" sz="1000" dirty="0"/>
              <a:t>Hyperechoic dots</a:t>
            </a:r>
            <a:endParaRPr sz="1000" dirty="0"/>
          </a:p>
          <a:p>
            <a:pPr marL="1371600" lvl="2" indent="-292100" algn="l" rtl="0">
              <a:spcBef>
                <a:spcPts val="0"/>
              </a:spcBef>
              <a:spcAft>
                <a:spcPts val="0"/>
              </a:spcAft>
              <a:buSzPts val="1000"/>
              <a:buChar char="■"/>
            </a:pPr>
            <a:r>
              <a:rPr lang="en" sz="1000" dirty="0"/>
              <a:t>“Starry Sky” appearance</a:t>
            </a:r>
            <a:endParaRPr sz="1000" dirty="0"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 dirty="0"/>
              <a:t>Many will have clear gastric secretions</a:t>
            </a:r>
            <a:endParaRPr sz="1200" dirty="0"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 dirty="0"/>
              <a:t>Can occur even in fasting state</a:t>
            </a:r>
            <a:endParaRPr sz="1200" dirty="0"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 dirty="0"/>
              <a:t>Appears similar to clear liquids</a:t>
            </a:r>
            <a:endParaRPr sz="1200" dirty="0"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 dirty="0"/>
              <a:t>Clinically significant if &gt; 1.5 ml/kg gastric volume</a:t>
            </a:r>
            <a:endParaRPr sz="1200" dirty="0"/>
          </a:p>
          <a:p>
            <a:pPr marL="1371600" lvl="2" indent="-292100" algn="l" rtl="0">
              <a:spcBef>
                <a:spcPts val="0"/>
              </a:spcBef>
              <a:spcAft>
                <a:spcPts val="0"/>
              </a:spcAft>
              <a:buSzPts val="1000"/>
              <a:buChar char="■"/>
            </a:pPr>
            <a:r>
              <a:rPr lang="en" sz="1000" dirty="0"/>
              <a:t>Carries higher risk of aspiration</a:t>
            </a:r>
            <a:endParaRPr sz="1000" dirty="0"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 dirty="0"/>
              <a:t>Antrum becomes distended</a:t>
            </a:r>
            <a:endParaRPr sz="1200" dirty="0"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 dirty="0"/>
              <a:t>Thinner walls compared to empty state</a:t>
            </a:r>
            <a:endParaRPr sz="1200" dirty="0"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 dirty="0"/>
              <a:t>Contents</a:t>
            </a:r>
            <a:endParaRPr sz="1200" dirty="0"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 sz="1100" dirty="0"/>
              <a:t>L: Liver</a:t>
            </a:r>
            <a:endParaRPr sz="1100" dirty="0"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 sz="1100" dirty="0"/>
              <a:t>A: Gastric Antrum</a:t>
            </a:r>
            <a:endParaRPr sz="1100" dirty="0"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 sz="1100" dirty="0"/>
              <a:t>P: Pancreas</a:t>
            </a:r>
            <a:endParaRPr sz="1100" dirty="0"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 sz="1100" dirty="0"/>
              <a:t>Ao: Aorta</a:t>
            </a:r>
            <a:endParaRPr sz="1100" dirty="0"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 sz="1100" dirty="0"/>
              <a:t>SMA: Superior Mesenteric Artery</a:t>
            </a:r>
            <a:endParaRPr sz="1100" dirty="0"/>
          </a:p>
        </p:txBody>
      </p:sp>
      <p:pic>
        <p:nvPicPr>
          <p:cNvPr id="157" name="Google Shape;157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45875" y="402525"/>
            <a:ext cx="3286425" cy="2420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27"/>
          <p:cNvPicPr preferRelativeResize="0"/>
          <p:nvPr/>
        </p:nvPicPr>
        <p:blipFill rotWithShape="1">
          <a:blip r:embed="rId4">
            <a:alphaModFix/>
          </a:blip>
          <a:srcRect l="3402" t="8146" r="51595" b="3786"/>
          <a:stretch/>
        </p:blipFill>
        <p:spPr>
          <a:xfrm>
            <a:off x="5545875" y="2822900"/>
            <a:ext cx="3286425" cy="2214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4E5F5"/>
            </a:gs>
            <a:gs pos="100000">
              <a:srgbClr val="70A4D5"/>
            </a:gs>
          </a:gsLst>
          <a:lin ang="5400012" scaled="0"/>
        </a:grad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Frosted Glass Pattern</a:t>
            </a:r>
            <a:endParaRPr/>
          </a:p>
        </p:txBody>
      </p:sp>
      <p:sp>
        <p:nvSpPr>
          <p:cNvPr id="164" name="Google Shape;164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Immediately after a meal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Swallowed air mixed with solid food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Can obscure deeper structures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Contents</a:t>
            </a:r>
            <a:endParaRPr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R: Rectus Abdominis muscle</a:t>
            </a:r>
            <a:endParaRPr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L: Liver</a:t>
            </a:r>
            <a:endParaRPr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A: Gastric Antrum</a:t>
            </a:r>
            <a:endParaRPr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Ao: Aorta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Air later gets absorbed</a:t>
            </a:r>
            <a:endParaRPr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Can then more clearly see gastric antrum circumference, gastric activity, and gastric contents (next slide)</a:t>
            </a:r>
            <a:endParaRPr/>
          </a:p>
        </p:txBody>
      </p:sp>
      <p:pic>
        <p:nvPicPr>
          <p:cNvPr id="165" name="Google Shape;165;p28"/>
          <p:cNvPicPr preferRelativeResize="0"/>
          <p:nvPr/>
        </p:nvPicPr>
        <p:blipFill rotWithShape="1">
          <a:blip r:embed="rId3">
            <a:alphaModFix/>
          </a:blip>
          <a:srcRect r="50214"/>
          <a:stretch/>
        </p:blipFill>
        <p:spPr>
          <a:xfrm>
            <a:off x="4572000" y="1152475"/>
            <a:ext cx="4260300" cy="3673625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28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40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4E5F5"/>
            </a:gs>
            <a:gs pos="100000">
              <a:srgbClr val="70A4D5"/>
            </a:gs>
          </a:gsLst>
          <a:lin ang="5400012" scaled="0"/>
        </a:gradFill>
        <a:effectLst/>
      </p:bgPr>
    </p:bg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Thick Fluid or Solid</a:t>
            </a:r>
            <a:endParaRPr/>
          </a:p>
        </p:txBody>
      </p:sp>
      <p:sp>
        <p:nvSpPr>
          <p:cNvPr id="172" name="Google Shape;172;p29"/>
          <p:cNvSpPr txBox="1">
            <a:spLocks noGrp="1"/>
          </p:cNvSpPr>
          <p:nvPr>
            <p:ph type="body" idx="1"/>
          </p:nvPr>
        </p:nvSpPr>
        <p:spPr>
          <a:xfrm>
            <a:off x="231500" y="109232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Any amount of solid or thick fluid is aspiration risk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dirty="0"/>
              <a:t>No need to quantitatively measure the content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Thick Fluid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dirty="0"/>
              <a:t>Hyperechoic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dirty="0"/>
              <a:t>Homogenous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Solid Food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dirty="0"/>
              <a:t>Particulate content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dirty="0"/>
              <a:t>Heterogenous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dirty="0"/>
              <a:t>Often with solid/fluid interfaces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Can often see peristaltic activity</a:t>
            </a:r>
            <a:endParaRPr dirty="0"/>
          </a:p>
        </p:txBody>
      </p:sp>
      <p:pic>
        <p:nvPicPr>
          <p:cNvPr id="173" name="Google Shape;173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06025" y="1152475"/>
            <a:ext cx="2726275" cy="341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4E5F5"/>
            </a:gs>
            <a:gs pos="100000">
              <a:srgbClr val="70A4D5"/>
            </a:gs>
          </a:gsLst>
          <a:lin ang="5400012" scaled="0"/>
        </a:gra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Measuring Gastric Fluid Volume</a:t>
            </a:r>
            <a:endParaRPr/>
          </a:p>
        </p:txBody>
      </p:sp>
      <p:sp>
        <p:nvSpPr>
          <p:cNvPr id="179" name="Google Shape;179;p3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Fasted patients can have baseline gastric secretions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Taken in RLD position</a:t>
            </a:r>
            <a:endParaRPr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Between peristaltic activity</a:t>
            </a:r>
            <a:endParaRPr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Freeze image at maximum circumference</a:t>
            </a:r>
            <a:endParaRPr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Measure from serosa to serosa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Free trace border of gastric wall </a:t>
            </a:r>
            <a:endParaRPr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Standard ultrasound calipers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Cross sectional area (CSA) </a:t>
            </a:r>
            <a:endParaRPr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Measured in cm</a:t>
            </a:r>
            <a:r>
              <a:rPr lang="en" baseline="30000"/>
              <a:t>2</a:t>
            </a:r>
            <a:endParaRPr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Direct correlation with volume of gastric fluid (ml)</a:t>
            </a:r>
            <a:endParaRPr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Volume (ml) = -7.8 + (3.5 X RLD CSA cm2) + (0.127) X age (mos)</a:t>
            </a:r>
            <a:endParaRPr sz="12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000"/>
              <a:t>Perlas A, et al.  I-AIM Framework for point-of-care gastric ultrasound.  British Journal of Anaesthesia.  2016; 116: 7-11.</a:t>
            </a:r>
            <a:endParaRPr sz="1000"/>
          </a:p>
        </p:txBody>
      </p:sp>
      <p:pic>
        <p:nvPicPr>
          <p:cNvPr id="180" name="Google Shape;180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54325" y="1152475"/>
            <a:ext cx="3377974" cy="3416400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30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Gastric Fluid Volume in the Pediatric Patient (ml)</a:t>
            </a:r>
            <a:endParaRPr/>
          </a:p>
        </p:txBody>
      </p:sp>
      <p:sp>
        <p:nvSpPr>
          <p:cNvPr id="187" name="Google Shape;187;p3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88" name="Google Shape;188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0275" y="1000075"/>
            <a:ext cx="8520601" cy="3523424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31"/>
          <p:cNvSpPr txBox="1"/>
          <p:nvPr/>
        </p:nvSpPr>
        <p:spPr>
          <a:xfrm>
            <a:off x="116700" y="4568875"/>
            <a:ext cx="89106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</a:rPr>
              <a:t>Image Source: Peter van de Putte and Lionel Bouvette.  Gastric Ultrasound (Pediatric Patients).  Referenced on January 28, 2025.  https://www.gastricultrasound.org/en/special-patients/</a:t>
            </a:r>
            <a:endParaRPr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4E5F5"/>
            </a:gs>
            <a:gs pos="100000">
              <a:srgbClr val="70A4D5"/>
            </a:gs>
          </a:gsLst>
          <a:lin ang="5400012" scaled="0"/>
        </a:gra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I-AIM Framework</a:t>
            </a:r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I: Indication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Diagnostic question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E.g. Full or Empty Stomach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A: Acquisition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Correct views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Specific structures to assess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I: Interpretation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How to differentiate an empty vs full stomach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M: Medical Decision Making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How the information obtained can guide patient management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000"/>
              <a:t>A, Van de Putte P, Van Houwe P, Chan VWS.  I-AIM framework for point-of-care gastric ultrasound. British Journal of Anaesthesia.  2016 January; 116 (1): 7-11. </a:t>
            </a:r>
            <a:r>
              <a:rPr lang="en" sz="1200"/>
              <a:t> </a:t>
            </a:r>
            <a:endParaRPr sz="1200"/>
          </a:p>
          <a:p>
            <a:pPr marL="0" lvl="0" indent="0" algn="r" rtl="0">
              <a:spcBef>
                <a:spcPts val="1600"/>
              </a:spcBef>
              <a:spcAft>
                <a:spcPts val="0"/>
              </a:spcAft>
              <a:buNone/>
            </a:pPr>
            <a:endParaRPr sz="1200"/>
          </a:p>
          <a:p>
            <a:pPr marL="0" lvl="0" indent="0" algn="r" rtl="0">
              <a:spcBef>
                <a:spcPts val="1600"/>
              </a:spcBef>
              <a:spcAft>
                <a:spcPts val="1600"/>
              </a:spcAft>
              <a:buNone/>
            </a:pPr>
            <a:endParaRPr sz="12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4E5F5"/>
            </a:gs>
            <a:gs pos="100000">
              <a:srgbClr val="70A4D5"/>
            </a:gs>
          </a:gsLst>
          <a:lin ang="5400012" scaled="0"/>
        </a:gradFill>
        <a:effectLst/>
      </p:bgPr>
    </p:bg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Medical Decision Making</a:t>
            </a:r>
            <a:endParaRPr/>
          </a:p>
        </p:txBody>
      </p:sp>
      <p:sp>
        <p:nvSpPr>
          <p:cNvPr id="195" name="Google Shape;195;p3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68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Grading System: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Grade 0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Empty Stomach in both supine and RLD position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Low risk of aspiration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Clear Fluid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Grade I</a:t>
            </a:r>
            <a:endParaRPr/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Volume &lt; 1.5 ml/kg</a:t>
            </a:r>
            <a:endParaRPr/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Low risk of aspiration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Grade II</a:t>
            </a:r>
            <a:endParaRPr/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Volume &gt; 1.5 ml/kg</a:t>
            </a:r>
            <a:endParaRPr/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High risk of aspiration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Any solid or thick liquid is considered high risk of aspiration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Quantitative volume measurement therefore not necessary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4E5F5"/>
            </a:gs>
            <a:gs pos="100000">
              <a:srgbClr val="70A4D5"/>
            </a:gs>
          </a:gsLst>
          <a:lin ang="5400012" scaled="0"/>
        </a:gra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Indications	</a:t>
            </a:r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60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Urgent or emergent procedures 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May have to proceed with surgery before adequate NPO times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Delayed gastric emptying in acutely ill patient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Co-Morbidities with delayed gastric emptying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Diabetes Mellitus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Neuromuscular disorders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Trauma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Gastric dysmotility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Medications which may delay gastric emptying</a:t>
            </a:r>
            <a:endParaRPr/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Narcotics</a:t>
            </a:r>
            <a:endParaRPr/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GLP-1 Agonists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Unclear NPO status due to decreased LOC or cognitive dysfunction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Questionable compliance with NPO status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4E5F5"/>
            </a:gs>
            <a:gs pos="100000">
              <a:srgbClr val="70A4D5"/>
            </a:gs>
          </a:gsLst>
          <a:lin ang="5400012" scaled="0"/>
        </a:gra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Equipment	</a:t>
            </a:r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Curvilinear Probe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Lower frequency, deeper penetration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3-5 MHz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Suitable for most adults and children</a:t>
            </a:r>
            <a:endParaRPr/>
          </a:p>
        </p:txBody>
      </p:sp>
      <p:pic>
        <p:nvPicPr>
          <p:cNvPr id="74" name="Google Shape;7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70550" y="1152475"/>
            <a:ext cx="1961750" cy="341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4E5F5"/>
            </a:gs>
            <a:gs pos="100000">
              <a:srgbClr val="70A4D5"/>
            </a:gs>
          </a:gsLst>
          <a:lin ang="5400012" scaled="0"/>
        </a:gra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Gastric Anatomy</a:t>
            </a:r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Antrum typically visualized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Superficial location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Lower air content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Most dependent region of stomach</a:t>
            </a:r>
            <a:endParaRPr/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Gastric content gravitates towards it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Provides information about rest of stomach</a:t>
            </a:r>
            <a:endParaRPr/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Type and volume of stomach content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r" rtl="0">
              <a:spcBef>
                <a:spcPts val="1600"/>
              </a:spcBef>
              <a:spcAft>
                <a:spcPts val="0"/>
              </a:spcAft>
              <a:buNone/>
            </a:pPr>
            <a:endParaRPr sz="10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000"/>
              <a:t>Image Source: Davinder Ramsingh.  Foresight Ultrasound.  Referenced on 14 January 2025.  https://www.dropbox.com/scl/fi/sg9pyebr3hcgs1g2j9ft5/17.-Ultrasound-for-Gastric-Volume.ppsx?rlkey=ft0fp8q0knzf5wyn872qejd3n&amp;e=1&amp;dl=0</a:t>
            </a:r>
            <a:endParaRPr sz="1000"/>
          </a:p>
          <a:p>
            <a:pPr marL="0" lvl="0" indent="0" algn="r" rtl="0">
              <a:spcBef>
                <a:spcPts val="1600"/>
              </a:spcBef>
              <a:spcAft>
                <a:spcPts val="1600"/>
              </a:spcAft>
              <a:buNone/>
            </a:pPr>
            <a:endParaRPr sz="1000"/>
          </a:p>
        </p:txBody>
      </p:sp>
      <p:pic>
        <p:nvPicPr>
          <p:cNvPr id="81" name="Google Shape;8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79463" y="1152475"/>
            <a:ext cx="3552825" cy="321945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7"/>
          <p:cNvSpPr txBox="1"/>
          <p:nvPr/>
        </p:nvSpPr>
        <p:spPr>
          <a:xfrm>
            <a:off x="6876875" y="2815825"/>
            <a:ext cx="4075200" cy="4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17"/>
          <p:cNvSpPr/>
          <p:nvPr/>
        </p:nvSpPr>
        <p:spPr>
          <a:xfrm>
            <a:off x="6328170" y="2806692"/>
            <a:ext cx="990525" cy="956025"/>
          </a:xfrm>
          <a:custGeom>
            <a:avLst/>
            <a:gdLst/>
            <a:ahLst/>
            <a:cxnLst/>
            <a:rect l="l" t="t" r="r" b="b"/>
            <a:pathLst>
              <a:path w="39621" h="38241" extrusionOk="0">
                <a:moveTo>
                  <a:pt x="14590" y="365"/>
                </a:moveTo>
                <a:cubicBezTo>
                  <a:pt x="9826" y="-1223"/>
                  <a:pt x="3535" y="2948"/>
                  <a:pt x="1289" y="7440"/>
                </a:cubicBezTo>
                <a:cubicBezTo>
                  <a:pt x="-1617" y="13252"/>
                  <a:pt x="1178" y="21042"/>
                  <a:pt x="4402" y="26684"/>
                </a:cubicBezTo>
                <a:cubicBezTo>
                  <a:pt x="9835" y="36192"/>
                  <a:pt x="26020" y="41204"/>
                  <a:pt x="35815" y="36306"/>
                </a:cubicBezTo>
                <a:cubicBezTo>
                  <a:pt x="44637" y="31895"/>
                  <a:pt x="35796" y="15615"/>
                  <a:pt x="30721" y="7157"/>
                </a:cubicBezTo>
                <a:cubicBezTo>
                  <a:pt x="27783" y="2260"/>
                  <a:pt x="18911" y="4686"/>
                  <a:pt x="14873" y="648"/>
                </a:cubicBezTo>
              </a:path>
            </a:pathLst>
          </a:cu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sp>
      <p:cxnSp>
        <p:nvCxnSpPr>
          <p:cNvPr id="84" name="Google Shape;84;p17"/>
          <p:cNvCxnSpPr/>
          <p:nvPr/>
        </p:nvCxnSpPr>
        <p:spPr>
          <a:xfrm rot="10800000">
            <a:off x="7280025" y="3367675"/>
            <a:ext cx="990600" cy="0"/>
          </a:xfrm>
          <a:prstGeom prst="straightConnector1">
            <a:avLst/>
          </a:prstGeom>
          <a:noFill/>
          <a:ln w="9525" cap="flat" cmpd="sng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4E5F5"/>
            </a:gs>
            <a:gs pos="100000">
              <a:srgbClr val="70A4D5"/>
            </a:gs>
          </a:gsLst>
          <a:lin ang="5400012" scaled="0"/>
        </a:gra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Scanning Technique</a:t>
            </a:r>
            <a:endParaRPr/>
          </a:p>
        </p:txBody>
      </p:sp>
      <p:sp>
        <p:nvSpPr>
          <p:cNvPr id="90" name="Google Shape;90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Epigastric region</a:t>
            </a:r>
            <a:endParaRPr/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" sz="1300"/>
              <a:t>Subxiphoid </a:t>
            </a:r>
            <a:endParaRPr sz="130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Sagittal scan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Orientation Marker of probe pointing cranially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Transverse cross sectional view of gastric antrum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Sweep from left to right subcostal margins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Until key landmarks obtained (next slide)</a:t>
            </a:r>
            <a:endParaRPr sz="140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Once antrum visualized:</a:t>
            </a:r>
            <a:endParaRPr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Rotate transducer clockwise and counterclockwise</a:t>
            </a:r>
            <a:endParaRPr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Maximize short axis cross sectional view</a:t>
            </a:r>
            <a:endParaRPr sz="1300"/>
          </a:p>
        </p:txBody>
      </p:sp>
      <p:pic>
        <p:nvPicPr>
          <p:cNvPr id="91" name="Google Shape;9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61200" y="1097850"/>
            <a:ext cx="3138650" cy="28621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8"/>
          <p:cNvSpPr txBox="1">
            <a:spLocks noGrp="1"/>
          </p:cNvSpPr>
          <p:nvPr>
            <p:ph type="body" idx="2"/>
          </p:nvPr>
        </p:nvSpPr>
        <p:spPr>
          <a:xfrm>
            <a:off x="5803150" y="1097850"/>
            <a:ext cx="3340800" cy="2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4E5F5"/>
            </a:gs>
            <a:gs pos="100000">
              <a:srgbClr val="70A4D5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Patient Positioning</a:t>
            </a:r>
            <a:endParaRPr/>
          </a:p>
        </p:txBody>
      </p:sp>
      <p:sp>
        <p:nvSpPr>
          <p:cNvPr id="98" name="Google Shape;98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65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 dirty="0"/>
              <a:t>Supine</a:t>
            </a:r>
            <a:endParaRPr sz="1700" dirty="0"/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 dirty="0"/>
              <a:t>Can rule in a full stomach, but cannot rule out</a:t>
            </a:r>
            <a:endParaRPr sz="1700" dirty="0"/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 dirty="0"/>
              <a:t>Some content might be in fundus</a:t>
            </a:r>
            <a:endParaRPr sz="1700" dirty="0"/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 dirty="0"/>
              <a:t>Right lateral decubitus</a:t>
            </a:r>
            <a:endParaRPr sz="1700" dirty="0"/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 dirty="0"/>
              <a:t>Promotes gravitational drainage</a:t>
            </a:r>
            <a:endParaRPr sz="1700" dirty="0"/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 dirty="0"/>
              <a:t>Rule out full stomach; verify empty stomach </a:t>
            </a:r>
            <a:endParaRPr sz="1700" dirty="0"/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 dirty="0"/>
              <a:t>Alternative to RLD</a:t>
            </a:r>
            <a:endParaRPr sz="1700" dirty="0"/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 dirty="0"/>
              <a:t>Positioning not feasible</a:t>
            </a:r>
            <a:endParaRPr sz="1700" dirty="0"/>
          </a:p>
          <a:p>
            <a:pPr marL="1371600" lvl="2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■"/>
            </a:pPr>
            <a:r>
              <a:rPr lang="en" sz="1700" dirty="0"/>
              <a:t>Trauma</a:t>
            </a:r>
            <a:endParaRPr sz="1700" dirty="0"/>
          </a:p>
          <a:p>
            <a:pPr marL="1371600" lvl="2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■"/>
            </a:pPr>
            <a:r>
              <a:rPr lang="en" sz="1700" dirty="0"/>
              <a:t>Hemodynamic, respiratory instability</a:t>
            </a:r>
            <a:endParaRPr sz="1700" dirty="0"/>
          </a:p>
          <a:p>
            <a:pPr marL="1371600" lvl="2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■"/>
            </a:pPr>
            <a:r>
              <a:rPr lang="en" sz="1700" dirty="0"/>
              <a:t>Traction devices</a:t>
            </a:r>
            <a:endParaRPr sz="1700" dirty="0"/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 dirty="0"/>
              <a:t>Semirecumbent position: 45 degrees head up</a:t>
            </a:r>
            <a:endParaRPr sz="1700"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4E5F5"/>
            </a:gs>
            <a:gs pos="100000">
              <a:srgbClr val="70A4D5"/>
            </a:gs>
          </a:gsLst>
          <a:lin ang="5400012" scaled="0"/>
        </a:gra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Cross Sectional Anatomy</a:t>
            </a:r>
            <a:endParaRPr/>
          </a:p>
        </p:txBody>
      </p:sp>
      <p:sp>
        <p:nvSpPr>
          <p:cNvPr id="104" name="Google Shape;104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Target Landmarks</a:t>
            </a:r>
            <a:endParaRPr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L: Liver</a:t>
            </a:r>
            <a:endParaRPr/>
          </a:p>
          <a:p>
            <a:pPr marL="1371600" lvl="2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■"/>
            </a:pPr>
            <a:r>
              <a:rPr lang="en"/>
              <a:t>Inferior margin of Left Lobe</a:t>
            </a:r>
            <a:endParaRPr/>
          </a:p>
          <a:p>
            <a:pPr marL="1371600" lvl="2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■"/>
            </a:pPr>
            <a:r>
              <a:rPr lang="en"/>
              <a:t>Serves as acoustic window</a:t>
            </a:r>
            <a:endParaRPr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A: Gastric Antrum</a:t>
            </a:r>
            <a:endParaRPr/>
          </a:p>
          <a:p>
            <a:pPr marL="1371600" lvl="2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■"/>
            </a:pPr>
            <a:r>
              <a:rPr lang="en"/>
              <a:t>Short Axis</a:t>
            </a:r>
            <a:endParaRPr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P: Pancreas</a:t>
            </a:r>
            <a:endParaRPr/>
          </a:p>
          <a:p>
            <a:pPr marL="1371600" lvl="2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■"/>
            </a:pPr>
            <a:r>
              <a:rPr lang="en"/>
              <a:t>Head/Neck Region</a:t>
            </a:r>
            <a:endParaRPr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SMA: Superior Mesenteric Artery</a:t>
            </a:r>
            <a:endParaRPr/>
          </a:p>
          <a:p>
            <a:pPr marL="1371600" lvl="2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■"/>
            </a:pPr>
            <a:r>
              <a:rPr lang="en"/>
              <a:t>Long Axis</a:t>
            </a:r>
            <a:endParaRPr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Ao: Aorta</a:t>
            </a:r>
            <a:endParaRPr/>
          </a:p>
          <a:p>
            <a:pPr marL="1371600" lvl="2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■"/>
            </a:pPr>
            <a:r>
              <a:rPr lang="en"/>
              <a:t>Long Axis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000"/>
              <a:t>Image Source: Peter van de Putte, Lionel Bouvette.  Gastric Ultrasound Applied Antomy.  Referenced on January 22, 2025. https://www.gastricultrasound.org/en/acquisition/#scanning  </a:t>
            </a:r>
            <a:endParaRPr sz="1000"/>
          </a:p>
        </p:txBody>
      </p:sp>
      <p:pic>
        <p:nvPicPr>
          <p:cNvPr id="105" name="Google Shape;10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74875" y="1152475"/>
            <a:ext cx="4457400" cy="341640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20"/>
          <p:cNvSpPr txBox="1">
            <a:spLocks noGrp="1"/>
          </p:cNvSpPr>
          <p:nvPr>
            <p:ph type="body" idx="2"/>
          </p:nvPr>
        </p:nvSpPr>
        <p:spPr>
          <a:xfrm>
            <a:off x="4374925" y="1152475"/>
            <a:ext cx="44574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4E5F5"/>
            </a:gs>
            <a:gs pos="100000">
              <a:srgbClr val="70A4D5"/>
            </a:gs>
          </a:gsLst>
          <a:lin ang="5400012" scaled="0"/>
        </a:grad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Sonoanatomy</a:t>
            </a:r>
            <a:endParaRPr/>
          </a:p>
        </p:txBody>
      </p:sp>
      <p:sp>
        <p:nvSpPr>
          <p:cNvPr id="112" name="Google Shape;112;p21"/>
          <p:cNvSpPr txBox="1">
            <a:spLocks noGrp="1"/>
          </p:cNvSpPr>
          <p:nvPr>
            <p:ph type="body" idx="1"/>
          </p:nvPr>
        </p:nvSpPr>
        <p:spPr>
          <a:xfrm>
            <a:off x="311700" y="908975"/>
            <a:ext cx="3999900" cy="40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 dirty="0"/>
              <a:t>Orientation Indicator on top left of screen (Cephelad)</a:t>
            </a:r>
            <a:endParaRPr sz="1200" dirty="0"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 dirty="0"/>
              <a:t>RA: Rectus Abdominis Muscle</a:t>
            </a:r>
            <a:endParaRPr sz="1200" dirty="0"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 dirty="0"/>
              <a:t>A: Gastric Antrum</a:t>
            </a:r>
            <a:endParaRPr sz="1200" dirty="0"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dirty="0"/>
              <a:t>Transverse, cross sectional view (short axis)</a:t>
            </a:r>
            <a:endParaRPr dirty="0"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 dirty="0"/>
              <a:t>L: Liver</a:t>
            </a:r>
            <a:endParaRPr sz="1200" dirty="0"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dirty="0"/>
              <a:t>Antrum inferior to the left lobe</a:t>
            </a:r>
            <a:endParaRPr dirty="0"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dirty="0"/>
              <a:t>Usually posterior to the left lobe</a:t>
            </a:r>
            <a:endParaRPr dirty="0"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 dirty="0"/>
              <a:t>Gastric Antrum often anterior to the:</a:t>
            </a:r>
            <a:endParaRPr sz="1200" dirty="0"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dirty="0"/>
              <a:t>P: Pancreas</a:t>
            </a:r>
            <a:endParaRPr dirty="0"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dirty="0"/>
              <a:t>Ao: Aorta</a:t>
            </a:r>
            <a:endParaRPr dirty="0"/>
          </a:p>
          <a:p>
            <a:pPr marL="1371600" lvl="2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■"/>
            </a:pPr>
            <a:r>
              <a:rPr lang="en" dirty="0"/>
              <a:t>Pulsatile</a:t>
            </a:r>
          </a:p>
          <a:p>
            <a:pPr marL="1371600" lvl="2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■"/>
            </a:pPr>
            <a:r>
              <a:rPr lang="en" dirty="0"/>
              <a:t>Thick walled</a:t>
            </a:r>
            <a:endParaRPr dirty="0"/>
          </a:p>
          <a:p>
            <a:pPr marL="1371600" lvl="2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■"/>
            </a:pPr>
            <a:r>
              <a:rPr lang="en" dirty="0"/>
              <a:t>Retrohepatic</a:t>
            </a:r>
            <a:endParaRPr dirty="0"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dirty="0"/>
              <a:t>IVC (Not pictured)</a:t>
            </a:r>
            <a:endParaRPr dirty="0"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dirty="0"/>
              <a:t>SMA: Superior Mesenteric Artery</a:t>
            </a:r>
            <a:endParaRPr dirty="0"/>
          </a:p>
          <a:p>
            <a:pPr marL="1371600" lvl="2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■"/>
            </a:pPr>
            <a:r>
              <a:rPr lang="en" dirty="0"/>
              <a:t>Branch of the Aorta</a:t>
            </a:r>
            <a:endParaRPr dirty="0"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dirty="0"/>
              <a:t>Spinal Vertebrae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000" dirty="0"/>
          </a:p>
        </p:txBody>
      </p:sp>
      <p:sp>
        <p:nvSpPr>
          <p:cNvPr id="113" name="Google Shape;113;p21"/>
          <p:cNvSpPr txBox="1">
            <a:spLocks noGrp="1"/>
          </p:cNvSpPr>
          <p:nvPr>
            <p:ph type="body" idx="2"/>
          </p:nvPr>
        </p:nvSpPr>
        <p:spPr>
          <a:xfrm>
            <a:off x="4487125" y="1152475"/>
            <a:ext cx="4345200" cy="382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14" name="Google Shape;114;p21"/>
          <p:cNvPicPr preferRelativeResize="0"/>
          <p:nvPr/>
        </p:nvPicPr>
        <p:blipFill rotWithShape="1">
          <a:blip r:embed="rId3">
            <a:alphaModFix/>
          </a:blip>
          <a:srcRect l="30656"/>
          <a:stretch/>
        </p:blipFill>
        <p:spPr>
          <a:xfrm>
            <a:off x="4487113" y="661500"/>
            <a:ext cx="4581426" cy="3820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21"/>
          <p:cNvSpPr txBox="1"/>
          <p:nvPr/>
        </p:nvSpPr>
        <p:spPr>
          <a:xfrm>
            <a:off x="6503400" y="1201875"/>
            <a:ext cx="810300" cy="2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</a:rPr>
              <a:t>RA</a:t>
            </a:r>
            <a:endParaRPr sz="8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rgbClr val="FFFFFF"/>
              </a:solidFill>
            </a:endParaRPr>
          </a:p>
        </p:txBody>
      </p:sp>
      <p:sp>
        <p:nvSpPr>
          <p:cNvPr id="116" name="Google Shape;116;p21"/>
          <p:cNvSpPr txBox="1"/>
          <p:nvPr/>
        </p:nvSpPr>
        <p:spPr>
          <a:xfrm>
            <a:off x="4683025" y="4712425"/>
            <a:ext cx="45018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2"/>
                </a:solidFill>
              </a:rPr>
              <a:t>Image Source: Cubillos J, et al.  Can J Anaesth. 2012; 59: 416-423</a:t>
            </a:r>
            <a:endParaRPr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1197</Words>
  <Application>Microsoft Office PowerPoint</Application>
  <PresentationFormat>On-screen Show (16:9)</PresentationFormat>
  <Paragraphs>225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Arial</vt:lpstr>
      <vt:lpstr>Simple Light</vt:lpstr>
      <vt:lpstr>Gastric Ultrasound</vt:lpstr>
      <vt:lpstr>I-AIM Framework</vt:lpstr>
      <vt:lpstr>Indications </vt:lpstr>
      <vt:lpstr>Equipment </vt:lpstr>
      <vt:lpstr>Gastric Anatomy</vt:lpstr>
      <vt:lpstr>Scanning Technique</vt:lpstr>
      <vt:lpstr>Patient Positioning</vt:lpstr>
      <vt:lpstr>Cross Sectional Anatomy</vt:lpstr>
      <vt:lpstr>Sonoanatomy</vt:lpstr>
      <vt:lpstr>Scanning Tips</vt:lpstr>
      <vt:lpstr>Gastric Wall Layers</vt:lpstr>
      <vt:lpstr>Stomach vs Colon </vt:lpstr>
      <vt:lpstr>Interpretation of Gastric Content</vt:lpstr>
      <vt:lpstr>Empty Stomach</vt:lpstr>
      <vt:lpstr>Clear Fluid</vt:lpstr>
      <vt:lpstr>Frosted Glass Pattern</vt:lpstr>
      <vt:lpstr>Thick Fluid or Solid</vt:lpstr>
      <vt:lpstr>Measuring Gastric Fluid Volume</vt:lpstr>
      <vt:lpstr>Gastric Fluid Volume in the Pediatric Patient (ml)</vt:lpstr>
      <vt:lpstr>Medical Decision Making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Alok Moharir</dc:creator>
  <cp:lastModifiedBy>Alok Moharir</cp:lastModifiedBy>
  <cp:revision>3</cp:revision>
  <dcterms:modified xsi:type="dcterms:W3CDTF">2025-01-29T13:22:29Z</dcterms:modified>
</cp:coreProperties>
</file>