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43"/>
  </p:notesMasterIdLst>
  <p:sldIdLst>
    <p:sldId id="256" r:id="rId2"/>
    <p:sldId id="258" r:id="rId3"/>
    <p:sldId id="261" r:id="rId4"/>
    <p:sldId id="283" r:id="rId5"/>
    <p:sldId id="285" r:id="rId6"/>
    <p:sldId id="263" r:id="rId7"/>
    <p:sldId id="264" r:id="rId8"/>
    <p:sldId id="257" r:id="rId9"/>
    <p:sldId id="322" r:id="rId10"/>
    <p:sldId id="269" r:id="rId11"/>
    <p:sldId id="323" r:id="rId12"/>
    <p:sldId id="310" r:id="rId13"/>
    <p:sldId id="324" r:id="rId14"/>
    <p:sldId id="280" r:id="rId15"/>
    <p:sldId id="295" r:id="rId16"/>
    <p:sldId id="298" r:id="rId17"/>
    <p:sldId id="278" r:id="rId18"/>
    <p:sldId id="300" r:id="rId19"/>
    <p:sldId id="299" r:id="rId20"/>
    <p:sldId id="311" r:id="rId21"/>
    <p:sldId id="266" r:id="rId22"/>
    <p:sldId id="267" r:id="rId23"/>
    <p:sldId id="313" r:id="rId24"/>
    <p:sldId id="273" r:id="rId25"/>
    <p:sldId id="293" r:id="rId26"/>
    <p:sldId id="314" r:id="rId27"/>
    <p:sldId id="316" r:id="rId28"/>
    <p:sldId id="288" r:id="rId29"/>
    <p:sldId id="318" r:id="rId30"/>
    <p:sldId id="289" r:id="rId31"/>
    <p:sldId id="274" r:id="rId32"/>
    <p:sldId id="325" r:id="rId33"/>
    <p:sldId id="305" r:id="rId34"/>
    <p:sldId id="306" r:id="rId35"/>
    <p:sldId id="307" r:id="rId36"/>
    <p:sldId id="303" r:id="rId37"/>
    <p:sldId id="304" r:id="rId38"/>
    <p:sldId id="308" r:id="rId39"/>
    <p:sldId id="320" r:id="rId40"/>
    <p:sldId id="302" r:id="rId41"/>
    <p:sldId id="29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A69F0-D3A7-4450-88DC-1659693E81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A9BF9-218A-4B78-A062-4F05529D6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3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8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Pre-operative U/S is non-invasive, does not delay surgery, changes patient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27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POINT IS THAT LEARING U/S IS EASY.  Novice users able to achieve an “acceptable” skill level in focused cardiac ultrasound after performing 20-30 limited cardiac examinations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7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5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Perfect for anesthesiologists.  I don’t care what the proximal iso velocity surface area of a valve orifice is, or which aortic valve leaflet is messed up, I just want to know if there’s hemodynamically significant aortic valve stenosis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3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The </a:t>
            </a:r>
            <a:r>
              <a:rPr lang="en-US" b="1" i="0" dirty="0">
                <a:solidFill>
                  <a:srgbClr val="222222"/>
                </a:solidFill>
                <a:effectLst/>
                <a:latin typeface="Muli"/>
              </a:rPr>
              <a:t>piezoelectric effect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is the cornerstone of traditional ultrasound. This is an electromechanical property of certain materials like quartz where an electrical </a:t>
            </a:r>
            <a:r>
              <a:rPr lang="en-US" b="1" i="0" dirty="0">
                <a:solidFill>
                  <a:srgbClr val="222222"/>
                </a:solidFill>
                <a:effectLst/>
                <a:latin typeface="Muli"/>
              </a:rPr>
              <a:t>current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applied through the object </a:t>
            </a:r>
            <a:r>
              <a:rPr lang="en-US" b="1" i="0" dirty="0">
                <a:solidFill>
                  <a:srgbClr val="222222"/>
                </a:solidFill>
                <a:effectLst/>
                <a:latin typeface="Muli"/>
              </a:rPr>
              <a:t>generates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Muli"/>
              </a:rPr>
              <a:t>vibrations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resulting in </a:t>
            </a:r>
            <a:r>
              <a:rPr lang="en-US" b="1" i="0" dirty="0">
                <a:solidFill>
                  <a:srgbClr val="222222"/>
                </a:solidFill>
                <a:effectLst/>
                <a:latin typeface="Muli"/>
              </a:rPr>
              <a:t>pulsed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sound waves. In turn, </a:t>
            </a:r>
            <a:r>
              <a:rPr lang="en-US" b="1" i="0" dirty="0" err="1">
                <a:solidFill>
                  <a:srgbClr val="222222"/>
                </a:solidFill>
                <a:effectLst/>
                <a:latin typeface="Muli"/>
              </a:rPr>
              <a:t>echos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 reflected back to the crystal generate changes in electrical resistance and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80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over the very basics of ultrasound physics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over the very basics of ultrasound physics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1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8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Aortic stenosis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0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operating moves permit the evaluation of different characteristics of the same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6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Tamponade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2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exam and history and physical have poor sensitivity for detecting heart disease and </a:t>
            </a:r>
            <a:r>
              <a:rPr lang="en-US"/>
              <a:t>heart 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2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exam and history and physical have poor sensitivity for detecting heart disease and </a:t>
            </a:r>
            <a:r>
              <a:rPr lang="en-US"/>
              <a:t>heart failure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study that illustrates how useful and effective point-of-care ultrasound can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63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study that illustrates how useful and effective point-of-care ultrasound can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2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Retrospective study showing that use of preoperative U/S in this patient population was associated with decreased mortality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authors of the previous study went on to do a prospective randomized trial….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A9BF9-218A-4B78-A062-4F05529D6E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77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0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1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0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8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5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3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8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79D6185-0E92-42BD-822E-AD499F74808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FAC1732-0A22-4E9A-809E-55ED1FAC994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7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tmp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6CB5-4334-41E3-82B3-A0853DB96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8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 dirty="0"/>
              <a:t>INTRODUCTION TO POINT OF CARE ULTRASOUND (POCUS)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AAAFA-79ED-40F4-8FD6-D3CC0589D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756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 dirty="0"/>
              <a:t>Peter Shapiro, MD</a:t>
            </a:r>
          </a:p>
        </p:txBody>
      </p:sp>
    </p:spTree>
    <p:extLst>
      <p:ext uri="{BB962C8B-B14F-4D97-AF65-F5344CB8AC3E}">
        <p14:creationId xmlns:p14="http://schemas.microsoft.com/office/powerpoint/2010/main" val="64314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FC0BC-9563-983C-3B93-CF0D1E6C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14625"/>
            <a:ext cx="10525125" cy="436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Compared medical students with a hand-held ultrasound against cardiologist with a stethoscope in accurately making a CV diagnosis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Medical students correctly identified 75% of cardiac pathologies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Cardiologist using physical exam alone identified 49% of pathologies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Medical students with a hand-held ultrasound out-performed cardiologists performing physical exams in detecting valvular disease, LV dysfunction, ventricular enlargement and hypertrophy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1D19C-A8F6-2CF2-C04E-CF6DD7ADC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6" t="22777" r="25781" b="57361"/>
          <a:stretch/>
        </p:blipFill>
        <p:spPr>
          <a:xfrm>
            <a:off x="846596" y="180975"/>
            <a:ext cx="10168339" cy="22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3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FC0BC-9563-983C-3B93-CF0D1E6C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14625"/>
            <a:ext cx="10525125" cy="436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Compared medical students with a hand-held ultrasound against cardiologist with a stethoscope in accurately making a CV diagnosis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Medical students correctly identified 75% of cardiac pathologies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Cardiologist using physical exam alone identified 49% of pathologies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Medical students with a hand-held ultrasound out-performed cardiologists performing physical exams in detecting valvular disease, LV dysfunction, ventricular enlargement and hypertrophy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1D19C-A8F6-2CF2-C04E-CF6DD7ADC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6" t="22777" r="25781" b="57361"/>
          <a:stretch/>
        </p:blipFill>
        <p:spPr>
          <a:xfrm>
            <a:off x="846596" y="180975"/>
            <a:ext cx="10168339" cy="22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D7CA6-3E1A-0749-DA02-644292D45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Retrospective study comparing mortality after hip fracture surgery in patients who did or did not receive a pre-operative focused transthoracic ultrasound (</a:t>
            </a:r>
            <a:r>
              <a:rPr lang="en-US" sz="1800" dirty="0" err="1"/>
              <a:t>FoCUS</a:t>
            </a:r>
            <a:r>
              <a:rPr lang="en-US" sz="1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Mortality lower in the group that received echocardiography after 30 days (4.7% vs 15.2) and 12 months after surgery (17.1% vs 33.3%)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Correctly identified life threatening pathology, including </a:t>
            </a:r>
            <a:r>
              <a:rPr lang="en-US" sz="1800" i="1" dirty="0"/>
              <a:t>hypovolemia</a:t>
            </a:r>
            <a:r>
              <a:rPr lang="en-US" sz="1800" dirty="0"/>
              <a:t> (34%), </a:t>
            </a:r>
            <a:r>
              <a:rPr lang="en-US" sz="1800" i="1" dirty="0"/>
              <a:t>cardiac failure </a:t>
            </a:r>
            <a:r>
              <a:rPr lang="en-US" sz="1800" dirty="0"/>
              <a:t>(20%), </a:t>
            </a:r>
            <a:r>
              <a:rPr lang="en-US" sz="1800" i="1" dirty="0"/>
              <a:t>pulmonary hypertension </a:t>
            </a:r>
            <a:r>
              <a:rPr lang="en-US" sz="1800" dirty="0"/>
              <a:t>(11%) and </a:t>
            </a:r>
            <a:r>
              <a:rPr lang="en-US" sz="1800" i="1" dirty="0"/>
              <a:t>aortic stenosis </a:t>
            </a:r>
            <a:r>
              <a:rPr lang="en-US" sz="1800" dirty="0"/>
              <a:t>(14%)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Preoperative </a:t>
            </a:r>
            <a:r>
              <a:rPr lang="en-US" sz="1800" dirty="0" err="1"/>
              <a:t>FoCUS</a:t>
            </a:r>
            <a:r>
              <a:rPr lang="en-US" sz="1800" dirty="0"/>
              <a:t> changed anesthetic management in more than half of the patients (i.e. GA vs spinal for critical AS) and likely altered post-operative care (all without delaying surgery)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F9391-EB9A-5187-294F-F56CAF21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2" t="26538" r="31875" b="59444"/>
          <a:stretch/>
        </p:blipFill>
        <p:spPr>
          <a:xfrm>
            <a:off x="2611855" y="285750"/>
            <a:ext cx="6968289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295-AE7B-37D9-41AA-4DFF1ACEA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9" t="13334" r="30078" b="82499"/>
          <a:stretch/>
        </p:blipFill>
        <p:spPr>
          <a:xfrm>
            <a:off x="3181350" y="0"/>
            <a:ext cx="49625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D7CA6-3E1A-0749-DA02-644292D45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Retrospective study comparing mortality after hip fracture surgery in patients who did or did not receive a pre-operative focused transthoracic ultrasound (</a:t>
            </a:r>
            <a:r>
              <a:rPr lang="en-US" sz="1800" dirty="0" err="1"/>
              <a:t>FoCUS</a:t>
            </a:r>
            <a:r>
              <a:rPr lang="en-US" sz="1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Mortality lower in the group that received echocardiography after 30 days (4.7% vs 15.2) and 12 months after surgery (17.1% vs 33.3%)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Correctly identified life threatening pathology, including </a:t>
            </a:r>
            <a:r>
              <a:rPr lang="en-US" sz="1800" i="1" dirty="0"/>
              <a:t>hypovolemia</a:t>
            </a:r>
            <a:r>
              <a:rPr lang="en-US" sz="1800" dirty="0"/>
              <a:t> (34%), </a:t>
            </a:r>
            <a:r>
              <a:rPr lang="en-US" sz="1800" i="1" dirty="0"/>
              <a:t>cardiac failure </a:t>
            </a:r>
            <a:r>
              <a:rPr lang="en-US" sz="1800" dirty="0"/>
              <a:t>(20%), </a:t>
            </a:r>
            <a:r>
              <a:rPr lang="en-US" sz="1800" i="1" dirty="0"/>
              <a:t>pulmonary hypertension </a:t>
            </a:r>
            <a:r>
              <a:rPr lang="en-US" sz="1800" dirty="0"/>
              <a:t>(11%) and </a:t>
            </a:r>
            <a:r>
              <a:rPr lang="en-US" sz="1800" i="1" dirty="0"/>
              <a:t>aortic stenosis </a:t>
            </a:r>
            <a:r>
              <a:rPr lang="en-US" sz="1800" dirty="0"/>
              <a:t>(14%)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Preoperative </a:t>
            </a:r>
            <a:r>
              <a:rPr lang="en-US" sz="1800" b="1" dirty="0" err="1"/>
              <a:t>FoCUS</a:t>
            </a:r>
            <a:r>
              <a:rPr lang="en-US" sz="1800" b="1" dirty="0"/>
              <a:t> changed anesthetic management in more than half of the patients (i.e. GA vs spinal for critical AS) and likely altered post-operative care (all without delaying surgery)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F9391-EB9A-5187-294F-F56CAF21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2" t="26538" r="31875" b="59444"/>
          <a:stretch/>
        </p:blipFill>
        <p:spPr>
          <a:xfrm>
            <a:off x="2611855" y="285750"/>
            <a:ext cx="6968289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A4295-AE7B-37D9-41AA-4DFF1ACEA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9" t="13334" r="30078" b="82499"/>
          <a:stretch/>
        </p:blipFill>
        <p:spPr>
          <a:xfrm>
            <a:off x="3181350" y="0"/>
            <a:ext cx="49625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BF03AB6-1E1D-53F7-7BA2-71D8078E0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858669"/>
              </p:ext>
            </p:extLst>
          </p:nvPr>
        </p:nvGraphicFramePr>
        <p:xfrm>
          <a:off x="1533525" y="54298"/>
          <a:ext cx="8645739" cy="237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667560" imgH="1828800" progId="Paint.Picture">
                  <p:embed/>
                </p:oleObj>
              </mc:Choice>
              <mc:Fallback>
                <p:oleObj name="Bitmap Image" r:id="rId3" imgW="6667560" imgH="182880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BF03AB6-1E1D-53F7-7BA2-71D8078E0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3525" y="54298"/>
                        <a:ext cx="8645739" cy="237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2DDC8B-DF32-1D46-0C83-B22517426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949968"/>
              </p:ext>
            </p:extLst>
          </p:nvPr>
        </p:nvGraphicFramePr>
        <p:xfrm>
          <a:off x="5597369" y="2800350"/>
          <a:ext cx="6594631" cy="237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714920" imgH="1695600" progId="Paint.Picture">
                  <p:embed/>
                </p:oleObj>
              </mc:Choice>
              <mc:Fallback>
                <p:oleObj name="Bitmap Image" r:id="rId5" imgW="4714920" imgH="1695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E2DDC8B-DF32-1D46-0C83-B22517426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97369" y="2800350"/>
                        <a:ext cx="6594631" cy="237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06EFAE-52E7-AB6E-27CB-33E0F0089A23}"/>
              </a:ext>
            </a:extLst>
          </p:cNvPr>
          <p:cNvSpPr txBox="1"/>
          <p:nvPr/>
        </p:nvSpPr>
        <p:spPr>
          <a:xfrm>
            <a:off x="495246" y="2606676"/>
            <a:ext cx="5295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Trial randomized elderly hip fracture patients to a group that receive a pre-operative focused cardiac ultrasound (FCU) and a control group (No FCU)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Lower mortality at one-year in FCU group (18%) than in the No FCU (29%) group</a:t>
            </a:r>
          </a:p>
          <a:p>
            <a:endParaRPr lang="en-US" dirty="0"/>
          </a:p>
          <a:p>
            <a:r>
              <a:rPr lang="en-US" dirty="0"/>
              <a:t>Simple point-of-care exam associated with a decrease in mortality</a:t>
            </a:r>
          </a:p>
        </p:txBody>
      </p:sp>
    </p:spTree>
    <p:extLst>
      <p:ext uri="{BB962C8B-B14F-4D97-AF65-F5344CB8AC3E}">
        <p14:creationId xmlns:p14="http://schemas.microsoft.com/office/powerpoint/2010/main" val="385305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BF03AB6-1E1D-53F7-7BA2-71D8078E0F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3525" y="54298"/>
          <a:ext cx="8645739" cy="237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667560" imgH="1828800" progId="Paint.Picture">
                  <p:embed/>
                </p:oleObj>
              </mc:Choice>
              <mc:Fallback>
                <p:oleObj name="Bitmap Image" r:id="rId3" imgW="6667560" imgH="182880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BF03AB6-1E1D-53F7-7BA2-71D8078E0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3525" y="54298"/>
                        <a:ext cx="8645739" cy="237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2DDC8B-DF32-1D46-0C83-B225174264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97369" y="2800350"/>
          <a:ext cx="6594631" cy="237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714920" imgH="1695600" progId="Paint.Picture">
                  <p:embed/>
                </p:oleObj>
              </mc:Choice>
              <mc:Fallback>
                <p:oleObj name="Bitmap Image" r:id="rId5" imgW="4714920" imgH="1695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E2DDC8B-DF32-1D46-0C83-B22517426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97369" y="2800350"/>
                        <a:ext cx="6594631" cy="237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06EFAE-52E7-AB6E-27CB-33E0F0089A23}"/>
              </a:ext>
            </a:extLst>
          </p:cNvPr>
          <p:cNvSpPr txBox="1"/>
          <p:nvPr/>
        </p:nvSpPr>
        <p:spPr>
          <a:xfrm>
            <a:off x="495246" y="2606676"/>
            <a:ext cx="5295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Trial randomized elderly hip fracture patients to a group that receive a pre-operative focused cardiac ultrasound (FCU) and a control group (No FCU)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Lower mortality at one-year in FCU group (18%) than in the No FCU (29%)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Simple point-of-care exam associated with a decrease in mortality</a:t>
            </a:r>
          </a:p>
        </p:txBody>
      </p:sp>
    </p:spTree>
    <p:extLst>
      <p:ext uri="{BB962C8B-B14F-4D97-AF65-F5344CB8AC3E}">
        <p14:creationId xmlns:p14="http://schemas.microsoft.com/office/powerpoint/2010/main" val="3324832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1B22F-AE0B-DE05-E727-6102D456C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000" dirty="0"/>
          </a:p>
          <a:p>
            <a:endParaRPr lang="en-US" sz="3000" dirty="0"/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HOW HARD IS POINT-OF-CARE ULTRASOUND?</a:t>
            </a:r>
          </a:p>
        </p:txBody>
      </p:sp>
    </p:spTree>
    <p:extLst>
      <p:ext uri="{BB962C8B-B14F-4D97-AF65-F5344CB8AC3E}">
        <p14:creationId xmlns:p14="http://schemas.microsoft.com/office/powerpoint/2010/main" val="327863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F0460-EB21-45F5-9130-2B2BEAE95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49" t="11851" r="34356" b="70538"/>
          <a:stretch/>
        </p:blipFill>
        <p:spPr>
          <a:xfrm>
            <a:off x="1417376" y="0"/>
            <a:ext cx="9357247" cy="25894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1EEC11-975F-10C2-60C4-3674A77F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60" y="3021013"/>
            <a:ext cx="10525790" cy="3217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Compared performance of anesthesia residents to that of cardiac anesthesiologists in detecting severe aortic stenosis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Trainees received two hours of lecture and one hour of hand-on training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There was 100 percent agreement between residents and cardiac anesthesiologists in assessing severity of aortic stenosis </a:t>
            </a:r>
          </a:p>
        </p:txBody>
      </p:sp>
    </p:spTree>
    <p:extLst>
      <p:ext uri="{BB962C8B-B14F-4D97-AF65-F5344CB8AC3E}">
        <p14:creationId xmlns:p14="http://schemas.microsoft.com/office/powerpoint/2010/main" val="50939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A901-6709-56BF-D535-7F9675BF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Perioperative Applications of POCUS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A466FF4-F4D8-0E8B-FC02-07D181C6D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182777"/>
              </p:ext>
            </p:extLst>
          </p:nvPr>
        </p:nvGraphicFramePr>
        <p:xfrm>
          <a:off x="1096963" y="2403037"/>
          <a:ext cx="10058402" cy="3177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901">
                  <a:extLst>
                    <a:ext uri="{9D8B030D-6E8A-4147-A177-3AD203B41FA5}">
                      <a16:colId xmlns:a16="http://schemas.microsoft.com/office/drawing/2014/main" val="3872955415"/>
                    </a:ext>
                  </a:extLst>
                </a:gridCol>
                <a:gridCol w="3543757">
                  <a:extLst>
                    <a:ext uri="{9D8B030D-6E8A-4147-A177-3AD203B41FA5}">
                      <a16:colId xmlns:a16="http://schemas.microsoft.com/office/drawing/2014/main" val="2074156316"/>
                    </a:ext>
                  </a:extLst>
                </a:gridCol>
                <a:gridCol w="2546915">
                  <a:extLst>
                    <a:ext uri="{9D8B030D-6E8A-4147-A177-3AD203B41FA5}">
                      <a16:colId xmlns:a16="http://schemas.microsoft.com/office/drawing/2014/main" val="1744336149"/>
                    </a:ext>
                  </a:extLst>
                </a:gridCol>
                <a:gridCol w="2503829">
                  <a:extLst>
                    <a:ext uri="{9D8B030D-6E8A-4147-A177-3AD203B41FA5}">
                      <a16:colId xmlns:a16="http://schemas.microsoft.com/office/drawing/2014/main" val="743392933"/>
                    </a:ext>
                  </a:extLst>
                </a:gridCol>
              </a:tblGrid>
              <a:tr h="31343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Preoperative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Intraoperative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Postoperative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752999"/>
                  </a:ext>
                </a:extLst>
              </a:tr>
              <a:tr h="1168238">
                <a:tc>
                  <a:txBody>
                    <a:bodyPr/>
                    <a:lstStyle/>
                    <a:p>
                      <a:r>
                        <a:rPr lang="en-US" sz="1400"/>
                        <a:t>Cardiac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Pericardial disease</a:t>
                      </a:r>
                    </a:p>
                    <a:p>
                      <a:r>
                        <a:rPr lang="en-US" sz="1400"/>
                        <a:t>LV or RV function</a:t>
                      </a:r>
                    </a:p>
                    <a:p>
                      <a:r>
                        <a:rPr lang="en-US" sz="1400"/>
                        <a:t>Regional wall abnormalities</a:t>
                      </a:r>
                    </a:p>
                    <a:p>
                      <a:r>
                        <a:rPr lang="en-US" sz="1400"/>
                        <a:t>Severe valvular disease</a:t>
                      </a:r>
                    </a:p>
                    <a:p>
                      <a:r>
                        <a:rPr lang="en-US" sz="1400"/>
                        <a:t>Volume status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Ventricular dysfunction</a:t>
                      </a:r>
                    </a:p>
                    <a:p>
                      <a:r>
                        <a:rPr lang="en-US" sz="1400"/>
                        <a:t>Regional wall motion abnormalities</a:t>
                      </a:r>
                    </a:p>
                    <a:p>
                      <a:r>
                        <a:rPr lang="en-US" sz="1400"/>
                        <a:t>Changes in volume status</a:t>
                      </a:r>
                    </a:p>
                    <a:p>
                      <a:r>
                        <a:rPr lang="en-US" sz="1400"/>
                        <a:t>New Tamponade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Hemodynamic instability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41116"/>
                  </a:ext>
                </a:extLst>
              </a:tr>
              <a:tr h="954536">
                <a:tc>
                  <a:txBody>
                    <a:bodyPr/>
                    <a:lstStyle/>
                    <a:p>
                      <a:r>
                        <a:rPr lang="en-US" sz="1400"/>
                        <a:t>Lung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Pleural effusions</a:t>
                      </a:r>
                    </a:p>
                    <a:p>
                      <a:r>
                        <a:rPr lang="en-US" sz="1400"/>
                        <a:t>Interstitial syndrome</a:t>
                      </a:r>
                    </a:p>
                    <a:p>
                      <a:r>
                        <a:rPr lang="en-US" sz="1400"/>
                        <a:t>Pulmonary edema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Pneumothorax</a:t>
                      </a:r>
                    </a:p>
                    <a:p>
                      <a:r>
                        <a:rPr lang="en-US" sz="1400"/>
                        <a:t>Hemothorax</a:t>
                      </a:r>
                    </a:p>
                    <a:p>
                      <a:r>
                        <a:rPr lang="en-US" sz="1400"/>
                        <a:t>Pulmonary edema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Pneumothorax</a:t>
                      </a:r>
                    </a:p>
                    <a:p>
                      <a:r>
                        <a:rPr lang="en-US" sz="1400"/>
                        <a:t>Hemothorax</a:t>
                      </a:r>
                    </a:p>
                    <a:p>
                      <a:r>
                        <a:rPr lang="en-US" sz="1400"/>
                        <a:t>Pleural effusion</a:t>
                      </a:r>
                    </a:p>
                    <a:p>
                      <a:r>
                        <a:rPr lang="en-US" sz="1400"/>
                        <a:t>Pulmonary edema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45361"/>
                  </a:ext>
                </a:extLst>
              </a:tr>
              <a:tr h="740834">
                <a:tc>
                  <a:txBody>
                    <a:bodyPr/>
                    <a:lstStyle/>
                    <a:p>
                      <a:r>
                        <a:rPr lang="en-US" sz="1400"/>
                        <a:t>Abdominal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Gastric content/volume</a:t>
                      </a:r>
                    </a:p>
                    <a:p>
                      <a:r>
                        <a:rPr lang="en-US" sz="1400"/>
                        <a:t>Free fluid/hemoperitoneum</a:t>
                      </a:r>
                    </a:p>
                    <a:p>
                      <a:r>
                        <a:rPr lang="en-US" sz="1400"/>
                        <a:t>Free air</a:t>
                      </a:r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Intraabdominal hemorrhages</a:t>
                      </a:r>
                    </a:p>
                    <a:p>
                      <a:r>
                        <a:rPr lang="en-US" sz="1400" dirty="0"/>
                        <a:t>Ruptured viscera</a:t>
                      </a:r>
                    </a:p>
                    <a:p>
                      <a:endParaRPr lang="en-US" sz="1400" dirty="0"/>
                    </a:p>
                  </a:txBody>
                  <a:tcPr marL="71234" marR="71234" marT="35617" marB="356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975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535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A37B-5D5D-1754-0A0A-90D29842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Why Learn Point-of-Care Ultrasound?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4CDD-DDA0-45FF-E68D-7B6CAC6BA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64809"/>
            <a:ext cx="10058400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Well, because you are a resident and have no choice….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Easy to learn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Will identify significant pathology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Will change intraoperative and post-operative management in selected patients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patients will receive better care and (maybe) have better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Unlikely to cause significant delays in work-flow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Requires minimal investment in time and resources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It will make you a better anesthesiologist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7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45E57-3DBC-4187-AE05-64C4F898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28416"/>
            <a:ext cx="10509504" cy="2715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Why Should You Care</a:t>
            </a:r>
          </a:p>
        </p:txBody>
      </p:sp>
    </p:spTree>
    <p:extLst>
      <p:ext uri="{BB962C8B-B14F-4D97-AF65-F5344CB8AC3E}">
        <p14:creationId xmlns:p14="http://schemas.microsoft.com/office/powerpoint/2010/main" val="356460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A37B-5D5D-1754-0A0A-90D29842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Why Learn Point-of-Care Ultrasound?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4CDD-DDA0-45FF-E68D-7B6CAC6BA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64809"/>
            <a:ext cx="10058400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Well, because you are a resident and have no choice….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Easy to learn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Will identify significant pathology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Will change intraoperative and post-operative management in selected patients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patients will receive better care and (maybe) have better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Unlikely to cause significant delays in work-flow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Requires minimal investment in time and resources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It will make you a better anesthesiologist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4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71A2-424A-4C4B-A5E0-07571B2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Transthoracic Echo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9369-6E7F-4274-9E38-FD1EC9C27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 Assessment Transthoracic Echocardiography:</a:t>
            </a:r>
          </a:p>
          <a:p>
            <a:pPr marL="18288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 biventricular function and regional wall motion abnormalities</a:t>
            </a:r>
          </a:p>
          <a:p>
            <a:pPr marL="18288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Fluid status</a:t>
            </a:r>
          </a:p>
          <a:p>
            <a:pPr marL="18288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Pericardial free space</a:t>
            </a:r>
          </a:p>
          <a:p>
            <a:pPr marL="18288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 valvular pathology</a:t>
            </a:r>
          </a:p>
          <a:p>
            <a:pPr marL="18288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of volume and pressure overload of the RV</a:t>
            </a:r>
          </a:p>
          <a:p>
            <a:pPr marL="468630" lvl="2" indent="-285750"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Gastric: </a:t>
            </a:r>
          </a:p>
          <a:p>
            <a:pPr marL="292608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Presence of fluid or solids</a:t>
            </a:r>
          </a:p>
          <a:p>
            <a:pPr marL="292608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Lung: </a:t>
            </a:r>
          </a:p>
          <a:p>
            <a:pPr marL="475488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Pneumothorax, inadequate ventilation, increased lung density (from a variety of causes), pleural fluid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 exam:</a:t>
            </a:r>
          </a:p>
          <a:p>
            <a:pPr marL="292608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Intraabdominal free fluid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401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71A2-424A-4C4B-A5E0-07571B2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9369-6E7F-4274-9E38-FD1EC9C27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Residents are encouraged to seek out cases in collaboration with faculty members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Locations where patients may be scanned:</a:t>
            </a:r>
          </a:p>
          <a:p>
            <a:pPr marL="18288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Pre-operative area if time allows</a:t>
            </a:r>
          </a:p>
          <a:p>
            <a:pPr marL="18288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Intra-operatively in the case of hemodynamic instability (attending presence required)</a:t>
            </a:r>
          </a:p>
          <a:p>
            <a:pPr marL="182880" lvl="4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Stable patients during non-critical portions of the case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have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the chest</a:t>
            </a:r>
          </a:p>
          <a:p>
            <a:pPr marL="182880" lvl="4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PACU</a:t>
            </a:r>
          </a:p>
          <a:p>
            <a:pPr marL="0" marR="0" lvl="3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Consent NOT required to examine a patient in the perioperative settings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25 transthoracic, 10 lung, 5 FAST, 5 gastric exams by the end of residency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30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71A2-424A-4C4B-A5E0-07571B23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Key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9369-6E7F-4274-9E38-FD1EC9C27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Point-of-care-ultrasound is not a comprehensive exam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Aims to answer a specific question (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patient hypotensive) in a focused, goal-oriented, expedient manner*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applications involve: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Procedural guidance: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invasive procedures (vascular access, peripheral nerve blocks,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to narrow differential diagnosis and guide treatment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serial exams used to monitor a patien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t’s condition or the effects of a therapeutic intervention (i.e. monitoring intravascular status during cross-clamping of the IVC during transplant, or assessing LV function during cross-clamping of the abdominal aorta)</a:t>
            </a:r>
          </a:p>
          <a:p>
            <a:pPr marL="0" marR="0" lvl="2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Resuscitation: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under-utilized application during cardiac arrest for detecting reversible causes of collapse (i.e. tamponade, tension pneumothorax, massive PE) and prognosis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8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791B-FFF9-8CF8-D2C3-196F3454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BASIC ULTRASOUND CONCEPTS</a:t>
            </a:r>
          </a:p>
        </p:txBody>
      </p:sp>
    </p:spTree>
    <p:extLst>
      <p:ext uri="{BB962C8B-B14F-4D97-AF65-F5344CB8AC3E}">
        <p14:creationId xmlns:p14="http://schemas.microsoft.com/office/powerpoint/2010/main" val="1891370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750C-1960-EF19-D79B-2F6B42BF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Ultrasound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BEB7-38F8-EBE5-9E14-B57F9E6F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66900"/>
            <a:ext cx="7627621" cy="4002194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Piezo-electric effect</a:t>
            </a:r>
            <a:r>
              <a:rPr lang="en-US" dirty="0"/>
              <a:t> is cornerstone of traditional ultrasound</a:t>
            </a:r>
          </a:p>
          <a:p>
            <a:endParaRPr lang="en-US" dirty="0"/>
          </a:p>
          <a:p>
            <a:r>
              <a:rPr lang="en-US" dirty="0"/>
              <a:t>Pulsed sound waves emitted by a piezoelectric material (</a:t>
            </a:r>
            <a:r>
              <a:rPr lang="en-US" dirty="0" err="1"/>
              <a:t>i.e</a:t>
            </a:r>
            <a:r>
              <a:rPr lang="en-US" dirty="0"/>
              <a:t> quartz) when an alternative electrical current is applied to the material</a:t>
            </a:r>
          </a:p>
          <a:p>
            <a:endParaRPr lang="en-US" dirty="0"/>
          </a:p>
          <a:p>
            <a:r>
              <a:rPr lang="en-US" dirty="0"/>
              <a:t>Ultrasound waves propagate through media, and reflected ultrasound waves (or </a:t>
            </a:r>
            <a:r>
              <a:rPr lang="en-US" dirty="0" err="1"/>
              <a:t>echos</a:t>
            </a:r>
            <a:r>
              <a:rPr lang="en-US" dirty="0"/>
              <a:t>) are received by the same transducer and converted into electric signals</a:t>
            </a:r>
          </a:p>
          <a:p>
            <a:endParaRPr lang="en-US" dirty="0">
              <a:solidFill>
                <a:srgbClr val="222222"/>
              </a:solidFill>
              <a:latin typeface="Muli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A computer analyzes the time delay between when the pulse was sent, when the echo was received, properties of the sound itself (</a:t>
            </a:r>
            <a:r>
              <a:rPr lang="en-US" dirty="0">
                <a:solidFill>
                  <a:srgbClr val="222222"/>
                </a:solidFill>
                <a:latin typeface="Muli"/>
              </a:rPr>
              <a:t>i.e. </a:t>
            </a:r>
            <a:r>
              <a:rPr lang="en-US" b="0" i="0" dirty="0">
                <a:solidFill>
                  <a:srgbClr val="222222"/>
                </a:solidFill>
                <a:effectLst/>
                <a:latin typeface="Muli"/>
              </a:rPr>
              <a:t>amplitude) to calculate distance and generate an image</a:t>
            </a:r>
            <a:endParaRPr lang="en-US" dirty="0"/>
          </a:p>
          <a:p>
            <a:endParaRPr lang="en-US" dirty="0"/>
          </a:p>
          <a:p>
            <a:r>
              <a:rPr lang="en-US" dirty="0"/>
              <a:t>Typical range of 2 – 20 mega hertz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1AB945-844E-D023-788C-D9C036787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9052" y="2380721"/>
            <a:ext cx="4623698" cy="295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F9AAC-7F15-1EA6-9C0D-4B7388451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0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2AF5-741F-B302-3364-9E54ADE6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Ultrasound Concepts: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B0533-A78B-49D9-F5B9-FB2C55B2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53988" cy="4023360"/>
          </a:xfrm>
        </p:spPr>
        <p:txBody>
          <a:bodyPr>
            <a:normAutofit/>
          </a:bodyPr>
          <a:lstStyle/>
          <a:p>
            <a:r>
              <a:rPr lang="en-US" dirty="0"/>
              <a:t>Frequency </a:t>
            </a:r>
            <a:r>
              <a:rPr lang="en-US" i="1" dirty="0"/>
              <a:t>(f):</a:t>
            </a:r>
            <a:r>
              <a:rPr lang="en-US" dirty="0"/>
              <a:t> number of sound wave cycles per second (1-15 MHz in medical ultrasound)</a:t>
            </a:r>
          </a:p>
          <a:p>
            <a:endParaRPr lang="en-US" dirty="0"/>
          </a:p>
          <a:p>
            <a:r>
              <a:rPr lang="en-US" dirty="0"/>
              <a:t>Inversely proportional to wavelength (</a:t>
            </a:r>
            <a:r>
              <a:rPr lang="el-GR" dirty="0">
                <a:latin typeface="Lao UI" panose="020F0502020204030204" pitchFamily="34" charset="0"/>
                <a:cs typeface="Lao UI" panose="020B0502040204020203" pitchFamily="34" charset="0"/>
              </a:rPr>
              <a:t>λ</a:t>
            </a:r>
            <a:r>
              <a:rPr lang="en-US" dirty="0">
                <a:latin typeface="Lao UI" panose="020F0502020204030204" pitchFamily="34" charset="0"/>
                <a:cs typeface="Lao UI" panose="020B0502040204020203" pitchFamily="34" charset="0"/>
              </a:rPr>
              <a:t>), </a:t>
            </a:r>
            <a:r>
              <a:rPr lang="en-US" dirty="0"/>
              <a:t>the distance between identical point on consecutive waves</a:t>
            </a:r>
          </a:p>
          <a:p>
            <a:endParaRPr lang="en-US" dirty="0"/>
          </a:p>
          <a:p>
            <a:r>
              <a:rPr lang="en-US" dirty="0"/>
              <a:t>Ultrasound waves with shorter wavelengths and higher frequencies have better resolution but penetrate to shallower depths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752FCA8-4A20-528D-3FED-3A610EEBB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68" y="1845733"/>
            <a:ext cx="5364481" cy="4023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5507A9-5A19-CCF2-50B7-5D8CDA2A1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64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2AF5-741F-B302-3364-9E54ADE6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B0533-A78B-49D9-F5B9-FB2C55B2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24050"/>
            <a:ext cx="5655945" cy="3945044"/>
          </a:xfrm>
        </p:spPr>
        <p:txBody>
          <a:bodyPr>
            <a:normAutofit/>
          </a:bodyPr>
          <a:lstStyle/>
          <a:p>
            <a:r>
              <a:rPr lang="en-US" b="1" dirty="0"/>
              <a:t>Axial</a:t>
            </a:r>
            <a:r>
              <a:rPr lang="en-US" dirty="0"/>
              <a:t> resolution refers to ability to differentiate two objects along the axis of the ultrasound beam</a:t>
            </a:r>
          </a:p>
          <a:p>
            <a:r>
              <a:rPr lang="en-US" b="1" dirty="0"/>
              <a:t>Lateral</a:t>
            </a:r>
            <a:r>
              <a:rPr lang="en-US" dirty="0"/>
              <a:t> resolution (horizontal resolution) is ability to differentiate two objects perpendicular to U/S beam</a:t>
            </a:r>
          </a:p>
          <a:p>
            <a:r>
              <a:rPr lang="en-US" dirty="0"/>
              <a:t>Decreases as deeper structures are imaged (divergence and scattering of waves)</a:t>
            </a:r>
          </a:p>
          <a:p>
            <a:r>
              <a:rPr lang="en-US" dirty="0"/>
              <a:t>Ultrasound has curved shaped; focal zone is narrowest portion of the beam</a:t>
            </a:r>
          </a:p>
          <a:p>
            <a:r>
              <a:rPr lang="en-US" dirty="0"/>
              <a:t>Lateral resolution optimized by placing structure within the focal zone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diagram of a transfusion&#10;&#10;Description automatically generated">
            <a:extLst>
              <a:ext uri="{FF2B5EF4-FFF2-40B4-BE49-F238E27FC236}">
                <a16:creationId xmlns:a16="http://schemas.microsoft.com/office/drawing/2014/main" id="{11EB91E9-7449-F306-E9A7-A3ED517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2229871"/>
            <a:ext cx="5099860" cy="2640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B2598-6071-1154-CADE-372B7AAC5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A788-62A5-C63D-9376-E708232F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Attenuation and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3C1D7-EB35-28E6-BFE7-F4354984E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313545" cy="4023360"/>
          </a:xfrm>
        </p:spPr>
        <p:txBody>
          <a:bodyPr>
            <a:normAutofit/>
          </a:bodyPr>
          <a:lstStyle/>
          <a:p>
            <a:r>
              <a:rPr lang="en-US" b="1" dirty="0"/>
              <a:t>Attenuation</a:t>
            </a:r>
            <a:r>
              <a:rPr lang="en-US" dirty="0"/>
              <a:t> refers to loss of energy of sound wave as it travels through a medium</a:t>
            </a:r>
          </a:p>
          <a:p>
            <a:endParaRPr lang="en-US" dirty="0"/>
          </a:p>
          <a:p>
            <a:r>
              <a:rPr lang="en-US" dirty="0"/>
              <a:t>Mainly due to </a:t>
            </a:r>
            <a:r>
              <a:rPr lang="en-US" b="1" dirty="0"/>
              <a:t>absorption</a:t>
            </a:r>
            <a:r>
              <a:rPr lang="en-US" dirty="0"/>
              <a:t> but also </a:t>
            </a:r>
            <a:r>
              <a:rPr lang="en-US" i="1" dirty="0"/>
              <a:t>deflection (reflection, refraction and scattering)</a:t>
            </a:r>
            <a:endParaRPr lang="en-US" dirty="0"/>
          </a:p>
          <a:p>
            <a:endParaRPr lang="en-US" dirty="0"/>
          </a:p>
          <a:p>
            <a:r>
              <a:rPr lang="en-US" dirty="0"/>
              <a:t>Attenuation of sound wave proportional to its frequency (low frequency sound waves penetrate deeper into tissue)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Bone has a high attenuation coefficient; fluid has low attenuation coefficient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A396436-3007-AE01-D18B-35B573E17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1" r="19781"/>
          <a:stretch/>
        </p:blipFill>
        <p:spPr>
          <a:xfrm>
            <a:off x="10522267" y="1955292"/>
            <a:ext cx="1266826" cy="3397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567AD1-B4A9-75FA-C6B6-23210A44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8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A788-62A5-C63D-9376-E708232F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Ultrasound-Tissue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3C1D7-EB35-28E6-BFE7-F4354984E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4617720" cy="2983441"/>
          </a:xfrm>
        </p:spPr>
        <p:txBody>
          <a:bodyPr>
            <a:normAutofit/>
          </a:bodyPr>
          <a:lstStyle/>
          <a:p>
            <a:r>
              <a:rPr lang="en-US" dirty="0"/>
              <a:t>Ultrasound images are generated by sound waves reflected back to the transducer</a:t>
            </a:r>
          </a:p>
          <a:p>
            <a:endParaRPr lang="en-US" dirty="0"/>
          </a:p>
          <a:p>
            <a:r>
              <a:rPr lang="en-US" dirty="0"/>
              <a:t>Image quality degraded when sound waves are refracted and scattered</a:t>
            </a:r>
          </a:p>
        </p:txBody>
      </p:sp>
      <p:pic>
        <p:nvPicPr>
          <p:cNvPr id="6" name="Picture 5" descr="A diagram of a sound wave propagation&#10;&#10;Description automatically generated">
            <a:extLst>
              <a:ext uri="{FF2B5EF4-FFF2-40B4-BE49-F238E27FC236}">
                <a16:creationId xmlns:a16="http://schemas.microsoft.com/office/drawing/2014/main" id="{19D5326B-42F9-A502-DDCB-91AE6280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/>
          <a:stretch/>
        </p:blipFill>
        <p:spPr>
          <a:xfrm>
            <a:off x="6584987" y="1969024"/>
            <a:ext cx="5195011" cy="4183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D3C90-8A4D-03FD-7773-630E1EC0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9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DE33-D378-4241-9D5C-07508C81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Scenario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45E57-3DBC-4187-AE05-64C4F898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/>
              <a:t>It’s a Saturday night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87 year old-female presenting for IM nail of right femur fracture sustained 72 hours ago after presumably mechanical fall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She is a poor historian.  Thinks Reagan is president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Harsh systolic murmur loudest at the right upper sternal border (or is it left upper sternal border)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What’s your differential? 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1253020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750C-1960-EF19-D79B-2F6B42BF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Acoustic Impedance and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BEB7-38F8-EBE5-9E14-B57F9E6F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8408671" cy="402336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Acoustic Impedance </a:t>
            </a:r>
            <a:r>
              <a:rPr lang="en-US" dirty="0"/>
              <a:t>refers to resistance of the medium to vibration caused by a sound wave</a:t>
            </a:r>
          </a:p>
          <a:p>
            <a:endParaRPr lang="en-US" dirty="0"/>
          </a:p>
          <a:p>
            <a:r>
              <a:rPr lang="en-US" dirty="0"/>
              <a:t>Different tissues and mediums have different acoustic impedances</a:t>
            </a:r>
          </a:p>
          <a:p>
            <a:endParaRPr lang="en-US" dirty="0"/>
          </a:p>
          <a:p>
            <a:r>
              <a:rPr lang="en-US" dirty="0"/>
              <a:t>Ultrasound is reflected (and image generated) when it crosses boundaries between tissues with different acoustic impedances</a:t>
            </a:r>
          </a:p>
          <a:p>
            <a:endParaRPr lang="en-US" dirty="0"/>
          </a:p>
          <a:p>
            <a:r>
              <a:rPr lang="en-US" dirty="0"/>
              <a:t>Ultrasound wave reflected only at the interface between two tissues</a:t>
            </a:r>
          </a:p>
          <a:p>
            <a:endParaRPr lang="en-US" dirty="0"/>
          </a:p>
          <a:p>
            <a:r>
              <a:rPr lang="en-US" dirty="0"/>
              <a:t>Impedance mismatch between soft tissue and bone means that ultrasound cannot be used to image structures deep to bone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D0BAE-1517-F409-6B18-6FCDC876E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93" t="30139" r="20391" b="19444"/>
          <a:stretch/>
        </p:blipFill>
        <p:spPr>
          <a:xfrm>
            <a:off x="9591675" y="2257425"/>
            <a:ext cx="2257425" cy="3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9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D53371-B27F-6007-C1BD-82A2ADA4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4" y="2028740"/>
            <a:ext cx="4183582" cy="3333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B695D-9E61-3C2A-5044-B1E046F70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8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D53371-B27F-6007-C1BD-82A2ADA4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4" y="2028740"/>
            <a:ext cx="4183582" cy="3333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D2765C-CEFA-5C55-0D12-663F8FC21C2C}"/>
              </a:ext>
            </a:extLst>
          </p:cNvPr>
          <p:cNvSpPr/>
          <p:nvPr/>
        </p:nvSpPr>
        <p:spPr>
          <a:xfrm>
            <a:off x="7181850" y="1845734"/>
            <a:ext cx="1400175" cy="3716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7774A-BFDC-0FE5-1E40-CA7C5039D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36799EC0-088B-E19B-9DD6-4607BF461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4300" y="1933575"/>
            <a:ext cx="3600450" cy="432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F857A-2A67-D83D-7FB7-98D9332A7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D53371-B27F-6007-C1BD-82A2ADA4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4" y="2028740"/>
            <a:ext cx="4183582" cy="3333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90B40-B72A-B156-19EF-93FDB1368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D53371-B27F-6007-C1BD-82A2ADA4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4" y="2028740"/>
            <a:ext cx="4183582" cy="3333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D2765C-CEFA-5C55-0D12-663F8FC21C2C}"/>
              </a:ext>
            </a:extLst>
          </p:cNvPr>
          <p:cNvSpPr/>
          <p:nvPr/>
        </p:nvSpPr>
        <p:spPr>
          <a:xfrm>
            <a:off x="8505825" y="1845734"/>
            <a:ext cx="2009775" cy="3716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4B47E-DA3B-E2EB-1483-120337AD3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76963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Transducers differ in frequency, footprint, and how piezoelectric crystals assembled in the array</a:t>
            </a:r>
          </a:p>
          <a:p>
            <a:pPr marL="0" indent="0">
              <a:buNone/>
            </a:pPr>
            <a:r>
              <a:rPr lang="en-US" dirty="0"/>
              <a:t>Linear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immitted in parallel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Rectangular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frequency (5-15 </a:t>
            </a:r>
            <a:r>
              <a:rPr lang="en-US" dirty="0" err="1"/>
              <a:t>mHz</a:t>
            </a:r>
            <a:r>
              <a:rPr lang="en-US" dirty="0"/>
              <a:t>)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resolution imaging of superficial structures (vascular)</a:t>
            </a:r>
          </a:p>
          <a:p>
            <a:r>
              <a:rPr lang="en-US" dirty="0"/>
              <a:t>Curved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arranged in curved array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Far field is wider than footprint of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frequency (2-5 MHz) used to image deeper 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lateral resolution with increasing depth as ultrasound beams diverge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45A0C6C-A5C5-3206-19C5-B8C0B860D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066" y="2181224"/>
            <a:ext cx="39052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Phased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are fired independently with time delays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are electronically steered and focused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Narrow footprint but wide field of view perfectly suited for transthoracic evaluation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Large field of view (the heart) imaged through narrow intercostal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1.5 – 7 MHz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D53371-B27F-6007-C1BD-82A2ADA4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4" y="2028740"/>
            <a:ext cx="4183582" cy="33339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5DF4E5-4E44-B49E-4921-4B4900F28213}"/>
              </a:ext>
            </a:extLst>
          </p:cNvPr>
          <p:cNvSpPr/>
          <p:nvPr/>
        </p:nvSpPr>
        <p:spPr>
          <a:xfrm>
            <a:off x="10477500" y="1845734"/>
            <a:ext cx="1322454" cy="3716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33B0-12DE-393D-9530-506196B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Different Types of Transducers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9594-66C5-4C81-D534-47373528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71816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Phased array: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Crystals are fired independently with time delays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Ultrasound beams are electronically steered and focused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Narrow footprint but wide field of view perfectly suited for transthoracic evaluation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Large field of view (the heart) imaged through narrow intercostal space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DA6544-72F0-65AB-65CA-B1C2A85D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76" y="2143125"/>
            <a:ext cx="4962707" cy="3219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8A5D1-F8E0-BE1A-ADAF-7B64734DB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13" y="6187237"/>
            <a:ext cx="178142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791B-FFF9-8CF8-D2C3-196F3454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ULTRASOUND OPERATING MODES</a:t>
            </a:r>
          </a:p>
        </p:txBody>
      </p:sp>
    </p:spTree>
    <p:extLst>
      <p:ext uri="{BB962C8B-B14F-4D97-AF65-F5344CB8AC3E}">
        <p14:creationId xmlns:p14="http://schemas.microsoft.com/office/powerpoint/2010/main" val="72415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03FA55-7C74-BA68-BB1D-E5BBB3128113}"/>
              </a:ext>
            </a:extLst>
          </p:cNvPr>
          <p:cNvSpPr txBox="1">
            <a:spLocks/>
          </p:cNvSpPr>
          <p:nvPr/>
        </p:nvSpPr>
        <p:spPr>
          <a:xfrm>
            <a:off x="641180" y="0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Point-of-Care Ultrasound A</a:t>
            </a:r>
          </a:p>
        </p:txBody>
      </p:sp>
      <p:pic>
        <p:nvPicPr>
          <p:cNvPr id="5" name="(85) Point-of-Care Echo_ Aortic Stenosis vs. Sclerosis - YouTube - Google Chrome 2022-04-29 09-54-04">
            <a:hlinkClick r:id="" action="ppaction://media"/>
            <a:extLst>
              <a:ext uri="{FF2B5EF4-FFF2-40B4-BE49-F238E27FC236}">
                <a16:creationId xmlns:a16="http://schemas.microsoft.com/office/drawing/2014/main" id="{D10413D1-41AD-3DDE-E0F3-1BAC6CAA3B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001" t="18034" r="17651" b="5959"/>
          <a:stretch/>
        </p:blipFill>
        <p:spPr>
          <a:xfrm>
            <a:off x="2905125" y="1819275"/>
            <a:ext cx="5972175" cy="437686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959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750C-1960-EF19-D79B-2F6B42BF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7" y="286603"/>
            <a:ext cx="11052313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Two-Dimensional (2D) or B-Mode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9BEDD8-7AF4-7439-7894-C2576CEBA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6732" r="2187" b="4166"/>
          <a:stretch/>
        </p:blipFill>
        <p:spPr>
          <a:xfrm>
            <a:off x="222310" y="2215038"/>
            <a:ext cx="5181537" cy="376242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BEB7-38F8-EBE5-9E14-B57F9E6F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233" y="2084572"/>
            <a:ext cx="6515947" cy="4023360"/>
          </a:xfrm>
        </p:spPr>
        <p:txBody>
          <a:bodyPr>
            <a:normAutofit/>
          </a:bodyPr>
          <a:lstStyle/>
          <a:p>
            <a:r>
              <a:rPr lang="en-US" dirty="0"/>
              <a:t>Used for majority of ultrasound diagnostic imaging</a:t>
            </a:r>
          </a:p>
          <a:p>
            <a:r>
              <a:rPr lang="en-US" dirty="0"/>
              <a:t>Structures that transmit all sound waves without reflection (</a:t>
            </a:r>
            <a:r>
              <a:rPr lang="en-US" dirty="0" err="1"/>
              <a:t>i.e</a:t>
            </a:r>
            <a:r>
              <a:rPr lang="en-US" dirty="0"/>
              <a:t> fluid) appear black and referred to as </a:t>
            </a:r>
            <a:r>
              <a:rPr lang="en-US" i="1" dirty="0"/>
              <a:t>anechoic </a:t>
            </a:r>
          </a:p>
          <a:p>
            <a:r>
              <a:rPr lang="en-US" dirty="0"/>
              <a:t>Structures that reflect relatively few sound waves are </a:t>
            </a:r>
            <a:r>
              <a:rPr lang="en-US" i="1" dirty="0"/>
              <a:t>hypoechoic</a:t>
            </a:r>
          </a:p>
          <a:p>
            <a:r>
              <a:rPr lang="en-US" dirty="0"/>
              <a:t>Structures that reflect soundwaves similar to surrounding structures are </a:t>
            </a:r>
            <a:r>
              <a:rPr lang="en-US" i="1" dirty="0"/>
              <a:t>isoechoic </a:t>
            </a:r>
            <a:r>
              <a:rPr lang="en-US" dirty="0"/>
              <a:t> </a:t>
            </a:r>
          </a:p>
          <a:p>
            <a:r>
              <a:rPr lang="en-US" dirty="0"/>
              <a:t>Structures that reflect most sound waves (</a:t>
            </a:r>
            <a:r>
              <a:rPr lang="en-US" dirty="0" err="1"/>
              <a:t>i.e.pericardium</a:t>
            </a:r>
            <a:r>
              <a:rPr lang="en-US" dirty="0"/>
              <a:t> or bone) are </a:t>
            </a:r>
            <a:r>
              <a:rPr lang="en-US" i="1" dirty="0"/>
              <a:t>hyperechoic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61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8750C-1960-EF19-D79B-2F6B42BF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47" y="468693"/>
            <a:ext cx="6589682" cy="1466578"/>
          </a:xfrm>
        </p:spPr>
        <p:txBody>
          <a:bodyPr>
            <a:normAutofit/>
          </a:bodyPr>
          <a:lstStyle/>
          <a:p>
            <a:r>
              <a:rPr lang="en-US" dirty="0"/>
              <a:t>Operating Modes: M-Mode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D7C36D5-BEF9-23C4-1E05-2B7FA35D9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344" y="155365"/>
            <a:ext cx="4755922" cy="611694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ABEB7-38F8-EBE5-9E14-B57F9E6F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142" y="2248598"/>
            <a:ext cx="6400558" cy="3620495"/>
          </a:xfrm>
        </p:spPr>
        <p:txBody>
          <a:bodyPr>
            <a:normAutofit/>
          </a:bodyPr>
          <a:lstStyle/>
          <a:p>
            <a:r>
              <a:rPr lang="en-US" dirty="0"/>
              <a:t>M-mode is an abbreviation of “motion mode”</a:t>
            </a:r>
          </a:p>
          <a:p>
            <a:r>
              <a:rPr lang="en-US" dirty="0"/>
              <a:t>One-dimensional modality representing one-ultrasound beam</a:t>
            </a:r>
          </a:p>
          <a:p>
            <a:r>
              <a:rPr lang="en-US" dirty="0"/>
              <a:t>Movement of all tissue along a</a:t>
            </a:r>
            <a:r>
              <a:rPr lang="en-US" i="1" dirty="0"/>
              <a:t> cursor line </a:t>
            </a:r>
            <a:r>
              <a:rPr lang="en-US" dirty="0"/>
              <a:t>plotted over time</a:t>
            </a:r>
          </a:p>
          <a:p>
            <a:r>
              <a:rPr lang="en-US" dirty="0"/>
              <a:t>Depth = vertical axis</a:t>
            </a:r>
          </a:p>
          <a:p>
            <a:r>
              <a:rPr lang="en-US" dirty="0"/>
              <a:t>Time = horizontal axis</a:t>
            </a:r>
          </a:p>
          <a:p>
            <a:pPr marL="0" indent="0">
              <a:buNone/>
            </a:pPr>
            <a:r>
              <a:rPr lang="en-US" dirty="0"/>
              <a:t> Used to </a:t>
            </a:r>
            <a:r>
              <a:rPr lang="en-US" i="1" dirty="0"/>
              <a:t>quantitively</a:t>
            </a:r>
            <a:r>
              <a:rPr lang="en-US" dirty="0"/>
              <a:t> measure size of chambers, assessment of LV function, movement of cardiac valves, movement of lung-pleura interface in assessment of PTX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E0C3A-BD65-6EF7-49E9-A6557D9F9B93}"/>
              </a:ext>
            </a:extLst>
          </p:cNvPr>
          <p:cNvSpPr txBox="1"/>
          <p:nvPr/>
        </p:nvSpPr>
        <p:spPr>
          <a:xfrm>
            <a:off x="1710448" y="5400675"/>
            <a:ext cx="197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cardiac cycles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CF3F08-B030-3210-5327-8E36BF76EF8E}"/>
              </a:ext>
            </a:extLst>
          </p:cNvPr>
          <p:cNvCxnSpPr>
            <a:endCxn id="5" idx="1"/>
          </p:cNvCxnSpPr>
          <p:nvPr/>
        </p:nvCxnSpPr>
        <p:spPr>
          <a:xfrm>
            <a:off x="1343024" y="5585341"/>
            <a:ext cx="365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2D4760-88A9-77A7-1600-A6C8D8B351EF}"/>
              </a:ext>
            </a:extLst>
          </p:cNvPr>
          <p:cNvCxnSpPr/>
          <p:nvPr/>
        </p:nvCxnSpPr>
        <p:spPr>
          <a:xfrm>
            <a:off x="3320415" y="5585341"/>
            <a:ext cx="365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9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5663CA-C4C4-42DC-A2F3-BFD4B296648E}"/>
              </a:ext>
            </a:extLst>
          </p:cNvPr>
          <p:cNvSpPr txBox="1">
            <a:spLocks/>
          </p:cNvSpPr>
          <p:nvPr/>
        </p:nvSpPr>
        <p:spPr>
          <a:xfrm>
            <a:off x="1834325" y="50327"/>
            <a:ext cx="852335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Point-of-Care Ultrasound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9F397-3961-4C97-91E9-426D998E19FC}"/>
              </a:ext>
            </a:extLst>
          </p:cNvPr>
          <p:cNvSpPr txBox="1"/>
          <p:nvPr/>
        </p:nvSpPr>
        <p:spPr>
          <a:xfrm>
            <a:off x="361188" y="6339996"/>
            <a:ext cx="9040749" cy="379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Source: https://www.youtube.com/watch?v=RDPaeCqfA2Y&amp;t=196s</a:t>
            </a:r>
            <a:endParaRPr lang="en-US" sz="2200" dirty="0"/>
          </a:p>
        </p:txBody>
      </p:sp>
      <p:pic>
        <p:nvPicPr>
          <p:cNvPr id="10" name="(85) Aortic Valve Stenosis - Transthoracic Echocardiogram (TTE) - YouTube - Google Chrome 2022-04-29 07-53-02">
            <a:hlinkClick r:id="" action="ppaction://media"/>
            <a:extLst>
              <a:ext uri="{FF2B5EF4-FFF2-40B4-BE49-F238E27FC236}">
                <a16:creationId xmlns:a16="http://schemas.microsoft.com/office/drawing/2014/main" id="{C1710110-2EFD-B3D1-7DFD-A7F081174C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466" t="8208" r="8937" b="6832"/>
          <a:stretch/>
        </p:blipFill>
        <p:spPr>
          <a:xfrm>
            <a:off x="2512162" y="1962151"/>
            <a:ext cx="6966802" cy="39195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826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DE33-D378-4241-9D5C-07508C81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Scenario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45E57-3DBC-4187-AE05-64C4F8987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45 year-old female with HTN, HLD, COPD and heart block presents pacemaker placement under MAC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is on home O2 and smokes three pack of cigarettes per day.  Quit in the parking lot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Allergic to bananas, latex, PCN, ketorolac, acetaminophen, lidocaine, epinephrine, Benadryl, eggs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Coughs during lead placement, becomes dyspneic, hypoxic and progressively more hypotensive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What’s your differential?  What do you do?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241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1BD4-83BD-4A68-90E6-6C5BF359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Point-of-Care Ultrasound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6B8AE-92B7-48E8-B805-11831E6C8586}"/>
              </a:ext>
            </a:extLst>
          </p:cNvPr>
          <p:cNvSpPr txBox="1"/>
          <p:nvPr/>
        </p:nvSpPr>
        <p:spPr>
          <a:xfrm>
            <a:off x="164294" y="6308209"/>
            <a:ext cx="685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https://www.youtube.com/watch?v=QjqrO71mg0k</a:t>
            </a:r>
          </a:p>
        </p:txBody>
      </p:sp>
      <p:pic>
        <p:nvPicPr>
          <p:cNvPr id="4" name="(85) Pericardial Effusion and Cardiac Tamponade - YouTube - Google Chrome 2022-04-29 10-57-53">
            <a:hlinkClick r:id="" action="ppaction://media"/>
            <a:extLst>
              <a:ext uri="{FF2B5EF4-FFF2-40B4-BE49-F238E27FC236}">
                <a16:creationId xmlns:a16="http://schemas.microsoft.com/office/drawing/2014/main" id="{CBD9CDC1-7A4F-08A4-B460-19FC57FBA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7475" y="1613919"/>
            <a:ext cx="7558240" cy="425151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372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8455-6D6B-42AD-9411-621FC0AA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796A-7057-4021-BF93-338AFA08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basics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point-of-care (POCUS) ultrasound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competent performing basic transthoracic heart, lung, gastric and FAST exams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 normal from abnormal anatomy and function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significant pathology that may alter anesthetic care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 point of care ultrasound into your own future practice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necessary skill and knowledge to pass OSCE portion of the ABA oral board exam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(covering focused cardiac, lung, gastric, FAST exams)</a:t>
            </a:r>
          </a:p>
        </p:txBody>
      </p:sp>
    </p:spTree>
    <p:extLst>
      <p:ext uri="{BB962C8B-B14F-4D97-AF65-F5344CB8AC3E}">
        <p14:creationId xmlns:p14="http://schemas.microsoft.com/office/powerpoint/2010/main" val="255919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8455-6D6B-42AD-9411-621FC0AA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C796A-7057-4021-BF93-338AFA08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basics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point-of-care (POCUS) ultrasound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competent performing basic transthoracic heart, lung, gastric and FAST exams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 normal from abnormal anatomy and function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significant pathology that may alter anesthetic care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 point of care ultrasound into your own future practice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necessary skill and knowledge to pass OSCE portion of the ABA oral board exam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(covering focused cardiac, lung, gastric, FAST exams)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C7582-6970-466A-C3BB-092EB31C770F}"/>
              </a:ext>
            </a:extLst>
          </p:cNvPr>
          <p:cNvSpPr txBox="1"/>
          <p:nvPr/>
        </p:nvSpPr>
        <p:spPr>
          <a:xfrm rot="20080676">
            <a:off x="2837684" y="2801779"/>
            <a:ext cx="68563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Stethoscope of the future</a:t>
            </a:r>
          </a:p>
        </p:txBody>
      </p:sp>
    </p:spTree>
    <p:extLst>
      <p:ext uri="{BB962C8B-B14F-4D97-AF65-F5344CB8AC3E}">
        <p14:creationId xmlns:p14="http://schemas.microsoft.com/office/powerpoint/2010/main" val="4688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17127</TotalTime>
  <Words>2771</Words>
  <Application>Microsoft Office PowerPoint</Application>
  <PresentationFormat>Widescreen</PresentationFormat>
  <Paragraphs>378</Paragraphs>
  <Slides>41</Slides>
  <Notes>20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Lao UI</vt:lpstr>
      <vt:lpstr>Muli</vt:lpstr>
      <vt:lpstr>Retrospect</vt:lpstr>
      <vt:lpstr>Bitmap Image</vt:lpstr>
      <vt:lpstr>INTRODUCTION TO POINT OF CARE ULTRASOUND (POCUS)</vt:lpstr>
      <vt:lpstr>PowerPoint Presentation</vt:lpstr>
      <vt:lpstr>Scenario A</vt:lpstr>
      <vt:lpstr>PowerPoint Presentation</vt:lpstr>
      <vt:lpstr>PowerPoint Presentation</vt:lpstr>
      <vt:lpstr>Scenario B</vt:lpstr>
      <vt:lpstr>Point-of-Care Ultrasound </vt:lpstr>
      <vt:lpstr>GOALS AND OBJECTIVES</vt:lpstr>
      <vt:lpstr>GOALS AND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Perioperative Applications of POCUS </vt:lpstr>
      <vt:lpstr>Why Learn Point-of-Care Ultrasound?</vt:lpstr>
      <vt:lpstr>Why Learn Point-of-Care Ultrasound?</vt:lpstr>
      <vt:lpstr>Transthoracic Echo Objectives</vt:lpstr>
      <vt:lpstr>Expectations</vt:lpstr>
      <vt:lpstr>Key Consideration</vt:lpstr>
      <vt:lpstr>BASIC ULTRASOUND CONCEPTS</vt:lpstr>
      <vt:lpstr>Ultrasound</vt:lpstr>
      <vt:lpstr>Basic Ultrasound Concepts: Waves</vt:lpstr>
      <vt:lpstr>Resolution</vt:lpstr>
      <vt:lpstr>Attenuation and Absorption</vt:lpstr>
      <vt:lpstr>Ultrasound-Tissue Interactions</vt:lpstr>
      <vt:lpstr>Acoustic Impedance and Reflection</vt:lpstr>
      <vt:lpstr>Different Types of Transducers</vt:lpstr>
      <vt:lpstr>Different Types of Transducers</vt:lpstr>
      <vt:lpstr>Different Types of Transducers</vt:lpstr>
      <vt:lpstr>Different Types of Transducers</vt:lpstr>
      <vt:lpstr>Different Types of Transducers</vt:lpstr>
      <vt:lpstr>Different Types of Transducers</vt:lpstr>
      <vt:lpstr>Different Types of Transducers</vt:lpstr>
      <vt:lpstr>Different Types of Transducers</vt:lpstr>
      <vt:lpstr>ULTRASOUND OPERATING MODES</vt:lpstr>
      <vt:lpstr>Two-Dimensional (2D) or B-Mode</vt:lpstr>
      <vt:lpstr>Operating Modes: M-Mode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POCUS</dc:title>
  <dc:creator>Peter Shapiro</dc:creator>
  <cp:lastModifiedBy>Peter Shapiro</cp:lastModifiedBy>
  <cp:revision>323</cp:revision>
  <dcterms:created xsi:type="dcterms:W3CDTF">2022-04-29T10:54:58Z</dcterms:created>
  <dcterms:modified xsi:type="dcterms:W3CDTF">2025-02-25T21:18:50Z</dcterms:modified>
</cp:coreProperties>
</file>