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08" r:id="rId2"/>
  </p:sldMasterIdLst>
  <p:notesMasterIdLst>
    <p:notesMasterId r:id="rId45"/>
  </p:notesMasterIdLst>
  <p:sldIdLst>
    <p:sldId id="258" r:id="rId3"/>
    <p:sldId id="259" r:id="rId4"/>
    <p:sldId id="261" r:id="rId5"/>
    <p:sldId id="262" r:id="rId6"/>
    <p:sldId id="273" r:id="rId7"/>
    <p:sldId id="265" r:id="rId8"/>
    <p:sldId id="281" r:id="rId9"/>
    <p:sldId id="295" r:id="rId10"/>
    <p:sldId id="296" r:id="rId11"/>
    <p:sldId id="297" r:id="rId12"/>
    <p:sldId id="298" r:id="rId13"/>
    <p:sldId id="299" r:id="rId14"/>
    <p:sldId id="300" r:id="rId15"/>
    <p:sldId id="301" r:id="rId16"/>
    <p:sldId id="302" r:id="rId17"/>
    <p:sldId id="267" r:id="rId18"/>
    <p:sldId id="285" r:id="rId19"/>
    <p:sldId id="303" r:id="rId20"/>
    <p:sldId id="268" r:id="rId21"/>
    <p:sldId id="269" r:id="rId22"/>
    <p:sldId id="304" r:id="rId23"/>
    <p:sldId id="279" r:id="rId24"/>
    <p:sldId id="292" r:id="rId25"/>
    <p:sldId id="286" r:id="rId26"/>
    <p:sldId id="307" r:id="rId27"/>
    <p:sldId id="293" r:id="rId28"/>
    <p:sldId id="308" r:id="rId29"/>
    <p:sldId id="270" r:id="rId30"/>
    <p:sldId id="271" r:id="rId31"/>
    <p:sldId id="309" r:id="rId32"/>
    <p:sldId id="310" r:id="rId33"/>
    <p:sldId id="272" r:id="rId34"/>
    <p:sldId id="274" r:id="rId35"/>
    <p:sldId id="294" r:id="rId36"/>
    <p:sldId id="290" r:id="rId37"/>
    <p:sldId id="312" r:id="rId38"/>
    <p:sldId id="313" r:id="rId39"/>
    <p:sldId id="287" r:id="rId40"/>
    <p:sldId id="314" r:id="rId41"/>
    <p:sldId id="288" r:id="rId42"/>
    <p:sldId id="263" r:id="rId43"/>
    <p:sldId id="264"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56A"/>
    <a:srgbClr val="00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804"/>
    <p:restoredTop sz="72467"/>
  </p:normalViewPr>
  <p:slideViewPr>
    <p:cSldViewPr>
      <p:cViewPr varScale="1">
        <p:scale>
          <a:sx n="52" d="100"/>
          <a:sy n="52" d="100"/>
        </p:scale>
        <p:origin x="183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heme" Target="theme/theme1.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1671B4-6C99-954F-9FC4-4B86E6452F4A}" type="datetimeFigureOut">
              <a:rPr lang="en-US" smtClean="0"/>
              <a:t>8/6/2019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EDADC1-B721-C049-8F35-99B3CA819152}" type="slidenum">
              <a:rPr lang="en-US" smtClean="0"/>
              <a:t>‹#›</a:t>
            </a:fld>
            <a:endParaRPr lang="en-US"/>
          </a:p>
        </p:txBody>
      </p:sp>
    </p:spTree>
    <p:extLst>
      <p:ext uri="{BB962C8B-B14F-4D97-AF65-F5344CB8AC3E}">
        <p14:creationId xmlns:p14="http://schemas.microsoft.com/office/powerpoint/2010/main" val="30008283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EDADC1-B721-C049-8F35-99B3CA819152}" type="slidenum">
              <a:rPr lang="en-US" smtClean="0"/>
              <a:t>3</a:t>
            </a:fld>
            <a:endParaRPr lang="en-US"/>
          </a:p>
        </p:txBody>
      </p:sp>
    </p:spTree>
    <p:extLst>
      <p:ext uri="{BB962C8B-B14F-4D97-AF65-F5344CB8AC3E}">
        <p14:creationId xmlns:p14="http://schemas.microsoft.com/office/powerpoint/2010/main" val="18731095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Will discuss Malignant Hyperthermia later in lecture, but for more information on the management, refer to MHAUS.ORG or the Society for Pediatric Anesthesia lecture on MH</a:t>
            </a:r>
          </a:p>
        </p:txBody>
      </p:sp>
      <p:sp>
        <p:nvSpPr>
          <p:cNvPr id="4" name="Slide Number Placeholder 3"/>
          <p:cNvSpPr>
            <a:spLocks noGrp="1"/>
          </p:cNvSpPr>
          <p:nvPr>
            <p:ph type="sldNum" sz="quarter" idx="5"/>
          </p:nvPr>
        </p:nvSpPr>
        <p:spPr/>
        <p:txBody>
          <a:bodyPr/>
          <a:lstStyle/>
          <a:p>
            <a:fld id="{26EDADC1-B721-C049-8F35-99B3CA819152}" type="slidenum">
              <a:rPr lang="en-US" smtClean="0"/>
              <a:t>15</a:t>
            </a:fld>
            <a:endParaRPr lang="en-US"/>
          </a:p>
        </p:txBody>
      </p:sp>
    </p:spTree>
    <p:extLst>
      <p:ext uri="{BB962C8B-B14F-4D97-AF65-F5344CB8AC3E}">
        <p14:creationId xmlns:p14="http://schemas.microsoft.com/office/powerpoint/2010/main" val="14029470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Poor gastric motility, poor cough reflex, and vocal cord involvement put these patients at risk for aspiration. They may be chronic aspirators at baseline</a:t>
            </a:r>
          </a:p>
        </p:txBody>
      </p:sp>
      <p:sp>
        <p:nvSpPr>
          <p:cNvPr id="4" name="Slide Number Placeholder 3"/>
          <p:cNvSpPr>
            <a:spLocks noGrp="1"/>
          </p:cNvSpPr>
          <p:nvPr>
            <p:ph type="sldNum" sz="quarter" idx="5"/>
          </p:nvPr>
        </p:nvSpPr>
        <p:spPr/>
        <p:txBody>
          <a:bodyPr/>
          <a:lstStyle/>
          <a:p>
            <a:fld id="{26EDADC1-B721-C049-8F35-99B3CA819152}" type="slidenum">
              <a:rPr lang="en-US" smtClean="0"/>
              <a:t>16</a:t>
            </a:fld>
            <a:endParaRPr lang="en-US"/>
          </a:p>
        </p:txBody>
      </p:sp>
    </p:spTree>
    <p:extLst>
      <p:ext uri="{BB962C8B-B14F-4D97-AF65-F5344CB8AC3E}">
        <p14:creationId xmlns:p14="http://schemas.microsoft.com/office/powerpoint/2010/main" val="23753885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Preop endocrine assessment should evaluate for thyroid disease, diabetes mellitus, adrenal insufficiency, or gonadal dysfunction</a:t>
            </a:r>
          </a:p>
          <a:p>
            <a:endParaRPr lang="en-US" dirty="0"/>
          </a:p>
          <a:p>
            <a:endParaRPr lang="en-US" dirty="0"/>
          </a:p>
          <a:p>
            <a:r>
              <a:rPr lang="en-US" dirty="0"/>
              <a:t>. </a:t>
            </a:r>
          </a:p>
        </p:txBody>
      </p:sp>
      <p:sp>
        <p:nvSpPr>
          <p:cNvPr id="4" name="Slide Number Placeholder 3"/>
          <p:cNvSpPr>
            <a:spLocks noGrp="1"/>
          </p:cNvSpPr>
          <p:nvPr>
            <p:ph type="sldNum" sz="quarter" idx="5"/>
          </p:nvPr>
        </p:nvSpPr>
        <p:spPr/>
        <p:txBody>
          <a:bodyPr/>
          <a:lstStyle/>
          <a:p>
            <a:fld id="{26EDADC1-B721-C049-8F35-99B3CA819152}" type="slidenum">
              <a:rPr lang="en-US" smtClean="0"/>
              <a:t>17</a:t>
            </a:fld>
            <a:endParaRPr lang="en-US"/>
          </a:p>
        </p:txBody>
      </p:sp>
    </p:spTree>
    <p:extLst>
      <p:ext uri="{BB962C8B-B14F-4D97-AF65-F5344CB8AC3E}">
        <p14:creationId xmlns:p14="http://schemas.microsoft.com/office/powerpoint/2010/main" val="18221583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Cardiac pacing equipment should be on hand in event of advanced A-V conduction block. </a:t>
            </a:r>
          </a:p>
          <a:p>
            <a:endParaRPr lang="en-US" dirty="0"/>
          </a:p>
          <a:p>
            <a:r>
              <a:rPr lang="en-US" dirty="0"/>
              <a:t>Arterial line access to closely monitor oxygenation and continuous blood pressure monitoring</a:t>
            </a:r>
          </a:p>
          <a:p>
            <a:endParaRPr lang="en-US" dirty="0"/>
          </a:p>
          <a:p>
            <a:r>
              <a:rPr lang="en-US" dirty="0"/>
              <a:t>Succinylcholine can result in a myotonic reaction or exaggerated contractures which can make intubation difficult or impossible. May also result in hyperkalemia</a:t>
            </a:r>
          </a:p>
          <a:p>
            <a:endParaRPr lang="en-US" dirty="0"/>
          </a:p>
          <a:p>
            <a:r>
              <a:rPr lang="en-US" dirty="0"/>
              <a:t>Myotonia is the result of a change in the muscle itself, not the neuromuscular junction, so pharmacologic paralysis will have no effect on a myotonic reaction. </a:t>
            </a:r>
          </a:p>
        </p:txBody>
      </p:sp>
      <p:sp>
        <p:nvSpPr>
          <p:cNvPr id="4" name="Slide Number Placeholder 3"/>
          <p:cNvSpPr>
            <a:spLocks noGrp="1"/>
          </p:cNvSpPr>
          <p:nvPr>
            <p:ph type="sldNum" sz="quarter" idx="5"/>
          </p:nvPr>
        </p:nvSpPr>
        <p:spPr/>
        <p:txBody>
          <a:bodyPr/>
          <a:lstStyle/>
          <a:p>
            <a:fld id="{26EDADC1-B721-C049-8F35-99B3CA819152}" type="slidenum">
              <a:rPr lang="en-US" smtClean="0"/>
              <a:t>18</a:t>
            </a:fld>
            <a:endParaRPr lang="en-US"/>
          </a:p>
        </p:txBody>
      </p:sp>
    </p:spTree>
    <p:extLst>
      <p:ext uri="{BB962C8B-B14F-4D97-AF65-F5344CB8AC3E}">
        <p14:creationId xmlns:p14="http://schemas.microsoft.com/office/powerpoint/2010/main" val="8229458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further discussion of other </a:t>
            </a:r>
            <a:r>
              <a:rPr lang="en-US" dirty="0" err="1"/>
              <a:t>channelopathies</a:t>
            </a:r>
            <a:r>
              <a:rPr lang="en-US" dirty="0"/>
              <a:t>, refer to:</a:t>
            </a:r>
          </a:p>
          <a:p>
            <a:endParaRPr lang="en-US" dirty="0"/>
          </a:p>
          <a:p>
            <a:r>
              <a:rPr lang="en-US" dirty="0" err="1"/>
              <a:t>Statland</a:t>
            </a:r>
            <a:r>
              <a:rPr lang="en-US" dirty="0"/>
              <a:t> J, </a:t>
            </a:r>
            <a:r>
              <a:rPr lang="en-US" dirty="0" err="1"/>
              <a:t>Barohn</a:t>
            </a:r>
            <a:r>
              <a:rPr lang="en-US" dirty="0"/>
              <a:t> R. Muscle </a:t>
            </a:r>
            <a:r>
              <a:rPr lang="en-US" dirty="0" err="1"/>
              <a:t>Channelopathies</a:t>
            </a:r>
            <a:r>
              <a:rPr lang="en-US" dirty="0"/>
              <a:t>: the </a:t>
            </a:r>
            <a:r>
              <a:rPr lang="en-US" dirty="0" err="1"/>
              <a:t>Nondystrophic</a:t>
            </a:r>
            <a:r>
              <a:rPr lang="en-US" dirty="0"/>
              <a:t> Myotonias and Periodic Paralyses. Continuum 2013;19(6):1598-1614</a:t>
            </a:r>
          </a:p>
        </p:txBody>
      </p:sp>
      <p:sp>
        <p:nvSpPr>
          <p:cNvPr id="4" name="Slide Number Placeholder 3"/>
          <p:cNvSpPr>
            <a:spLocks noGrp="1"/>
          </p:cNvSpPr>
          <p:nvPr>
            <p:ph type="sldNum" sz="quarter" idx="5"/>
          </p:nvPr>
        </p:nvSpPr>
        <p:spPr/>
        <p:txBody>
          <a:bodyPr/>
          <a:lstStyle/>
          <a:p>
            <a:fld id="{26EDADC1-B721-C049-8F35-99B3CA819152}" type="slidenum">
              <a:rPr lang="en-US" smtClean="0"/>
              <a:t>20</a:t>
            </a:fld>
            <a:endParaRPr lang="en-US"/>
          </a:p>
        </p:txBody>
      </p:sp>
    </p:spTree>
    <p:extLst>
      <p:ext uri="{BB962C8B-B14F-4D97-AF65-F5344CB8AC3E}">
        <p14:creationId xmlns:p14="http://schemas.microsoft.com/office/powerpoint/2010/main" val="35519694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r>
              <a:rPr lang="en-US" dirty="0"/>
              <a:t>These patients’ muscle tone is generally normal when not suffering from an acute attack</a:t>
            </a:r>
          </a:p>
        </p:txBody>
      </p:sp>
      <p:sp>
        <p:nvSpPr>
          <p:cNvPr id="4" name="Slide Number Placeholder 3"/>
          <p:cNvSpPr>
            <a:spLocks noGrp="1"/>
          </p:cNvSpPr>
          <p:nvPr>
            <p:ph type="sldNum" sz="quarter" idx="5"/>
          </p:nvPr>
        </p:nvSpPr>
        <p:spPr/>
        <p:txBody>
          <a:bodyPr/>
          <a:lstStyle/>
          <a:p>
            <a:fld id="{26EDADC1-B721-C049-8F35-99B3CA819152}" type="slidenum">
              <a:rPr lang="en-US" smtClean="0"/>
              <a:t>21</a:t>
            </a:fld>
            <a:endParaRPr lang="en-US"/>
          </a:p>
        </p:txBody>
      </p:sp>
    </p:spTree>
    <p:extLst>
      <p:ext uri="{BB962C8B-B14F-4D97-AF65-F5344CB8AC3E}">
        <p14:creationId xmlns:p14="http://schemas.microsoft.com/office/powerpoint/2010/main" val="24498478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administering insulin for treatment of hyperkalemia, glucose should be simultaneously administered to prevent hypoglycemia. For example, insulin 0.1Unit/kg IV administered with 0.5-1g/kg of IV Dextrose. </a:t>
            </a:r>
          </a:p>
          <a:p>
            <a:r>
              <a:rPr lang="en-US" dirty="0"/>
              <a:t>CA-Inhibitor </a:t>
            </a:r>
            <a:r>
              <a:rPr lang="en-US" dirty="0">
                <a:sym typeface="Wingdings" pitchFamily="2" charset="2"/>
              </a:rPr>
              <a:t> </a:t>
            </a:r>
            <a:r>
              <a:rPr lang="en-US" dirty="0"/>
              <a:t>Carbonic Anhydrase Inhibitor </a:t>
            </a:r>
            <a:r>
              <a:rPr lang="en-US" dirty="0">
                <a:sym typeface="Wingdings" pitchFamily="2" charset="2"/>
              </a:rPr>
              <a:t></a:t>
            </a:r>
            <a:r>
              <a:rPr lang="en-US" dirty="0"/>
              <a:t> Acetazolamide and Dichlorphenamide</a:t>
            </a:r>
          </a:p>
          <a:p>
            <a:endParaRPr lang="en-US" dirty="0"/>
          </a:p>
          <a:p>
            <a:endParaRPr lang="en-US" dirty="0"/>
          </a:p>
          <a:p>
            <a:r>
              <a:rPr lang="en-US" dirty="0"/>
              <a:t>These patients’ muscle tone is generally normal when not suffering from an acute attack</a:t>
            </a:r>
          </a:p>
        </p:txBody>
      </p:sp>
      <p:sp>
        <p:nvSpPr>
          <p:cNvPr id="4" name="Slide Number Placeholder 3"/>
          <p:cNvSpPr>
            <a:spLocks noGrp="1"/>
          </p:cNvSpPr>
          <p:nvPr>
            <p:ph type="sldNum" sz="quarter" idx="5"/>
          </p:nvPr>
        </p:nvSpPr>
        <p:spPr/>
        <p:txBody>
          <a:bodyPr/>
          <a:lstStyle/>
          <a:p>
            <a:fld id="{26EDADC1-B721-C049-8F35-99B3CA819152}" type="slidenum">
              <a:rPr lang="en-US" smtClean="0"/>
              <a:t>22</a:t>
            </a:fld>
            <a:endParaRPr lang="en-US"/>
          </a:p>
        </p:txBody>
      </p:sp>
    </p:spTree>
    <p:extLst>
      <p:ext uri="{BB962C8B-B14F-4D97-AF65-F5344CB8AC3E}">
        <p14:creationId xmlns:p14="http://schemas.microsoft.com/office/powerpoint/2010/main" val="7755727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Patient should know where their potassium normally runs, and importantly, at what levels they have paralysis attacks. Ideally, their potassium should be maintained on the high end of their normal range for hypokalemic periodic paralysis and the low end of normal for Hyperkalemic periodic paralysis. A baseline serum K</a:t>
            </a:r>
            <a:r>
              <a:rPr lang="en-US" baseline="30000" dirty="0"/>
              <a:t>+</a:t>
            </a:r>
            <a:r>
              <a:rPr lang="en-US" baseline="0" dirty="0"/>
              <a:t> will help guide the perioperative management. </a:t>
            </a:r>
            <a:endParaRPr lang="en-US" baseline="30000" dirty="0"/>
          </a:p>
          <a:p>
            <a:endParaRPr lang="en-US" dirty="0"/>
          </a:p>
          <a:p>
            <a:endParaRPr lang="en-US" dirty="0"/>
          </a:p>
          <a:p>
            <a:endParaRPr lang="en-US" dirty="0"/>
          </a:p>
          <a:p>
            <a:endParaRPr lang="en-US" dirty="0"/>
          </a:p>
          <a:p>
            <a:r>
              <a:rPr lang="en-US" dirty="0"/>
              <a:t>‘ </a:t>
            </a:r>
          </a:p>
        </p:txBody>
      </p:sp>
      <p:sp>
        <p:nvSpPr>
          <p:cNvPr id="4" name="Slide Number Placeholder 3"/>
          <p:cNvSpPr>
            <a:spLocks noGrp="1"/>
          </p:cNvSpPr>
          <p:nvPr>
            <p:ph type="sldNum" sz="quarter" idx="5"/>
          </p:nvPr>
        </p:nvSpPr>
        <p:spPr/>
        <p:txBody>
          <a:bodyPr/>
          <a:lstStyle/>
          <a:p>
            <a:fld id="{26EDADC1-B721-C049-8F35-99B3CA819152}" type="slidenum">
              <a:rPr lang="en-US" smtClean="0"/>
              <a:t>24</a:t>
            </a:fld>
            <a:endParaRPr lang="en-US"/>
          </a:p>
        </p:txBody>
      </p:sp>
    </p:spTree>
    <p:extLst>
      <p:ext uri="{BB962C8B-B14F-4D97-AF65-F5344CB8AC3E}">
        <p14:creationId xmlns:p14="http://schemas.microsoft.com/office/powerpoint/2010/main" val="35762889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EDADC1-B721-C049-8F35-99B3CA819152}" type="slidenum">
              <a:rPr lang="en-US" smtClean="0"/>
              <a:t>25</a:t>
            </a:fld>
            <a:endParaRPr lang="en-US"/>
          </a:p>
        </p:txBody>
      </p:sp>
    </p:spTree>
    <p:extLst>
      <p:ext uri="{BB962C8B-B14F-4D97-AF65-F5344CB8AC3E}">
        <p14:creationId xmlns:p14="http://schemas.microsoft.com/office/powerpoint/2010/main" val="3734333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EDADC1-B721-C049-8F35-99B3CA819152}" type="slidenum">
              <a:rPr lang="en-US" smtClean="0"/>
              <a:t>26</a:t>
            </a:fld>
            <a:endParaRPr lang="en-US"/>
          </a:p>
        </p:txBody>
      </p:sp>
    </p:spTree>
    <p:extLst>
      <p:ext uri="{BB962C8B-B14F-4D97-AF65-F5344CB8AC3E}">
        <p14:creationId xmlns:p14="http://schemas.microsoft.com/office/powerpoint/2010/main" val="22717140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distribution of muscle weakness helps guide the specific muscular dystrophy diagnosis. </a:t>
            </a:r>
          </a:p>
          <a:p>
            <a:endParaRPr lang="en-US" dirty="0"/>
          </a:p>
          <a:p>
            <a:r>
              <a:rPr lang="en-US" dirty="0"/>
              <a:t>Possible organ system involvement includes:</a:t>
            </a:r>
          </a:p>
          <a:p>
            <a:r>
              <a:rPr lang="en-US" dirty="0"/>
              <a:t>Inspiratory and expiratory muscles of respiration, pharyngeal muscle, and diaphragm weakness can all lead to worsening respiratory function</a:t>
            </a:r>
          </a:p>
          <a:p>
            <a:r>
              <a:rPr lang="en-US" dirty="0"/>
              <a:t>Progressive spinal deformities cause a restrictive respiratory pattern seen on pulmonary function tests and may worsen respiratory function</a:t>
            </a:r>
          </a:p>
          <a:p>
            <a:r>
              <a:rPr lang="en-US" dirty="0"/>
              <a:t>Obstructive sleep apnea may result from airway muscle weakness</a:t>
            </a:r>
          </a:p>
          <a:p>
            <a:r>
              <a:rPr lang="en-US" dirty="0"/>
              <a:t>Cardiac conduction abnormalities and cardiomyopathy</a:t>
            </a:r>
          </a:p>
          <a:p>
            <a:r>
              <a:rPr lang="en-US" dirty="0"/>
              <a:t>Esophageal smooth muscle and bulbar muscle weakness that puts them at risk for aspiration</a:t>
            </a:r>
          </a:p>
          <a:p>
            <a:endParaRPr lang="en-US" dirty="0"/>
          </a:p>
          <a:p>
            <a:r>
              <a:rPr lang="en-US" dirty="0"/>
              <a:t>Creatinine Kinase (CK) levels vary by disorder, potentially normal levels in some types of MD. CK elevated well before physical symptoms noted in some forms of MD. </a:t>
            </a:r>
          </a:p>
          <a:p>
            <a:endParaRPr lang="en-US" dirty="0"/>
          </a:p>
          <a:p>
            <a:r>
              <a:rPr lang="en-US" dirty="0"/>
              <a:t>Diagnosis may involve electromyography, muscle biopsy, or muscle MRI. In addition, a history of familial involvement will be used to analyze inheritance patterns. </a:t>
            </a:r>
          </a:p>
        </p:txBody>
      </p:sp>
      <p:sp>
        <p:nvSpPr>
          <p:cNvPr id="4" name="Slide Number Placeholder 3"/>
          <p:cNvSpPr>
            <a:spLocks noGrp="1"/>
          </p:cNvSpPr>
          <p:nvPr>
            <p:ph type="sldNum" sz="quarter" idx="5"/>
          </p:nvPr>
        </p:nvSpPr>
        <p:spPr/>
        <p:txBody>
          <a:bodyPr/>
          <a:lstStyle/>
          <a:p>
            <a:fld id="{26EDADC1-B721-C049-8F35-99B3CA819152}" type="slidenum">
              <a:rPr lang="en-US" smtClean="0"/>
              <a:t>6</a:t>
            </a:fld>
            <a:endParaRPr lang="en-US"/>
          </a:p>
        </p:txBody>
      </p:sp>
    </p:spTree>
    <p:extLst>
      <p:ext uri="{BB962C8B-B14F-4D97-AF65-F5344CB8AC3E}">
        <p14:creationId xmlns:p14="http://schemas.microsoft.com/office/powerpoint/2010/main" val="41933853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list of drugs that prolong QT is very long, but includes:</a:t>
            </a:r>
          </a:p>
          <a:p>
            <a:endParaRPr lang="en-US" dirty="0"/>
          </a:p>
          <a:p>
            <a:r>
              <a:rPr lang="en-US" dirty="0"/>
              <a:t>Volatile anesthetics – Sevoflurane, and to a lesser extent the other halogenated anesthetics</a:t>
            </a:r>
          </a:p>
          <a:p>
            <a:r>
              <a:rPr lang="en-US" dirty="0"/>
              <a:t>Anti-emetics – </a:t>
            </a:r>
            <a:r>
              <a:rPr lang="en-US" dirty="0" err="1"/>
              <a:t>Droperidol</a:t>
            </a:r>
            <a:r>
              <a:rPr lang="en-US" dirty="0"/>
              <a:t>, Ondansetron</a:t>
            </a:r>
          </a:p>
          <a:p>
            <a:r>
              <a:rPr lang="en-US" dirty="0"/>
              <a:t>Anti-psychotics – Haloperidol</a:t>
            </a:r>
          </a:p>
          <a:p>
            <a:r>
              <a:rPr lang="en-US" dirty="0"/>
              <a:t>Stimulants – Amphetamine</a:t>
            </a:r>
          </a:p>
          <a:p>
            <a:r>
              <a:rPr lang="en-US" dirty="0"/>
              <a:t>Anti-malarial – Chloroquine</a:t>
            </a:r>
          </a:p>
          <a:p>
            <a:r>
              <a:rPr lang="en-US" dirty="0"/>
              <a:t>Anti-mania – Lithium</a:t>
            </a:r>
          </a:p>
          <a:p>
            <a:r>
              <a:rPr lang="en-US" dirty="0"/>
              <a:t>Anti-histamine – Diphenhydramine</a:t>
            </a:r>
          </a:p>
          <a:p>
            <a:r>
              <a:rPr lang="en-US" dirty="0"/>
              <a:t>Anti-</a:t>
            </a:r>
            <a:r>
              <a:rPr lang="en-US" dirty="0" err="1"/>
              <a:t>fungals</a:t>
            </a:r>
            <a:r>
              <a:rPr lang="en-US" dirty="0"/>
              <a:t> – the “-azole” drugs</a:t>
            </a:r>
          </a:p>
          <a:p>
            <a:r>
              <a:rPr lang="en-US" dirty="0"/>
              <a:t>Antibiotics – Fluoroquinolones </a:t>
            </a:r>
          </a:p>
          <a:p>
            <a:r>
              <a:rPr lang="en-US" dirty="0" err="1"/>
              <a:t>Antiarrythmics</a:t>
            </a:r>
            <a:r>
              <a:rPr lang="en-US" dirty="0"/>
              <a:t> – Amiodarone, Sotalol, Procainamide</a:t>
            </a:r>
          </a:p>
          <a:p>
            <a:r>
              <a:rPr lang="en-US" dirty="0"/>
              <a:t>Antidepressants – Amitriptyline, Fluoxetine, Sertraline</a:t>
            </a:r>
          </a:p>
          <a:p>
            <a:endParaRPr lang="en-US" dirty="0"/>
          </a:p>
        </p:txBody>
      </p:sp>
      <p:sp>
        <p:nvSpPr>
          <p:cNvPr id="4" name="Slide Number Placeholder 3"/>
          <p:cNvSpPr>
            <a:spLocks noGrp="1"/>
          </p:cNvSpPr>
          <p:nvPr>
            <p:ph type="sldNum" sz="quarter" idx="5"/>
          </p:nvPr>
        </p:nvSpPr>
        <p:spPr/>
        <p:txBody>
          <a:bodyPr/>
          <a:lstStyle/>
          <a:p>
            <a:fld id="{26EDADC1-B721-C049-8F35-99B3CA819152}" type="slidenum">
              <a:rPr lang="en-US" smtClean="0"/>
              <a:t>27</a:t>
            </a:fld>
            <a:endParaRPr lang="en-US"/>
          </a:p>
        </p:txBody>
      </p:sp>
    </p:spTree>
    <p:extLst>
      <p:ext uri="{BB962C8B-B14F-4D97-AF65-F5344CB8AC3E}">
        <p14:creationId xmlns:p14="http://schemas.microsoft.com/office/powerpoint/2010/main" val="397172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Dextrose containing fluids without Lactate (Dextrose 5% Normal Saline for example) should be administered at a patient’s maintenance rate preoperatively if prolonged NPO time is required and the patient can be admitted. Intraoperatively, particularly if a long procedure, the same fluid should be utilized with every 30 minute to 1 hour blood glucose checks to maintain normoglycemia. </a:t>
            </a:r>
          </a:p>
          <a:p>
            <a:endParaRPr lang="en-US" dirty="0"/>
          </a:p>
        </p:txBody>
      </p:sp>
      <p:sp>
        <p:nvSpPr>
          <p:cNvPr id="4" name="Slide Number Placeholder 3"/>
          <p:cNvSpPr>
            <a:spLocks noGrp="1"/>
          </p:cNvSpPr>
          <p:nvPr>
            <p:ph type="sldNum" sz="quarter" idx="5"/>
          </p:nvPr>
        </p:nvSpPr>
        <p:spPr/>
        <p:txBody>
          <a:bodyPr/>
          <a:lstStyle/>
          <a:p>
            <a:fld id="{26EDADC1-B721-C049-8F35-99B3CA819152}" type="slidenum">
              <a:rPr lang="en-US" smtClean="0"/>
              <a:t>30</a:t>
            </a:fld>
            <a:endParaRPr lang="en-US"/>
          </a:p>
        </p:txBody>
      </p:sp>
    </p:spTree>
    <p:extLst>
      <p:ext uri="{BB962C8B-B14F-4D97-AF65-F5344CB8AC3E}">
        <p14:creationId xmlns:p14="http://schemas.microsoft.com/office/powerpoint/2010/main" val="353212581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Dextrose containing fluids without Lactate (Dextrose 5% Normal Saline for example) should be administered at a patient’s maintenance rate preoperatively if prolonged NPO time is required and the patient can be admitted. Intraoperatively, particularly if a long procedure, the same fluid should be utilized with every 30 minute to 1 hour blood glucose checks to maintain normoglycemia. </a:t>
            </a:r>
          </a:p>
          <a:p>
            <a:endParaRPr lang="en-US" dirty="0"/>
          </a:p>
        </p:txBody>
      </p:sp>
      <p:sp>
        <p:nvSpPr>
          <p:cNvPr id="4" name="Slide Number Placeholder 3"/>
          <p:cNvSpPr>
            <a:spLocks noGrp="1"/>
          </p:cNvSpPr>
          <p:nvPr>
            <p:ph type="sldNum" sz="quarter" idx="5"/>
          </p:nvPr>
        </p:nvSpPr>
        <p:spPr/>
        <p:txBody>
          <a:bodyPr/>
          <a:lstStyle/>
          <a:p>
            <a:fld id="{26EDADC1-B721-C049-8F35-99B3CA819152}" type="slidenum">
              <a:rPr lang="en-US" smtClean="0"/>
              <a:t>31</a:t>
            </a:fld>
            <a:endParaRPr lang="en-US"/>
          </a:p>
        </p:txBody>
      </p:sp>
    </p:spTree>
    <p:extLst>
      <p:ext uri="{BB962C8B-B14F-4D97-AF65-F5344CB8AC3E}">
        <p14:creationId xmlns:p14="http://schemas.microsoft.com/office/powerpoint/2010/main" val="14641905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20-40% of pregnant women with MG will have increased symptoms </a:t>
            </a:r>
          </a:p>
          <a:p>
            <a:r>
              <a:rPr lang="en-US" dirty="0"/>
              <a:t>15-20% of babies born to mothers with MG will have transient myasthenia, which may persist for weeks</a:t>
            </a:r>
          </a:p>
          <a:p>
            <a:endParaRPr lang="en-US" dirty="0"/>
          </a:p>
        </p:txBody>
      </p:sp>
      <p:sp>
        <p:nvSpPr>
          <p:cNvPr id="4" name="Slide Number Placeholder 3"/>
          <p:cNvSpPr>
            <a:spLocks noGrp="1"/>
          </p:cNvSpPr>
          <p:nvPr>
            <p:ph type="sldNum" sz="quarter" idx="5"/>
          </p:nvPr>
        </p:nvSpPr>
        <p:spPr/>
        <p:txBody>
          <a:bodyPr/>
          <a:lstStyle/>
          <a:p>
            <a:fld id="{26EDADC1-B721-C049-8F35-99B3CA819152}" type="slidenum">
              <a:rPr lang="en-US" smtClean="0"/>
              <a:t>33</a:t>
            </a:fld>
            <a:endParaRPr lang="en-US"/>
          </a:p>
        </p:txBody>
      </p:sp>
    </p:spTree>
    <p:extLst>
      <p:ext uri="{BB962C8B-B14F-4D97-AF65-F5344CB8AC3E}">
        <p14:creationId xmlns:p14="http://schemas.microsoft.com/office/powerpoint/2010/main" val="181527084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MG exacerbations during pregnancy should be anticipated. Epidurals or spinals should be utilized. Consider amides over ester local anesthetics since amides are not metabolized by plasma cholinesterase</a:t>
            </a:r>
          </a:p>
          <a:p>
            <a:endParaRPr lang="en-US" dirty="0"/>
          </a:p>
          <a:p>
            <a:r>
              <a:rPr lang="en-US" dirty="0"/>
              <a:t>*</a:t>
            </a:r>
            <a:r>
              <a:rPr lang="en-US" sz="1200" b="0" i="0" kern="1200" dirty="0" err="1">
                <a:solidFill>
                  <a:schemeClr val="tx1"/>
                </a:solidFill>
                <a:effectLst/>
                <a:latin typeface="+mn-lt"/>
                <a:ea typeface="+mn-ea"/>
                <a:cs typeface="+mn-cs"/>
              </a:rPr>
              <a:t>Varelas</a:t>
            </a:r>
            <a:r>
              <a:rPr lang="en-US" sz="1200" b="0" i="0" kern="1200" dirty="0">
                <a:solidFill>
                  <a:schemeClr val="tx1"/>
                </a:solidFill>
                <a:effectLst/>
                <a:latin typeface="+mn-lt"/>
                <a:ea typeface="+mn-ea"/>
                <a:cs typeface="+mn-cs"/>
              </a:rPr>
              <a:t> P, Chua H, </a:t>
            </a:r>
            <a:r>
              <a:rPr lang="en-US" sz="1200" b="0" i="0" kern="1200" dirty="0" err="1">
                <a:solidFill>
                  <a:schemeClr val="tx1"/>
                </a:solidFill>
                <a:effectLst/>
                <a:latin typeface="+mn-lt"/>
                <a:ea typeface="+mn-ea"/>
                <a:cs typeface="+mn-cs"/>
              </a:rPr>
              <a:t>Natterman</a:t>
            </a:r>
            <a:r>
              <a:rPr lang="en-US" sz="1200" b="0" i="0" kern="1200" dirty="0">
                <a:solidFill>
                  <a:schemeClr val="tx1"/>
                </a:solidFill>
                <a:effectLst/>
                <a:latin typeface="+mn-lt"/>
                <a:ea typeface="+mn-ea"/>
                <a:cs typeface="+mn-cs"/>
              </a:rPr>
              <a:t> J  et al.  Ventilatory care in myasthenia gravis crisis: assessing the baseline adverse event rate. </a:t>
            </a:r>
            <a:r>
              <a:rPr lang="en-US" sz="1200" b="0" i="1" kern="1200" dirty="0">
                <a:solidFill>
                  <a:schemeClr val="tx1"/>
                </a:solidFill>
                <a:effectLst/>
                <a:latin typeface="+mn-lt"/>
                <a:ea typeface="+mn-ea"/>
                <a:cs typeface="+mn-cs"/>
              </a:rPr>
              <a:t> </a:t>
            </a:r>
            <a:r>
              <a:rPr lang="en-US" sz="1200" b="0" i="1" kern="1200" dirty="0" err="1">
                <a:solidFill>
                  <a:schemeClr val="tx1"/>
                </a:solidFill>
                <a:effectLst/>
                <a:latin typeface="+mn-lt"/>
                <a:ea typeface="+mn-ea"/>
                <a:cs typeface="+mn-cs"/>
              </a:rPr>
              <a:t>Crit</a:t>
            </a:r>
            <a:r>
              <a:rPr lang="en-US" sz="1200" b="0" i="1" kern="1200" dirty="0">
                <a:solidFill>
                  <a:schemeClr val="tx1"/>
                </a:solidFill>
                <a:effectLst/>
                <a:latin typeface="+mn-lt"/>
                <a:ea typeface="+mn-ea"/>
                <a:cs typeface="+mn-cs"/>
              </a:rPr>
              <a:t> Care Med</a:t>
            </a:r>
            <a:r>
              <a:rPr lang="en-US" sz="1200" b="0" i="0" kern="1200" dirty="0">
                <a:solidFill>
                  <a:schemeClr val="tx1"/>
                </a:solidFill>
                <a:effectLst/>
                <a:latin typeface="+mn-lt"/>
                <a:ea typeface="+mn-ea"/>
                <a:cs typeface="+mn-cs"/>
              </a:rPr>
              <a:t> 2002;30 (12) 2663- 2668</a:t>
            </a:r>
            <a:endParaRPr lang="en-US" dirty="0"/>
          </a:p>
          <a:p>
            <a:endParaRPr lang="en-US" dirty="0"/>
          </a:p>
        </p:txBody>
      </p:sp>
      <p:sp>
        <p:nvSpPr>
          <p:cNvPr id="4" name="Slide Number Placeholder 3"/>
          <p:cNvSpPr>
            <a:spLocks noGrp="1"/>
          </p:cNvSpPr>
          <p:nvPr>
            <p:ph type="sldNum" sz="quarter" idx="5"/>
          </p:nvPr>
        </p:nvSpPr>
        <p:spPr/>
        <p:txBody>
          <a:bodyPr/>
          <a:lstStyle/>
          <a:p>
            <a:fld id="{26EDADC1-B721-C049-8F35-99B3CA819152}" type="slidenum">
              <a:rPr lang="en-US" smtClean="0"/>
              <a:t>35</a:t>
            </a:fld>
            <a:endParaRPr lang="en-US"/>
          </a:p>
        </p:txBody>
      </p:sp>
    </p:spTree>
    <p:extLst>
      <p:ext uri="{BB962C8B-B14F-4D97-AF65-F5344CB8AC3E}">
        <p14:creationId xmlns:p14="http://schemas.microsoft.com/office/powerpoint/2010/main" val="17720690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Sugammadex</a:t>
            </a:r>
            <a:r>
              <a:rPr lang="en-US" dirty="0"/>
              <a:t> use has been used successfully in MG patients</a:t>
            </a:r>
          </a:p>
          <a:p>
            <a:endParaRPr lang="en-US" dirty="0"/>
          </a:p>
          <a:p>
            <a:r>
              <a:rPr lang="en-US" dirty="0"/>
              <a:t>*</a:t>
            </a:r>
            <a:r>
              <a:rPr lang="en-US" sz="1200" b="0" i="0" kern="1200" dirty="0" err="1">
                <a:solidFill>
                  <a:schemeClr val="tx1"/>
                </a:solidFill>
                <a:effectLst/>
                <a:latin typeface="+mn-lt"/>
                <a:ea typeface="+mn-ea"/>
                <a:cs typeface="+mn-cs"/>
              </a:rPr>
              <a:t>Varelas</a:t>
            </a:r>
            <a:r>
              <a:rPr lang="en-US" sz="1200" b="0" i="0" kern="1200" dirty="0">
                <a:solidFill>
                  <a:schemeClr val="tx1"/>
                </a:solidFill>
                <a:effectLst/>
                <a:latin typeface="+mn-lt"/>
                <a:ea typeface="+mn-ea"/>
                <a:cs typeface="+mn-cs"/>
              </a:rPr>
              <a:t> P, Chua H, </a:t>
            </a:r>
            <a:r>
              <a:rPr lang="en-US" sz="1200" b="0" i="0" kern="1200" dirty="0" err="1">
                <a:solidFill>
                  <a:schemeClr val="tx1"/>
                </a:solidFill>
                <a:effectLst/>
                <a:latin typeface="+mn-lt"/>
                <a:ea typeface="+mn-ea"/>
                <a:cs typeface="+mn-cs"/>
              </a:rPr>
              <a:t>Natterman</a:t>
            </a:r>
            <a:r>
              <a:rPr lang="en-US" sz="1200" b="0" i="0" kern="1200" dirty="0">
                <a:solidFill>
                  <a:schemeClr val="tx1"/>
                </a:solidFill>
                <a:effectLst/>
                <a:latin typeface="+mn-lt"/>
                <a:ea typeface="+mn-ea"/>
                <a:cs typeface="+mn-cs"/>
              </a:rPr>
              <a:t> J  et al.  Ventilatory care in myasthenia gravis crisis: assessing the baseline adverse event rate. </a:t>
            </a:r>
            <a:r>
              <a:rPr lang="en-US" sz="1200" b="0" i="1" kern="1200" dirty="0">
                <a:solidFill>
                  <a:schemeClr val="tx1"/>
                </a:solidFill>
                <a:effectLst/>
                <a:latin typeface="+mn-lt"/>
                <a:ea typeface="+mn-ea"/>
                <a:cs typeface="+mn-cs"/>
              </a:rPr>
              <a:t> </a:t>
            </a:r>
            <a:r>
              <a:rPr lang="en-US" sz="1200" b="0" i="1" kern="1200" dirty="0" err="1">
                <a:solidFill>
                  <a:schemeClr val="tx1"/>
                </a:solidFill>
                <a:effectLst/>
                <a:latin typeface="+mn-lt"/>
                <a:ea typeface="+mn-ea"/>
                <a:cs typeface="+mn-cs"/>
              </a:rPr>
              <a:t>Crit</a:t>
            </a:r>
            <a:r>
              <a:rPr lang="en-US" sz="1200" b="0" i="1" kern="1200" dirty="0">
                <a:solidFill>
                  <a:schemeClr val="tx1"/>
                </a:solidFill>
                <a:effectLst/>
                <a:latin typeface="+mn-lt"/>
                <a:ea typeface="+mn-ea"/>
                <a:cs typeface="+mn-cs"/>
              </a:rPr>
              <a:t> Care Med</a:t>
            </a:r>
            <a:r>
              <a:rPr lang="en-US" sz="1200" b="0" i="0" kern="1200" dirty="0">
                <a:solidFill>
                  <a:schemeClr val="tx1"/>
                </a:solidFill>
                <a:effectLst/>
                <a:latin typeface="+mn-lt"/>
                <a:ea typeface="+mn-ea"/>
                <a:cs typeface="+mn-cs"/>
              </a:rPr>
              <a:t> 2002;30 (12) 2663- 2668</a:t>
            </a:r>
            <a:endParaRPr lang="en-US" dirty="0"/>
          </a:p>
          <a:p>
            <a:endParaRPr lang="en-US" dirty="0"/>
          </a:p>
        </p:txBody>
      </p:sp>
      <p:sp>
        <p:nvSpPr>
          <p:cNvPr id="4" name="Slide Number Placeholder 3"/>
          <p:cNvSpPr>
            <a:spLocks noGrp="1"/>
          </p:cNvSpPr>
          <p:nvPr>
            <p:ph type="sldNum" sz="quarter" idx="5"/>
          </p:nvPr>
        </p:nvSpPr>
        <p:spPr/>
        <p:txBody>
          <a:bodyPr/>
          <a:lstStyle/>
          <a:p>
            <a:fld id="{26EDADC1-B721-C049-8F35-99B3CA819152}" type="slidenum">
              <a:rPr lang="en-US" smtClean="0"/>
              <a:t>36</a:t>
            </a:fld>
            <a:endParaRPr lang="en-US"/>
          </a:p>
        </p:txBody>
      </p:sp>
    </p:spTree>
    <p:extLst>
      <p:ext uri="{BB962C8B-B14F-4D97-AF65-F5344CB8AC3E}">
        <p14:creationId xmlns:p14="http://schemas.microsoft.com/office/powerpoint/2010/main" val="225821427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EDADC1-B721-C049-8F35-99B3CA819152}" type="slidenum">
              <a:rPr lang="en-US" smtClean="0"/>
              <a:t>37</a:t>
            </a:fld>
            <a:endParaRPr lang="en-US"/>
          </a:p>
        </p:txBody>
      </p:sp>
    </p:spTree>
    <p:extLst>
      <p:ext uri="{BB962C8B-B14F-4D97-AF65-F5344CB8AC3E}">
        <p14:creationId xmlns:p14="http://schemas.microsoft.com/office/powerpoint/2010/main" val="112987492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list of diseases that should receive non-triggering anesthetics and in depth discussion on MH susceptibility:</a:t>
            </a:r>
          </a:p>
          <a:p>
            <a:endParaRPr lang="en-US" dirty="0"/>
          </a:p>
          <a:p>
            <a:r>
              <a:rPr lang="en-US" dirty="0" err="1"/>
              <a:t>Litman</a:t>
            </a:r>
            <a:r>
              <a:rPr lang="en-US" dirty="0"/>
              <a:t> R, Griggs S, Dowling J, </a:t>
            </a:r>
            <a:r>
              <a:rPr lang="en-US" dirty="0" err="1"/>
              <a:t>Riazi</a:t>
            </a:r>
            <a:r>
              <a:rPr lang="en-US" dirty="0"/>
              <a:t> S. Malignant Hyperthermia Susceptibility and Related Diseases. Anesthesiology 2018;128:159-167</a:t>
            </a:r>
          </a:p>
          <a:p>
            <a:r>
              <a:rPr lang="en-US" dirty="0" err="1"/>
              <a:t>Riazi</a:t>
            </a:r>
            <a:r>
              <a:rPr lang="en-US" dirty="0"/>
              <a:t> S, </a:t>
            </a:r>
            <a:r>
              <a:rPr lang="en-US" dirty="0" err="1"/>
              <a:t>Kraeva</a:t>
            </a:r>
            <a:r>
              <a:rPr lang="en-US" dirty="0"/>
              <a:t> N, Hopkins P. Malignant </a:t>
            </a:r>
            <a:r>
              <a:rPr lang="en-US" dirty="0" err="1"/>
              <a:t>Hypethermia</a:t>
            </a:r>
            <a:r>
              <a:rPr lang="en-US" dirty="0"/>
              <a:t> in the Post-Genomics Era: New Perspectives on an old Concept. Anesthesiology 2018;128:168-180</a:t>
            </a:r>
          </a:p>
          <a:p>
            <a:r>
              <a:rPr lang="en-US" dirty="0"/>
              <a:t>Editorial in same issue discussing the two articles’ similarities and differences</a:t>
            </a:r>
          </a:p>
          <a:p>
            <a:r>
              <a:rPr lang="en-US" dirty="0" err="1"/>
              <a:t>Larach</a:t>
            </a:r>
            <a:r>
              <a:rPr lang="en-US" dirty="0"/>
              <a:t> M. A Primer for Diagnosing and Managing MH Susceptibility. Anesthesiology 2018;128:8-10</a:t>
            </a:r>
          </a:p>
          <a:p>
            <a:endParaRPr lang="en-US" dirty="0"/>
          </a:p>
        </p:txBody>
      </p:sp>
      <p:sp>
        <p:nvSpPr>
          <p:cNvPr id="4" name="Slide Number Placeholder 3"/>
          <p:cNvSpPr>
            <a:spLocks noGrp="1"/>
          </p:cNvSpPr>
          <p:nvPr>
            <p:ph type="sldNum" sz="quarter" idx="5"/>
          </p:nvPr>
        </p:nvSpPr>
        <p:spPr/>
        <p:txBody>
          <a:bodyPr/>
          <a:lstStyle/>
          <a:p>
            <a:fld id="{26EDADC1-B721-C049-8F35-99B3CA819152}" type="slidenum">
              <a:rPr lang="en-US" smtClean="0"/>
              <a:t>38</a:t>
            </a:fld>
            <a:endParaRPr lang="en-US"/>
          </a:p>
        </p:txBody>
      </p:sp>
    </p:spTree>
    <p:extLst>
      <p:ext uri="{BB962C8B-B14F-4D97-AF65-F5344CB8AC3E}">
        <p14:creationId xmlns:p14="http://schemas.microsoft.com/office/powerpoint/2010/main" val="118264024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Genetic testing, although easier to obtain because a blood sample can be sent to a testing location, is still relatively expensive and might not be possible for patients in low and middle income countries. The muscle biopsy contracture test, which in the United States is called the Caffeine-Halothane Contracture Test (CHCT) and in Europe the In-vitro Contracture Test (IVCT), must be performed at the facility where the lab is located so the sample can immediately be tested. It is generally not performed in young children, regardless of ability to travel to the facility. </a:t>
            </a:r>
          </a:p>
          <a:p>
            <a:endParaRPr lang="en-US" dirty="0"/>
          </a:p>
        </p:txBody>
      </p:sp>
      <p:sp>
        <p:nvSpPr>
          <p:cNvPr id="4" name="Slide Number Placeholder 3"/>
          <p:cNvSpPr>
            <a:spLocks noGrp="1"/>
          </p:cNvSpPr>
          <p:nvPr>
            <p:ph type="sldNum" sz="quarter" idx="5"/>
          </p:nvPr>
        </p:nvSpPr>
        <p:spPr/>
        <p:txBody>
          <a:bodyPr/>
          <a:lstStyle/>
          <a:p>
            <a:fld id="{26EDADC1-B721-C049-8F35-99B3CA819152}" type="slidenum">
              <a:rPr lang="en-US" smtClean="0"/>
              <a:t>39</a:t>
            </a:fld>
            <a:endParaRPr lang="en-US"/>
          </a:p>
        </p:txBody>
      </p:sp>
    </p:spTree>
    <p:extLst>
      <p:ext uri="{BB962C8B-B14F-4D97-AF65-F5344CB8AC3E}">
        <p14:creationId xmlns:p14="http://schemas.microsoft.com/office/powerpoint/2010/main" val="56983469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Regional anesthesia preferred for muscle biopsies, but local anesthetic infiltration discouraged due to effect on muscle biopsy specimen</a:t>
            </a:r>
          </a:p>
        </p:txBody>
      </p:sp>
      <p:sp>
        <p:nvSpPr>
          <p:cNvPr id="4" name="Slide Number Placeholder 3"/>
          <p:cNvSpPr>
            <a:spLocks noGrp="1"/>
          </p:cNvSpPr>
          <p:nvPr>
            <p:ph type="sldNum" sz="quarter" idx="5"/>
          </p:nvPr>
        </p:nvSpPr>
        <p:spPr/>
        <p:txBody>
          <a:bodyPr/>
          <a:lstStyle/>
          <a:p>
            <a:fld id="{26EDADC1-B721-C049-8F35-99B3CA819152}" type="slidenum">
              <a:rPr lang="en-US" smtClean="0"/>
              <a:t>40</a:t>
            </a:fld>
            <a:endParaRPr lang="en-US"/>
          </a:p>
        </p:txBody>
      </p:sp>
    </p:spTree>
    <p:extLst>
      <p:ext uri="{BB962C8B-B14F-4D97-AF65-F5344CB8AC3E}">
        <p14:creationId xmlns:p14="http://schemas.microsoft.com/office/powerpoint/2010/main" val="22834745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Monitoring cardiac function has changed significantly, especially with the addition of cardiac MRI modalities. EKG abnormalities may precede other signs of cardiac dysfunction. Echocardiography can reveal progressive left ventricle expansion and impaired systolic and diastolic function. Contrast enhanced cardiac MRI now allows clinicians to identify early signs of myocardial damage and pending failure despite normal ventricular size and function.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Current recommendations for Duchenne MD are to have a cardiac evaluation every 2 years after diagnosis and every year after the age of 10. Asymptomatic Becker MD patients should have an echocardiogram every 5 years and more frequent once symptoms appear. Early utilization of angiotensin-converting enzyme inhibitors, diuretics, and B-adrenergic blockers may result in ventricular remodeling and functional improvement. Female carriers of MD should also be evaluated every 5 years as they too are prone to cardiomyopathy</a:t>
            </a:r>
            <a:endParaRPr lang="en-US" sz="1200" kern="1200" baseline="30000" dirty="0">
              <a:solidFill>
                <a:schemeClr val="tx1"/>
              </a:solidFill>
              <a:effectLst/>
              <a:latin typeface="+mn-lt"/>
              <a:ea typeface="+mn-ea"/>
              <a:cs typeface="+mn-cs"/>
            </a:endParaRPr>
          </a:p>
          <a:p>
            <a:endParaRPr lang="en-US" sz="1200" kern="1200" baseline="300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Yilmaz A, </a:t>
            </a:r>
            <a:r>
              <a:rPr lang="en-US" sz="1200" kern="1200" dirty="0" err="1">
                <a:solidFill>
                  <a:schemeClr val="tx1"/>
                </a:solidFill>
                <a:effectLst/>
                <a:latin typeface="+mn-lt"/>
                <a:ea typeface="+mn-ea"/>
                <a:cs typeface="+mn-cs"/>
              </a:rPr>
              <a:t>Sechtem</a:t>
            </a:r>
            <a:r>
              <a:rPr lang="en-US" sz="1200" kern="1200" dirty="0">
                <a:solidFill>
                  <a:schemeClr val="tx1"/>
                </a:solidFill>
                <a:effectLst/>
                <a:latin typeface="+mn-lt"/>
                <a:ea typeface="+mn-ea"/>
                <a:cs typeface="+mn-cs"/>
              </a:rPr>
              <a:t>, U, Cardiac Involvement in muscular dystrophy: advances in diagnosis and therapy. Heart 2012;98:420-429</a:t>
            </a:r>
          </a:p>
          <a:p>
            <a:endParaRPr lang="en-US" dirty="0"/>
          </a:p>
        </p:txBody>
      </p:sp>
      <p:sp>
        <p:nvSpPr>
          <p:cNvPr id="4" name="Slide Number Placeholder 3"/>
          <p:cNvSpPr>
            <a:spLocks noGrp="1"/>
          </p:cNvSpPr>
          <p:nvPr>
            <p:ph type="sldNum" sz="quarter" idx="5"/>
          </p:nvPr>
        </p:nvSpPr>
        <p:spPr/>
        <p:txBody>
          <a:bodyPr/>
          <a:lstStyle/>
          <a:p>
            <a:fld id="{26EDADC1-B721-C049-8F35-99B3CA819152}" type="slidenum">
              <a:rPr lang="en-US" smtClean="0"/>
              <a:t>7</a:t>
            </a:fld>
            <a:endParaRPr lang="en-US"/>
          </a:p>
        </p:txBody>
      </p:sp>
    </p:spTree>
    <p:extLst>
      <p:ext uri="{BB962C8B-B14F-4D97-AF65-F5344CB8AC3E}">
        <p14:creationId xmlns:p14="http://schemas.microsoft.com/office/powerpoint/2010/main" val="222676516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EDADC1-B721-C049-8F35-99B3CA819152}" type="slidenum">
              <a:rPr lang="en-US" smtClean="0"/>
              <a:t>42</a:t>
            </a:fld>
            <a:endParaRPr lang="en-US"/>
          </a:p>
        </p:txBody>
      </p:sp>
    </p:spTree>
    <p:extLst>
      <p:ext uri="{BB962C8B-B14F-4D97-AF65-F5344CB8AC3E}">
        <p14:creationId xmlns:p14="http://schemas.microsoft.com/office/powerpoint/2010/main" val="20899320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 an exhaustive list of Muscular Dystrophy variants</a:t>
            </a:r>
          </a:p>
        </p:txBody>
      </p:sp>
      <p:sp>
        <p:nvSpPr>
          <p:cNvPr id="4" name="Slide Number Placeholder 3"/>
          <p:cNvSpPr>
            <a:spLocks noGrp="1"/>
          </p:cNvSpPr>
          <p:nvPr>
            <p:ph type="sldNum" sz="quarter" idx="5"/>
          </p:nvPr>
        </p:nvSpPr>
        <p:spPr/>
        <p:txBody>
          <a:bodyPr/>
          <a:lstStyle/>
          <a:p>
            <a:fld id="{26EDADC1-B721-C049-8F35-99B3CA819152}" type="slidenum">
              <a:rPr lang="en-US" smtClean="0"/>
              <a:t>8</a:t>
            </a:fld>
            <a:endParaRPr lang="en-US"/>
          </a:p>
        </p:txBody>
      </p:sp>
    </p:spTree>
    <p:extLst>
      <p:ext uri="{BB962C8B-B14F-4D97-AF65-F5344CB8AC3E}">
        <p14:creationId xmlns:p14="http://schemas.microsoft.com/office/powerpoint/2010/main" val="9898026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 an exhaustive list of Muscular Dystrophy variants</a:t>
            </a:r>
          </a:p>
        </p:txBody>
      </p:sp>
      <p:sp>
        <p:nvSpPr>
          <p:cNvPr id="4" name="Slide Number Placeholder 3"/>
          <p:cNvSpPr>
            <a:spLocks noGrp="1"/>
          </p:cNvSpPr>
          <p:nvPr>
            <p:ph type="sldNum" sz="quarter" idx="5"/>
          </p:nvPr>
        </p:nvSpPr>
        <p:spPr/>
        <p:txBody>
          <a:bodyPr/>
          <a:lstStyle/>
          <a:p>
            <a:fld id="{26EDADC1-B721-C049-8F35-99B3CA819152}" type="slidenum">
              <a:rPr lang="en-US" smtClean="0"/>
              <a:t>9</a:t>
            </a:fld>
            <a:endParaRPr lang="en-US"/>
          </a:p>
        </p:txBody>
      </p:sp>
    </p:spTree>
    <p:extLst>
      <p:ext uri="{BB962C8B-B14F-4D97-AF65-F5344CB8AC3E}">
        <p14:creationId xmlns:p14="http://schemas.microsoft.com/office/powerpoint/2010/main" val="12169297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 an exhaustive list of Muscular Dystrophy variants</a:t>
            </a:r>
          </a:p>
        </p:txBody>
      </p:sp>
      <p:sp>
        <p:nvSpPr>
          <p:cNvPr id="4" name="Slide Number Placeholder 3"/>
          <p:cNvSpPr>
            <a:spLocks noGrp="1"/>
          </p:cNvSpPr>
          <p:nvPr>
            <p:ph type="sldNum" sz="quarter" idx="5"/>
          </p:nvPr>
        </p:nvSpPr>
        <p:spPr/>
        <p:txBody>
          <a:bodyPr/>
          <a:lstStyle/>
          <a:p>
            <a:fld id="{26EDADC1-B721-C049-8F35-99B3CA819152}" type="slidenum">
              <a:rPr lang="en-US" smtClean="0"/>
              <a:t>10</a:t>
            </a:fld>
            <a:endParaRPr lang="en-US"/>
          </a:p>
        </p:txBody>
      </p:sp>
    </p:spTree>
    <p:extLst>
      <p:ext uri="{BB962C8B-B14F-4D97-AF65-F5344CB8AC3E}">
        <p14:creationId xmlns:p14="http://schemas.microsoft.com/office/powerpoint/2010/main" val="18360245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type of muscular dystrophy is known, then it can help guide the anesthesia management. Detailed cardiorespiratory assessment and testing is more valuable if the patient has Duchenne’s, Becker’s, or Emery-</a:t>
            </a:r>
            <a:r>
              <a:rPr lang="en-US" dirty="0" err="1"/>
              <a:t>Dreifuss</a:t>
            </a:r>
            <a:r>
              <a:rPr lang="en-US" dirty="0"/>
              <a:t> for example. </a:t>
            </a:r>
            <a:r>
              <a:rPr lang="en-US" dirty="0" err="1"/>
              <a:t>Fascioscapulohumeral</a:t>
            </a:r>
            <a:r>
              <a:rPr lang="en-US" dirty="0"/>
              <a:t> muscular dystrophy patients may be blind and deaf, so if available, appropriate assistance should be obtained</a:t>
            </a:r>
          </a:p>
          <a:p>
            <a:endParaRPr lang="en-US" dirty="0"/>
          </a:p>
          <a:p>
            <a:r>
              <a:rPr lang="en-US" dirty="0"/>
              <a:t>Baseline CK performed preoperatively can help with diagnosis in the event of complications intra or postoperatively</a:t>
            </a:r>
          </a:p>
          <a:p>
            <a:endParaRPr lang="en-US" dirty="0"/>
          </a:p>
          <a:p>
            <a:r>
              <a:rPr lang="en-US" dirty="0"/>
              <a:t>Assessment of cardiorespiratory status may be difficult in low and middle income countries where serial echocardiography or cardiac MRI are not feasible options and their skeletal muscle weakness may have left them wheelchair bound. ECG may indicate conduction involvement or chamber enlargement, but studies have been mixed on ECG’s prognostic value of mortality prediction (see studies below). Risk versus benefit analysis should be performed prior to surgery if cardiac status of a patient with a muscular dystrophy known to have cardiac involvement is unknown and echocardiography or MRI are not available</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err="1">
                <a:solidFill>
                  <a:schemeClr val="tx1"/>
                </a:solidFill>
                <a:effectLst/>
                <a:latin typeface="+mn-lt"/>
                <a:ea typeface="+mn-ea"/>
                <a:cs typeface="+mn-cs"/>
              </a:rPr>
              <a:t>Corrado</a:t>
            </a:r>
            <a:r>
              <a:rPr lang="en-US" sz="1200" kern="1200" dirty="0">
                <a:solidFill>
                  <a:schemeClr val="tx1"/>
                </a:solidFill>
                <a:effectLst/>
                <a:latin typeface="+mn-lt"/>
                <a:ea typeface="+mn-ea"/>
                <a:cs typeface="+mn-cs"/>
              </a:rPr>
              <a:t> G, </a:t>
            </a:r>
            <a:r>
              <a:rPr lang="en-US" sz="1200" kern="1200" dirty="0" err="1">
                <a:solidFill>
                  <a:schemeClr val="tx1"/>
                </a:solidFill>
                <a:effectLst/>
                <a:latin typeface="+mn-lt"/>
                <a:ea typeface="+mn-ea"/>
                <a:cs typeface="+mn-cs"/>
              </a:rPr>
              <a:t>Lissoni</a:t>
            </a:r>
            <a:r>
              <a:rPr lang="en-US" sz="1200" kern="1200" dirty="0">
                <a:solidFill>
                  <a:schemeClr val="tx1"/>
                </a:solidFill>
                <a:effectLst/>
                <a:latin typeface="+mn-lt"/>
                <a:ea typeface="+mn-ea"/>
                <a:cs typeface="+mn-cs"/>
              </a:rPr>
              <a:t> A, Beretta S, et al. Prognostic value of electrocardiograms, ventricular late potentials, ventricular arrhythmias, and left ventricular systolic dysfunction in patients with Duchenne muscular dystrophy. Am J </a:t>
            </a:r>
            <a:r>
              <a:rPr lang="en-US" sz="1200" kern="1200" dirty="0" err="1">
                <a:solidFill>
                  <a:schemeClr val="tx1"/>
                </a:solidFill>
                <a:effectLst/>
                <a:latin typeface="+mn-lt"/>
                <a:ea typeface="+mn-ea"/>
                <a:cs typeface="+mn-cs"/>
              </a:rPr>
              <a:t>Cardiol</a:t>
            </a:r>
            <a:r>
              <a:rPr lang="en-US" sz="1200" kern="1200" dirty="0">
                <a:solidFill>
                  <a:schemeClr val="tx1"/>
                </a:solidFill>
                <a:effectLst/>
                <a:latin typeface="+mn-lt"/>
                <a:ea typeface="+mn-ea"/>
                <a:cs typeface="+mn-cs"/>
              </a:rPr>
              <a:t> 2002;89:838-841</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Shah AM, Jefferies JL, </a:t>
            </a:r>
            <a:r>
              <a:rPr lang="en-US" sz="1200" kern="1200" dirty="0" err="1">
                <a:solidFill>
                  <a:schemeClr val="tx1"/>
                </a:solidFill>
                <a:effectLst/>
                <a:latin typeface="+mn-lt"/>
                <a:ea typeface="+mn-ea"/>
                <a:cs typeface="+mn-cs"/>
              </a:rPr>
              <a:t>Rossano</a:t>
            </a:r>
            <a:r>
              <a:rPr lang="en-US" sz="1200" kern="1200" dirty="0">
                <a:solidFill>
                  <a:schemeClr val="tx1"/>
                </a:solidFill>
                <a:effectLst/>
                <a:latin typeface="+mn-lt"/>
                <a:ea typeface="+mn-ea"/>
                <a:cs typeface="+mn-cs"/>
              </a:rPr>
              <a:t> JW, et al. Electrocardiographic abnormalities and arrhythmias are strongly associated with the development of cardiomyopathy in muscular dystrophy. Heart Rhythm 2010;7:1484-1488.</a:t>
            </a:r>
            <a:endParaRPr lang="en-US" dirty="0"/>
          </a:p>
        </p:txBody>
      </p:sp>
      <p:sp>
        <p:nvSpPr>
          <p:cNvPr id="4" name="Slide Number Placeholder 3"/>
          <p:cNvSpPr>
            <a:spLocks noGrp="1"/>
          </p:cNvSpPr>
          <p:nvPr>
            <p:ph type="sldNum" sz="quarter" idx="5"/>
          </p:nvPr>
        </p:nvSpPr>
        <p:spPr/>
        <p:txBody>
          <a:bodyPr/>
          <a:lstStyle/>
          <a:p>
            <a:fld id="{26EDADC1-B721-C049-8F35-99B3CA819152}" type="slidenum">
              <a:rPr lang="en-US" smtClean="0"/>
              <a:t>11</a:t>
            </a:fld>
            <a:endParaRPr lang="en-US"/>
          </a:p>
        </p:txBody>
      </p:sp>
    </p:spTree>
    <p:extLst>
      <p:ext uri="{BB962C8B-B14F-4D97-AF65-F5344CB8AC3E}">
        <p14:creationId xmlns:p14="http://schemas.microsoft.com/office/powerpoint/2010/main" val="20035984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EDADC1-B721-C049-8F35-99B3CA819152}" type="slidenum">
              <a:rPr lang="en-US" smtClean="0"/>
              <a:t>13</a:t>
            </a:fld>
            <a:endParaRPr lang="en-US"/>
          </a:p>
        </p:txBody>
      </p:sp>
    </p:spTree>
    <p:extLst>
      <p:ext uri="{BB962C8B-B14F-4D97-AF65-F5344CB8AC3E}">
        <p14:creationId xmlns:p14="http://schemas.microsoft.com/office/powerpoint/2010/main" val="12631036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EDADC1-B721-C049-8F35-99B3CA819152}" type="slidenum">
              <a:rPr lang="en-US" smtClean="0"/>
              <a:t>14</a:t>
            </a:fld>
            <a:endParaRPr lang="en-US"/>
          </a:p>
        </p:txBody>
      </p:sp>
    </p:spTree>
    <p:extLst>
      <p:ext uri="{BB962C8B-B14F-4D97-AF65-F5344CB8AC3E}">
        <p14:creationId xmlns:p14="http://schemas.microsoft.com/office/powerpoint/2010/main" val="172042195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781424" y="1122363"/>
            <a:ext cx="4219576" cy="1620837"/>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3781424" y="3112008"/>
            <a:ext cx="4192076" cy="103454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p:cNvSpPr>
            <a:spLocks noGrp="1"/>
          </p:cNvSpPr>
          <p:nvPr>
            <p:ph type="sldNum" sz="quarter" idx="12"/>
          </p:nvPr>
        </p:nvSpPr>
        <p:spPr/>
        <p:txBody>
          <a:bodyPr/>
          <a:lstStyle/>
          <a:p>
            <a:fld id="{4E63A49E-25BD-984C-BD05-59AE97DE79DB}" type="slidenum">
              <a:rPr lang="en-US" smtClean="0"/>
              <a:t>‹#›</a:t>
            </a:fld>
            <a:endParaRPr lang="en-US"/>
          </a:p>
        </p:txBody>
      </p:sp>
      <p:pic>
        <p:nvPicPr>
          <p:cNvPr id="9" name="Picture 2" descr="http://images.clipartpanda.com/world-clipart-png-globe-hi.png"/>
          <p:cNvPicPr>
            <a:picLocks noChangeAspect="1" noChangeArrowheads="1"/>
          </p:cNvPicPr>
          <p:nvPr userDrawn="1"/>
        </p:nvPicPr>
        <p:blipFill>
          <a:blip r:embed="rId2">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23812" y="157162"/>
            <a:ext cx="3733800" cy="3708908"/>
          </a:xfrm>
          <a:prstGeom prst="rect">
            <a:avLst/>
          </a:prstGeom>
          <a:noFill/>
          <a:extLst>
            <a:ext uri="{909E8E84-426E-40dd-AFC4-6F175D3DCCD1}">
              <a14:hiddenFill xmlns:a14="http://schemas.microsoft.com/office/drawing/2010/main" xmlns="">
                <a:solidFill>
                  <a:srgbClr val="FFFFFF"/>
                </a:solidFill>
              </a14:hiddenFill>
            </a:ext>
          </a:extLst>
        </p:spPr>
      </p:pic>
      <p:sp>
        <p:nvSpPr>
          <p:cNvPr id="12" name="Rectangle 4"/>
          <p:cNvSpPr/>
          <p:nvPr userDrawn="1"/>
        </p:nvSpPr>
        <p:spPr>
          <a:xfrm flipV="1">
            <a:off x="0" y="3048000"/>
            <a:ext cx="9144000" cy="3810000"/>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rgbClr val="00556A"/>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userDrawn="1"/>
        </p:nvPicPr>
        <p:blipFill rotWithShape="1">
          <a:blip r:embed="rId3" cstate="print">
            <a:extLst>
              <a:ext uri="{28A0092B-C50C-407E-A947-70E740481C1C}">
                <a14:useLocalDpi xmlns:a14="http://schemas.microsoft.com/office/drawing/2010/main" val="0"/>
              </a:ext>
            </a:extLst>
          </a:blip>
          <a:srcRect l="6351" t="16883" r="8327"/>
          <a:stretch/>
        </p:blipFill>
        <p:spPr>
          <a:xfrm>
            <a:off x="4572000" y="4953000"/>
            <a:ext cx="3368163" cy="1600200"/>
          </a:xfrm>
          <a:prstGeom prst="rect">
            <a:avLst/>
          </a:prstGeom>
          <a:ln>
            <a:solidFill>
              <a:schemeClr val="tx2">
                <a:lumMod val="50000"/>
              </a:schemeClr>
            </a:solidFill>
          </a:ln>
        </p:spPr>
      </p:pic>
    </p:spTree>
    <p:extLst>
      <p:ext uri="{BB962C8B-B14F-4D97-AF65-F5344CB8AC3E}">
        <p14:creationId xmlns:p14="http://schemas.microsoft.com/office/powerpoint/2010/main" val="2032237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754632-50C4-6042-BF0D-689D8DA2E976}" type="datetimeFigureOut">
              <a:rPr lang="en-US" smtClean="0"/>
              <a:t>8/6/2019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63A49E-25BD-984C-BD05-59AE97DE79DB}" type="slidenum">
              <a:rPr lang="en-US" smtClean="0"/>
              <a:t>‹#›</a:t>
            </a:fld>
            <a:endParaRPr lang="en-US"/>
          </a:p>
        </p:txBody>
      </p:sp>
      <p:sp>
        <p:nvSpPr>
          <p:cNvPr id="7" name="Rectangle 4"/>
          <p:cNvSpPr/>
          <p:nvPr userDrawn="1"/>
        </p:nvSpPr>
        <p:spPr>
          <a:xfrm>
            <a:off x="0" y="2"/>
            <a:ext cx="9144000" cy="1176646"/>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rgbClr val="005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http://images.clipartpanda.com/world-clipart-png-globe-hi.png"/>
          <p:cNvPicPr>
            <a:picLocks noChangeAspect="1" noChangeArrowheads="1"/>
          </p:cNvPicPr>
          <p:nvPr userDrawn="1"/>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620000" y="149336"/>
            <a:ext cx="1233549" cy="1225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3782946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754632-50C4-6042-BF0D-689D8DA2E976}" type="datetimeFigureOut">
              <a:rPr lang="en-US" smtClean="0"/>
              <a:t>8/6/2019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63A49E-25BD-984C-BD05-59AE97DE79DB}" type="slidenum">
              <a:rPr lang="en-US" smtClean="0"/>
              <a:t>‹#›</a:t>
            </a:fld>
            <a:endParaRPr lang="en-US"/>
          </a:p>
        </p:txBody>
      </p:sp>
      <p:sp>
        <p:nvSpPr>
          <p:cNvPr id="7" name="Rectangle 4"/>
          <p:cNvSpPr/>
          <p:nvPr userDrawn="1"/>
        </p:nvSpPr>
        <p:spPr>
          <a:xfrm>
            <a:off x="0" y="2"/>
            <a:ext cx="9144000" cy="1176646"/>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rgbClr val="005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http://images.clipartpanda.com/world-clipart-png-globe-hi.png"/>
          <p:cNvPicPr>
            <a:picLocks noChangeAspect="1" noChangeArrowheads="1"/>
          </p:cNvPicPr>
          <p:nvPr userDrawn="1"/>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620000" y="149336"/>
            <a:ext cx="1233549" cy="1225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4461672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781424" y="1122363"/>
            <a:ext cx="4219576" cy="1620837"/>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3781424" y="3112008"/>
            <a:ext cx="4192076" cy="103454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p:cNvSpPr>
            <a:spLocks noGrp="1"/>
          </p:cNvSpPr>
          <p:nvPr>
            <p:ph type="sldNum" sz="quarter" idx="12"/>
          </p:nvPr>
        </p:nvSpPr>
        <p:spPr/>
        <p:txBody>
          <a:bodyPr/>
          <a:lstStyle/>
          <a:p>
            <a:fld id="{4E63A49E-25BD-984C-BD05-59AE97DE79DB}" type="slidenum">
              <a:rPr lang="en-US" smtClean="0"/>
              <a:t>‹#›</a:t>
            </a:fld>
            <a:endParaRPr lang="en-US"/>
          </a:p>
        </p:txBody>
      </p:sp>
      <p:pic>
        <p:nvPicPr>
          <p:cNvPr id="9" name="Picture 2" descr="http://images.clipartpanda.com/world-clipart-png-globe-hi.png"/>
          <p:cNvPicPr>
            <a:picLocks noChangeAspect="1" noChangeArrowheads="1"/>
          </p:cNvPicPr>
          <p:nvPr userDrawn="1"/>
        </p:nvPicPr>
        <p:blipFill>
          <a:blip r:embed="rId2">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23812" y="157162"/>
            <a:ext cx="3733800" cy="3708908"/>
          </a:xfrm>
          <a:prstGeom prst="rect">
            <a:avLst/>
          </a:prstGeom>
          <a:noFill/>
          <a:extLst>
            <a:ext uri="{909E8E84-426E-40dd-AFC4-6F175D3DCCD1}">
              <a14:hiddenFill xmlns:a14="http://schemas.microsoft.com/office/drawing/2010/main" xmlns="">
                <a:solidFill>
                  <a:srgbClr val="FFFFFF"/>
                </a:solidFill>
              </a14:hiddenFill>
            </a:ext>
          </a:extLst>
        </p:spPr>
      </p:pic>
      <p:sp>
        <p:nvSpPr>
          <p:cNvPr id="12" name="Rectangle 4"/>
          <p:cNvSpPr/>
          <p:nvPr userDrawn="1"/>
        </p:nvSpPr>
        <p:spPr>
          <a:xfrm flipV="1">
            <a:off x="0" y="3048000"/>
            <a:ext cx="9144000" cy="3810000"/>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rgbClr val="00556A"/>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userDrawn="1"/>
        </p:nvPicPr>
        <p:blipFill rotWithShape="1">
          <a:blip r:embed="rId3" cstate="print">
            <a:extLst>
              <a:ext uri="{28A0092B-C50C-407E-A947-70E740481C1C}">
                <a14:useLocalDpi xmlns:a14="http://schemas.microsoft.com/office/drawing/2010/main" val="0"/>
              </a:ext>
            </a:extLst>
          </a:blip>
          <a:srcRect l="6351" t="16883" r="8327"/>
          <a:stretch/>
        </p:blipFill>
        <p:spPr>
          <a:xfrm>
            <a:off x="4572000" y="4953000"/>
            <a:ext cx="3368163" cy="1600200"/>
          </a:xfrm>
          <a:prstGeom prst="rect">
            <a:avLst/>
          </a:prstGeom>
          <a:ln>
            <a:solidFill>
              <a:schemeClr val="tx2">
                <a:lumMod val="50000"/>
              </a:schemeClr>
            </a:solidFill>
          </a:ln>
        </p:spPr>
      </p:pic>
    </p:spTree>
    <p:extLst>
      <p:ext uri="{BB962C8B-B14F-4D97-AF65-F5344CB8AC3E}">
        <p14:creationId xmlns:p14="http://schemas.microsoft.com/office/powerpoint/2010/main" val="40429555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754632-50C4-6042-BF0D-689D8DA2E976}" type="datetimeFigureOut">
              <a:rPr lang="en-US" smtClean="0"/>
              <a:t>8/6/2019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63A49E-25BD-984C-BD05-59AE97DE79DB}" type="slidenum">
              <a:rPr lang="en-US" smtClean="0"/>
              <a:t>‹#›</a:t>
            </a:fld>
            <a:endParaRPr lang="en-US"/>
          </a:p>
        </p:txBody>
      </p:sp>
      <p:sp>
        <p:nvSpPr>
          <p:cNvPr id="7" name="Rectangle 4"/>
          <p:cNvSpPr/>
          <p:nvPr userDrawn="1"/>
        </p:nvSpPr>
        <p:spPr>
          <a:xfrm>
            <a:off x="0" y="2"/>
            <a:ext cx="9144000" cy="1176646"/>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rgbClr val="005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http://images.clipartpanda.com/world-clipart-png-globe-hi.png"/>
          <p:cNvPicPr>
            <a:picLocks noChangeAspect="1" noChangeArrowheads="1"/>
          </p:cNvPicPr>
          <p:nvPr userDrawn="1"/>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620000" y="149336"/>
            <a:ext cx="1233549" cy="1225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36497814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754632-50C4-6042-BF0D-689D8DA2E976}" type="datetimeFigureOut">
              <a:rPr lang="en-US" smtClean="0"/>
              <a:t>8/6/2019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63A49E-25BD-984C-BD05-59AE97DE79DB}" type="slidenum">
              <a:rPr lang="en-US" smtClean="0"/>
              <a:t>‹#›</a:t>
            </a:fld>
            <a:endParaRPr lang="en-US"/>
          </a:p>
        </p:txBody>
      </p:sp>
      <p:sp>
        <p:nvSpPr>
          <p:cNvPr id="7" name="Rectangle 4"/>
          <p:cNvSpPr/>
          <p:nvPr userDrawn="1"/>
        </p:nvSpPr>
        <p:spPr>
          <a:xfrm>
            <a:off x="0" y="2"/>
            <a:ext cx="9144000" cy="1176646"/>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rgbClr val="005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http://images.clipartpanda.com/world-clipart-png-globe-hi.png"/>
          <p:cNvPicPr>
            <a:picLocks noChangeAspect="1" noChangeArrowheads="1"/>
          </p:cNvPicPr>
          <p:nvPr userDrawn="1"/>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620000" y="149336"/>
            <a:ext cx="1233549" cy="1225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0501527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5754632-50C4-6042-BF0D-689D8DA2E976}" type="datetimeFigureOut">
              <a:rPr lang="en-US" smtClean="0"/>
              <a:t>8/6/2019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63A49E-25BD-984C-BD05-59AE97DE79DB}" type="slidenum">
              <a:rPr lang="en-US" smtClean="0"/>
              <a:t>‹#›</a:t>
            </a:fld>
            <a:endParaRPr lang="en-US"/>
          </a:p>
        </p:txBody>
      </p:sp>
      <p:sp>
        <p:nvSpPr>
          <p:cNvPr id="8" name="Rectangle 4"/>
          <p:cNvSpPr/>
          <p:nvPr userDrawn="1"/>
        </p:nvSpPr>
        <p:spPr>
          <a:xfrm>
            <a:off x="0" y="2"/>
            <a:ext cx="9144000" cy="1176646"/>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rgbClr val="005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http://images.clipartpanda.com/world-clipart-png-globe-hi.png"/>
          <p:cNvPicPr>
            <a:picLocks noChangeAspect="1" noChangeArrowheads="1"/>
          </p:cNvPicPr>
          <p:nvPr userDrawn="1"/>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620000" y="149336"/>
            <a:ext cx="1233549" cy="1225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30386260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5754632-50C4-6042-BF0D-689D8DA2E976}" type="datetimeFigureOut">
              <a:rPr lang="en-US" smtClean="0"/>
              <a:t>8/6/2019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63A49E-25BD-984C-BD05-59AE97DE79DB}" type="slidenum">
              <a:rPr lang="en-US" smtClean="0"/>
              <a:t>‹#›</a:t>
            </a:fld>
            <a:endParaRPr lang="en-US"/>
          </a:p>
        </p:txBody>
      </p:sp>
      <p:sp>
        <p:nvSpPr>
          <p:cNvPr id="10" name="Rectangle 4"/>
          <p:cNvSpPr/>
          <p:nvPr userDrawn="1"/>
        </p:nvSpPr>
        <p:spPr>
          <a:xfrm>
            <a:off x="0" y="2"/>
            <a:ext cx="9144000" cy="1176646"/>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rgbClr val="005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descr="http://images.clipartpanda.com/world-clipart-png-globe-hi.png"/>
          <p:cNvPicPr>
            <a:picLocks noChangeAspect="1" noChangeArrowheads="1"/>
          </p:cNvPicPr>
          <p:nvPr userDrawn="1"/>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620000" y="149336"/>
            <a:ext cx="1233549" cy="1225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4685519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5754632-50C4-6042-BF0D-689D8DA2E976}" type="datetimeFigureOut">
              <a:rPr lang="en-US" smtClean="0"/>
              <a:t>8/6/2019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63A49E-25BD-984C-BD05-59AE97DE79DB}" type="slidenum">
              <a:rPr lang="en-US" smtClean="0"/>
              <a:t>‹#›</a:t>
            </a:fld>
            <a:endParaRPr lang="en-US"/>
          </a:p>
        </p:txBody>
      </p:sp>
      <p:sp>
        <p:nvSpPr>
          <p:cNvPr id="6" name="Rectangle 4"/>
          <p:cNvSpPr/>
          <p:nvPr userDrawn="1"/>
        </p:nvSpPr>
        <p:spPr>
          <a:xfrm>
            <a:off x="0" y="2"/>
            <a:ext cx="9144000" cy="1176646"/>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rgbClr val="005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http://images.clipartpanda.com/world-clipart-png-globe-hi.png"/>
          <p:cNvPicPr>
            <a:picLocks noChangeAspect="1" noChangeArrowheads="1"/>
          </p:cNvPicPr>
          <p:nvPr userDrawn="1"/>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620000" y="149336"/>
            <a:ext cx="1233549" cy="1225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24033929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754632-50C4-6042-BF0D-689D8DA2E976}" type="datetimeFigureOut">
              <a:rPr lang="en-US" smtClean="0"/>
              <a:t>8/6/2019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63A49E-25BD-984C-BD05-59AE97DE79DB}" type="slidenum">
              <a:rPr lang="en-US" smtClean="0"/>
              <a:t>‹#›</a:t>
            </a:fld>
            <a:endParaRPr lang="en-US"/>
          </a:p>
        </p:txBody>
      </p:sp>
      <p:sp>
        <p:nvSpPr>
          <p:cNvPr id="5" name="Rectangle 4"/>
          <p:cNvSpPr/>
          <p:nvPr userDrawn="1"/>
        </p:nvSpPr>
        <p:spPr>
          <a:xfrm>
            <a:off x="0" y="2"/>
            <a:ext cx="9144000" cy="1176646"/>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rgbClr val="005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http://images.clipartpanda.com/world-clipart-png-globe-hi.png"/>
          <p:cNvPicPr>
            <a:picLocks noChangeAspect="1" noChangeArrowheads="1"/>
          </p:cNvPicPr>
          <p:nvPr userDrawn="1"/>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620000" y="149336"/>
            <a:ext cx="1233549" cy="1225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37229967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754632-50C4-6042-BF0D-689D8DA2E976}" type="datetimeFigureOut">
              <a:rPr lang="en-US" smtClean="0"/>
              <a:t>8/6/2019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63A49E-25BD-984C-BD05-59AE97DE79DB}" type="slidenum">
              <a:rPr lang="en-US" smtClean="0"/>
              <a:t>‹#›</a:t>
            </a:fld>
            <a:endParaRPr lang="en-US"/>
          </a:p>
        </p:txBody>
      </p:sp>
      <p:sp>
        <p:nvSpPr>
          <p:cNvPr id="8" name="Rectangle 4"/>
          <p:cNvSpPr/>
          <p:nvPr userDrawn="1"/>
        </p:nvSpPr>
        <p:spPr>
          <a:xfrm>
            <a:off x="0" y="2"/>
            <a:ext cx="9144000" cy="1176646"/>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rgbClr val="005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http://images.clipartpanda.com/world-clipart-png-globe-hi.png"/>
          <p:cNvPicPr>
            <a:picLocks noChangeAspect="1" noChangeArrowheads="1"/>
          </p:cNvPicPr>
          <p:nvPr userDrawn="1"/>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620000" y="149336"/>
            <a:ext cx="1233549" cy="1225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480481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n-lt"/>
              </a:defRPr>
            </a:lvl1pPr>
          </a:lstStyle>
          <a:p>
            <a:r>
              <a:rPr lang="en-US"/>
              <a:t>Click to edit Master title style</a:t>
            </a:r>
            <a:endParaRPr lang="en-US" dirty="0"/>
          </a:p>
        </p:txBody>
      </p:sp>
      <p:sp>
        <p:nvSpPr>
          <p:cNvPr id="3" name="Content Placeholder 2"/>
          <p:cNvSpPr>
            <a:spLocks noGrp="1"/>
          </p:cNvSpPr>
          <p:nvPr>
            <p:ph idx="1" hasCustomPrompt="1"/>
          </p:nvPr>
        </p:nvSpPr>
        <p:spPr/>
        <p:txBody>
          <a:bodyPr/>
          <a:lstStyle>
            <a:lvl1pPr>
              <a:defRPr sz="3600"/>
            </a:lvl1pPr>
            <a:lvl2pPr>
              <a:defRPr sz="3200"/>
            </a:lvl2pPr>
            <a:lvl3pPr>
              <a:defRPr sz="2800"/>
            </a:lvl3pPr>
            <a:lvl4pPr marL="1371600" indent="0">
              <a:buNone/>
              <a:defRPr sz="2400"/>
            </a:lvl4pPr>
          </a:lstStyle>
          <a:p>
            <a:pPr lvl="0"/>
            <a:r>
              <a:rPr lang="en-US" dirty="0"/>
              <a:t>Click to edit Master text styles</a:t>
            </a:r>
          </a:p>
          <a:p>
            <a:pPr lvl="1"/>
            <a:r>
              <a:rPr lang="en-US" dirty="0"/>
              <a:t>Second level</a:t>
            </a:r>
          </a:p>
          <a:p>
            <a:pPr lvl="2"/>
            <a:r>
              <a:rPr lang="en-US" dirty="0"/>
              <a:t>Third level</a:t>
            </a:r>
          </a:p>
          <a:p>
            <a:pPr lvl="2"/>
            <a:endParaRPr lang="en-US" dirty="0"/>
          </a:p>
        </p:txBody>
      </p:sp>
      <p:sp>
        <p:nvSpPr>
          <p:cNvPr id="4" name="Date Placeholder 3"/>
          <p:cNvSpPr>
            <a:spLocks noGrp="1"/>
          </p:cNvSpPr>
          <p:nvPr>
            <p:ph type="dt" sz="half" idx="10"/>
          </p:nvPr>
        </p:nvSpPr>
        <p:spPr/>
        <p:txBody>
          <a:bodyPr/>
          <a:lstStyle/>
          <a:p>
            <a:fld id="{75754632-50C4-6042-BF0D-689D8DA2E976}" type="datetimeFigureOut">
              <a:rPr lang="en-US" smtClean="0"/>
              <a:t>8/6/2019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63A49E-25BD-984C-BD05-59AE97DE79DB}" type="slidenum">
              <a:rPr lang="en-US" smtClean="0"/>
              <a:t>‹#›</a:t>
            </a:fld>
            <a:endParaRPr lang="en-US"/>
          </a:p>
        </p:txBody>
      </p:sp>
      <p:sp>
        <p:nvSpPr>
          <p:cNvPr id="7" name="Rectangle 4"/>
          <p:cNvSpPr/>
          <p:nvPr userDrawn="1"/>
        </p:nvSpPr>
        <p:spPr>
          <a:xfrm>
            <a:off x="0" y="2"/>
            <a:ext cx="9144000" cy="1176646"/>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rgbClr val="005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http://images.clipartpanda.com/world-clipart-png-globe-hi.png"/>
          <p:cNvPicPr>
            <a:picLocks noChangeAspect="1" noChangeArrowheads="1"/>
          </p:cNvPicPr>
          <p:nvPr userDrawn="1"/>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620000" y="149336"/>
            <a:ext cx="1233549" cy="1225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935175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754632-50C4-6042-BF0D-689D8DA2E976}" type="datetimeFigureOut">
              <a:rPr lang="en-US" smtClean="0"/>
              <a:t>8/6/2019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63A49E-25BD-984C-BD05-59AE97DE79DB}" type="slidenum">
              <a:rPr lang="en-US" smtClean="0"/>
              <a:t>‹#›</a:t>
            </a:fld>
            <a:endParaRPr lang="en-US"/>
          </a:p>
        </p:txBody>
      </p:sp>
      <p:sp>
        <p:nvSpPr>
          <p:cNvPr id="8" name="Rectangle 4"/>
          <p:cNvSpPr/>
          <p:nvPr userDrawn="1"/>
        </p:nvSpPr>
        <p:spPr>
          <a:xfrm>
            <a:off x="0" y="2"/>
            <a:ext cx="9144000" cy="1176646"/>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rgbClr val="005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http://images.clipartpanda.com/world-clipart-png-globe-hi.png"/>
          <p:cNvPicPr>
            <a:picLocks noChangeAspect="1" noChangeArrowheads="1"/>
          </p:cNvPicPr>
          <p:nvPr userDrawn="1"/>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620000" y="149336"/>
            <a:ext cx="1233549" cy="1225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9999837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754632-50C4-6042-BF0D-689D8DA2E976}" type="datetimeFigureOut">
              <a:rPr lang="en-US" smtClean="0"/>
              <a:t>8/6/2019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63A49E-25BD-984C-BD05-59AE97DE79DB}" type="slidenum">
              <a:rPr lang="en-US" smtClean="0"/>
              <a:t>‹#›</a:t>
            </a:fld>
            <a:endParaRPr lang="en-US"/>
          </a:p>
        </p:txBody>
      </p:sp>
      <p:sp>
        <p:nvSpPr>
          <p:cNvPr id="7" name="Rectangle 4"/>
          <p:cNvSpPr/>
          <p:nvPr userDrawn="1"/>
        </p:nvSpPr>
        <p:spPr>
          <a:xfrm>
            <a:off x="0" y="2"/>
            <a:ext cx="9144000" cy="1176646"/>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rgbClr val="005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http://images.clipartpanda.com/world-clipart-png-globe-hi.png"/>
          <p:cNvPicPr>
            <a:picLocks noChangeAspect="1" noChangeArrowheads="1"/>
          </p:cNvPicPr>
          <p:nvPr userDrawn="1"/>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620000" y="149336"/>
            <a:ext cx="1233549" cy="1225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290072536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754632-50C4-6042-BF0D-689D8DA2E976}" type="datetimeFigureOut">
              <a:rPr lang="en-US" smtClean="0"/>
              <a:t>8/6/2019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63A49E-25BD-984C-BD05-59AE97DE79DB}" type="slidenum">
              <a:rPr lang="en-US" smtClean="0"/>
              <a:t>‹#›</a:t>
            </a:fld>
            <a:endParaRPr lang="en-US"/>
          </a:p>
        </p:txBody>
      </p:sp>
      <p:sp>
        <p:nvSpPr>
          <p:cNvPr id="7" name="Rectangle 4"/>
          <p:cNvSpPr/>
          <p:nvPr userDrawn="1"/>
        </p:nvSpPr>
        <p:spPr>
          <a:xfrm>
            <a:off x="0" y="2"/>
            <a:ext cx="9144000" cy="1176646"/>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rgbClr val="005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http://images.clipartpanda.com/world-clipart-png-globe-hi.png"/>
          <p:cNvPicPr>
            <a:picLocks noChangeAspect="1" noChangeArrowheads="1"/>
          </p:cNvPicPr>
          <p:nvPr userDrawn="1"/>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620000" y="149336"/>
            <a:ext cx="1233549" cy="1225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2311940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754632-50C4-6042-BF0D-689D8DA2E976}" type="datetimeFigureOut">
              <a:rPr lang="en-US" smtClean="0"/>
              <a:t>8/6/2019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63A49E-25BD-984C-BD05-59AE97DE79DB}" type="slidenum">
              <a:rPr lang="en-US" smtClean="0"/>
              <a:t>‹#›</a:t>
            </a:fld>
            <a:endParaRPr lang="en-US"/>
          </a:p>
        </p:txBody>
      </p:sp>
      <p:sp>
        <p:nvSpPr>
          <p:cNvPr id="7" name="Rectangle 4"/>
          <p:cNvSpPr/>
          <p:nvPr userDrawn="1"/>
        </p:nvSpPr>
        <p:spPr>
          <a:xfrm>
            <a:off x="0" y="2"/>
            <a:ext cx="9144000" cy="1176646"/>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rgbClr val="005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http://images.clipartpanda.com/world-clipart-png-globe-hi.png"/>
          <p:cNvPicPr>
            <a:picLocks noChangeAspect="1" noChangeArrowheads="1"/>
          </p:cNvPicPr>
          <p:nvPr userDrawn="1"/>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620000" y="149336"/>
            <a:ext cx="1233549" cy="1225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939017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5754632-50C4-6042-BF0D-689D8DA2E976}" type="datetimeFigureOut">
              <a:rPr lang="en-US" smtClean="0"/>
              <a:t>8/6/2019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63A49E-25BD-984C-BD05-59AE97DE79DB}" type="slidenum">
              <a:rPr lang="en-US" smtClean="0"/>
              <a:t>‹#›</a:t>
            </a:fld>
            <a:endParaRPr lang="en-US"/>
          </a:p>
        </p:txBody>
      </p:sp>
      <p:sp>
        <p:nvSpPr>
          <p:cNvPr id="8" name="Rectangle 4"/>
          <p:cNvSpPr/>
          <p:nvPr userDrawn="1"/>
        </p:nvSpPr>
        <p:spPr>
          <a:xfrm>
            <a:off x="0" y="2"/>
            <a:ext cx="9144000" cy="1176646"/>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rgbClr val="005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http://images.clipartpanda.com/world-clipart-png-globe-hi.png"/>
          <p:cNvPicPr>
            <a:picLocks noChangeAspect="1" noChangeArrowheads="1"/>
          </p:cNvPicPr>
          <p:nvPr userDrawn="1"/>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620000" y="149336"/>
            <a:ext cx="1233549" cy="1225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006728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5754632-50C4-6042-BF0D-689D8DA2E976}" type="datetimeFigureOut">
              <a:rPr lang="en-US" smtClean="0"/>
              <a:t>8/6/2019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63A49E-25BD-984C-BD05-59AE97DE79DB}" type="slidenum">
              <a:rPr lang="en-US" smtClean="0"/>
              <a:t>‹#›</a:t>
            </a:fld>
            <a:endParaRPr lang="en-US"/>
          </a:p>
        </p:txBody>
      </p:sp>
      <p:sp>
        <p:nvSpPr>
          <p:cNvPr id="10" name="Rectangle 4"/>
          <p:cNvSpPr/>
          <p:nvPr userDrawn="1"/>
        </p:nvSpPr>
        <p:spPr>
          <a:xfrm>
            <a:off x="0" y="2"/>
            <a:ext cx="9144000" cy="1176646"/>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rgbClr val="005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descr="http://images.clipartpanda.com/world-clipart-png-globe-hi.png"/>
          <p:cNvPicPr>
            <a:picLocks noChangeAspect="1" noChangeArrowheads="1"/>
          </p:cNvPicPr>
          <p:nvPr userDrawn="1"/>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620000" y="149336"/>
            <a:ext cx="1233549" cy="1225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69303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5754632-50C4-6042-BF0D-689D8DA2E976}" type="datetimeFigureOut">
              <a:rPr lang="en-US" smtClean="0"/>
              <a:t>8/6/2019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63A49E-25BD-984C-BD05-59AE97DE79DB}" type="slidenum">
              <a:rPr lang="en-US" smtClean="0"/>
              <a:t>‹#›</a:t>
            </a:fld>
            <a:endParaRPr lang="en-US"/>
          </a:p>
        </p:txBody>
      </p:sp>
      <p:sp>
        <p:nvSpPr>
          <p:cNvPr id="6" name="Rectangle 4"/>
          <p:cNvSpPr/>
          <p:nvPr userDrawn="1"/>
        </p:nvSpPr>
        <p:spPr>
          <a:xfrm>
            <a:off x="0" y="2"/>
            <a:ext cx="9144000" cy="1176646"/>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rgbClr val="005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http://images.clipartpanda.com/world-clipart-png-globe-hi.png"/>
          <p:cNvPicPr>
            <a:picLocks noChangeAspect="1" noChangeArrowheads="1"/>
          </p:cNvPicPr>
          <p:nvPr userDrawn="1"/>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620000" y="149336"/>
            <a:ext cx="1233549" cy="1225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851603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754632-50C4-6042-BF0D-689D8DA2E976}" type="datetimeFigureOut">
              <a:rPr lang="en-US" smtClean="0"/>
              <a:t>8/6/2019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63A49E-25BD-984C-BD05-59AE97DE79DB}" type="slidenum">
              <a:rPr lang="en-US" smtClean="0"/>
              <a:t>‹#›</a:t>
            </a:fld>
            <a:endParaRPr lang="en-US"/>
          </a:p>
        </p:txBody>
      </p:sp>
      <p:sp>
        <p:nvSpPr>
          <p:cNvPr id="5" name="Rectangle 4"/>
          <p:cNvSpPr/>
          <p:nvPr userDrawn="1"/>
        </p:nvSpPr>
        <p:spPr>
          <a:xfrm>
            <a:off x="0" y="2"/>
            <a:ext cx="9144000" cy="1176646"/>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rgbClr val="005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http://images.clipartpanda.com/world-clipart-png-globe-hi.png"/>
          <p:cNvPicPr>
            <a:picLocks noChangeAspect="1" noChangeArrowheads="1"/>
          </p:cNvPicPr>
          <p:nvPr userDrawn="1"/>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620000" y="149336"/>
            <a:ext cx="1233549" cy="1225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2060849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5754632-50C4-6042-BF0D-689D8DA2E976}" type="datetimeFigureOut">
              <a:rPr lang="en-US" smtClean="0"/>
              <a:t>8/6/2019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63A49E-25BD-984C-BD05-59AE97DE79DB}" type="slidenum">
              <a:rPr lang="en-US" smtClean="0"/>
              <a:t>‹#›</a:t>
            </a:fld>
            <a:endParaRPr lang="en-US"/>
          </a:p>
        </p:txBody>
      </p:sp>
      <p:sp>
        <p:nvSpPr>
          <p:cNvPr id="8" name="Rectangle 4"/>
          <p:cNvSpPr/>
          <p:nvPr userDrawn="1"/>
        </p:nvSpPr>
        <p:spPr>
          <a:xfrm>
            <a:off x="0" y="2"/>
            <a:ext cx="9144000" cy="1176646"/>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rgbClr val="005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http://images.clipartpanda.com/world-clipart-png-globe-hi.png"/>
          <p:cNvPicPr>
            <a:picLocks noChangeAspect="1" noChangeArrowheads="1"/>
          </p:cNvPicPr>
          <p:nvPr userDrawn="1"/>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620000" y="149336"/>
            <a:ext cx="1233549" cy="1225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2081237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5754632-50C4-6042-BF0D-689D8DA2E976}" type="datetimeFigureOut">
              <a:rPr lang="en-US" smtClean="0"/>
              <a:t>8/6/2019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63A49E-25BD-984C-BD05-59AE97DE79DB}" type="slidenum">
              <a:rPr lang="en-US" smtClean="0"/>
              <a:t>‹#›</a:t>
            </a:fld>
            <a:endParaRPr lang="en-US"/>
          </a:p>
        </p:txBody>
      </p:sp>
      <p:sp>
        <p:nvSpPr>
          <p:cNvPr id="8" name="Rectangle 4"/>
          <p:cNvSpPr/>
          <p:nvPr userDrawn="1"/>
        </p:nvSpPr>
        <p:spPr>
          <a:xfrm>
            <a:off x="0" y="2"/>
            <a:ext cx="9144000" cy="1176646"/>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rgbClr val="005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http://images.clipartpanda.com/world-clipart-png-globe-hi.png"/>
          <p:cNvPicPr>
            <a:picLocks noChangeAspect="1" noChangeArrowheads="1"/>
          </p:cNvPicPr>
          <p:nvPr userDrawn="1"/>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620000" y="149336"/>
            <a:ext cx="1233549" cy="1225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1410369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754632-50C4-6042-BF0D-689D8DA2E976}" type="datetimeFigureOut">
              <a:rPr lang="en-US" smtClean="0"/>
              <a:t>8/6/2019</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63A49E-25BD-984C-BD05-59AE97DE79DB}" type="slidenum">
              <a:rPr lang="en-US" smtClean="0"/>
              <a:t>‹#›</a:t>
            </a:fld>
            <a:endParaRPr lang="en-US"/>
          </a:p>
        </p:txBody>
      </p:sp>
    </p:spTree>
    <p:extLst>
      <p:ext uri="{BB962C8B-B14F-4D97-AF65-F5344CB8AC3E}">
        <p14:creationId xmlns:p14="http://schemas.microsoft.com/office/powerpoint/2010/main" val="205586342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754632-50C4-6042-BF0D-689D8DA2E976}" type="datetimeFigureOut">
              <a:rPr lang="en-US" smtClean="0"/>
              <a:t>8/6/2019</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63A49E-25BD-984C-BD05-59AE97DE79DB}" type="slidenum">
              <a:rPr lang="en-US" smtClean="0"/>
              <a:t>‹#›</a:t>
            </a:fld>
            <a:endParaRPr lang="en-US"/>
          </a:p>
        </p:txBody>
      </p:sp>
    </p:spTree>
    <p:extLst>
      <p:ext uri="{BB962C8B-B14F-4D97-AF65-F5344CB8AC3E}">
        <p14:creationId xmlns:p14="http://schemas.microsoft.com/office/powerpoint/2010/main" val="223410752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a:solidFill>
            <a:schemeClr val="tx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www.mhaus.org/"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38600" y="609600"/>
            <a:ext cx="4648200" cy="2971800"/>
          </a:xfrm>
        </p:spPr>
        <p:txBody>
          <a:bodyPr anchor="ctr">
            <a:noAutofit/>
          </a:bodyPr>
          <a:lstStyle/>
          <a:p>
            <a:r>
              <a:rPr lang="en-US" sz="4400" dirty="0">
                <a:latin typeface="+mn-lt"/>
              </a:rPr>
              <a:t>Anesthesia Considerations for Neuromuscular Disorders</a:t>
            </a:r>
            <a:endParaRPr lang="en-US" sz="4000" dirty="0">
              <a:latin typeface="+mn-lt"/>
            </a:endParaRPr>
          </a:p>
        </p:txBody>
      </p:sp>
      <p:sp>
        <p:nvSpPr>
          <p:cNvPr id="3" name="Subtitle 2"/>
          <p:cNvSpPr>
            <a:spLocks noGrp="1"/>
          </p:cNvSpPr>
          <p:nvPr>
            <p:ph type="subTitle" idx="1"/>
          </p:nvPr>
        </p:nvSpPr>
        <p:spPr>
          <a:xfrm>
            <a:off x="4114800" y="2971800"/>
            <a:ext cx="4495800" cy="1828800"/>
          </a:xfrm>
        </p:spPr>
        <p:txBody>
          <a:bodyPr anchor="ctr"/>
          <a:lstStyle/>
          <a:p>
            <a:r>
              <a:rPr lang="en-US" sz="2800" dirty="0"/>
              <a:t>Chris Heine, MD</a:t>
            </a:r>
          </a:p>
          <a:p>
            <a:r>
              <a:rPr lang="en-US" sz="2200" dirty="0"/>
              <a:t>Medical University of South Carolina</a:t>
            </a:r>
          </a:p>
        </p:txBody>
      </p:sp>
      <p:sp>
        <p:nvSpPr>
          <p:cNvPr id="4" name="TextBox 3"/>
          <p:cNvSpPr txBox="1"/>
          <p:nvPr/>
        </p:nvSpPr>
        <p:spPr>
          <a:xfrm>
            <a:off x="-3086100" y="2114550"/>
            <a:ext cx="184731" cy="369332"/>
          </a:xfrm>
          <a:prstGeom prst="rect">
            <a:avLst/>
          </a:prstGeom>
          <a:noFill/>
        </p:spPr>
        <p:txBody>
          <a:bodyPr wrap="none" rtlCol="0">
            <a:spAutoFit/>
          </a:bodyPr>
          <a:lstStyle/>
          <a:p>
            <a:endParaRPr lang="en-US"/>
          </a:p>
        </p:txBody>
      </p:sp>
      <p:sp>
        <p:nvSpPr>
          <p:cNvPr id="5" name="TextBox 4">
            <a:extLst>
              <a:ext uri="{FF2B5EF4-FFF2-40B4-BE49-F238E27FC236}">
                <a16:creationId xmlns:a16="http://schemas.microsoft.com/office/drawing/2014/main" id="{8645B19A-1E1F-9C4E-967A-09A17D4C864C}"/>
              </a:ext>
            </a:extLst>
          </p:cNvPr>
          <p:cNvSpPr txBox="1"/>
          <p:nvPr/>
        </p:nvSpPr>
        <p:spPr>
          <a:xfrm>
            <a:off x="990600" y="5257800"/>
            <a:ext cx="1723742" cy="369332"/>
          </a:xfrm>
          <a:prstGeom prst="rect">
            <a:avLst/>
          </a:prstGeom>
          <a:noFill/>
        </p:spPr>
        <p:txBody>
          <a:bodyPr wrap="none" rtlCol="0">
            <a:spAutoFit/>
          </a:bodyPr>
          <a:lstStyle/>
          <a:p>
            <a:r>
              <a:rPr lang="en-US" dirty="0"/>
              <a:t>Updated 4/2019</a:t>
            </a:r>
          </a:p>
        </p:txBody>
      </p:sp>
    </p:spTree>
    <p:extLst>
      <p:ext uri="{BB962C8B-B14F-4D97-AF65-F5344CB8AC3E}">
        <p14:creationId xmlns:p14="http://schemas.microsoft.com/office/powerpoint/2010/main" val="16859043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64A42-B3E7-A145-AA0C-6D6AE81DAAF1}"/>
              </a:ext>
            </a:extLst>
          </p:cNvPr>
          <p:cNvSpPr>
            <a:spLocks noGrp="1"/>
          </p:cNvSpPr>
          <p:nvPr>
            <p:ph type="title"/>
          </p:nvPr>
        </p:nvSpPr>
        <p:spPr/>
        <p:txBody>
          <a:bodyPr>
            <a:normAutofit/>
          </a:bodyPr>
          <a:lstStyle/>
          <a:p>
            <a:r>
              <a:rPr lang="en-US" sz="4800" dirty="0"/>
              <a:t>Muscular Dystrophies</a:t>
            </a:r>
          </a:p>
        </p:txBody>
      </p:sp>
      <p:sp>
        <p:nvSpPr>
          <p:cNvPr id="3" name="Content Placeholder 2">
            <a:extLst>
              <a:ext uri="{FF2B5EF4-FFF2-40B4-BE49-F238E27FC236}">
                <a16:creationId xmlns:a16="http://schemas.microsoft.com/office/drawing/2014/main" id="{06AA25CE-CBCB-FA4A-83AE-D4ACE9A0F908}"/>
              </a:ext>
            </a:extLst>
          </p:cNvPr>
          <p:cNvSpPr>
            <a:spLocks noGrp="1"/>
          </p:cNvSpPr>
          <p:nvPr>
            <p:ph idx="1"/>
          </p:nvPr>
        </p:nvSpPr>
        <p:spPr/>
        <p:txBody>
          <a:bodyPr>
            <a:normAutofit/>
          </a:bodyPr>
          <a:lstStyle/>
          <a:p>
            <a:pPr marL="0" indent="0">
              <a:buNone/>
            </a:pPr>
            <a:r>
              <a:rPr lang="en-US" sz="4000" i="1" dirty="0" err="1"/>
              <a:t>Facioscapulohumeral</a:t>
            </a:r>
            <a:r>
              <a:rPr lang="en-US" sz="4000" i="1" dirty="0"/>
              <a:t> </a:t>
            </a:r>
          </a:p>
          <a:p>
            <a:r>
              <a:rPr lang="en-US" dirty="0"/>
              <a:t>Autosomal dominant inheritance</a:t>
            </a:r>
          </a:p>
          <a:p>
            <a:r>
              <a:rPr lang="en-US" dirty="0"/>
              <a:t>Face, shoulder, foot, and pelvis involvement</a:t>
            </a:r>
          </a:p>
          <a:p>
            <a:r>
              <a:rPr lang="en-US" dirty="0"/>
              <a:t>Retinal vascular disease and hearing loss</a:t>
            </a:r>
          </a:p>
          <a:p>
            <a:r>
              <a:rPr lang="en-US" dirty="0"/>
              <a:t>Cardiac conduction abnormalities</a:t>
            </a:r>
          </a:p>
          <a:p>
            <a:pPr lvl="1"/>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1895839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AE500-01AB-E64D-ACE3-C27449CA5FB8}"/>
              </a:ext>
            </a:extLst>
          </p:cNvPr>
          <p:cNvSpPr>
            <a:spLocks noGrp="1"/>
          </p:cNvSpPr>
          <p:nvPr>
            <p:ph type="title"/>
          </p:nvPr>
        </p:nvSpPr>
        <p:spPr>
          <a:xfrm>
            <a:off x="381000" y="381000"/>
            <a:ext cx="7467600" cy="1325563"/>
          </a:xfrm>
        </p:spPr>
        <p:txBody>
          <a:bodyPr>
            <a:normAutofit/>
          </a:bodyPr>
          <a:lstStyle/>
          <a:p>
            <a:r>
              <a:rPr lang="en-US" sz="4000" dirty="0"/>
              <a:t>Anesthetic Management of Children with Muscular Dystrophy</a:t>
            </a:r>
          </a:p>
        </p:txBody>
      </p:sp>
      <p:sp>
        <p:nvSpPr>
          <p:cNvPr id="3" name="Content Placeholder 2">
            <a:extLst>
              <a:ext uri="{FF2B5EF4-FFF2-40B4-BE49-F238E27FC236}">
                <a16:creationId xmlns:a16="http://schemas.microsoft.com/office/drawing/2014/main" id="{BBD06CCD-72B6-194B-A76D-824686954468}"/>
              </a:ext>
            </a:extLst>
          </p:cNvPr>
          <p:cNvSpPr>
            <a:spLocks noGrp="1"/>
          </p:cNvSpPr>
          <p:nvPr>
            <p:ph idx="1"/>
          </p:nvPr>
        </p:nvSpPr>
        <p:spPr>
          <a:xfrm>
            <a:off x="381000" y="1825624"/>
            <a:ext cx="8134350" cy="4727576"/>
          </a:xfrm>
        </p:spPr>
        <p:txBody>
          <a:bodyPr>
            <a:normAutofit fontScale="92500" lnSpcReduction="10000"/>
          </a:bodyPr>
          <a:lstStyle/>
          <a:p>
            <a:pPr marL="0" indent="0">
              <a:buNone/>
            </a:pPr>
            <a:r>
              <a:rPr lang="en-US" sz="4800" i="1" dirty="0"/>
              <a:t>Preop</a:t>
            </a:r>
            <a:r>
              <a:rPr lang="en-US" sz="4800" dirty="0"/>
              <a:t>:</a:t>
            </a:r>
          </a:p>
          <a:p>
            <a:pPr marL="303213" indent="-303213"/>
            <a:r>
              <a:rPr lang="en-US" sz="4300" dirty="0"/>
              <a:t>Baseline CK if possible</a:t>
            </a:r>
          </a:p>
          <a:p>
            <a:pPr marL="303213" indent="-303213"/>
            <a:r>
              <a:rPr lang="en-US" sz="4300" dirty="0"/>
              <a:t>Cardiac testing usually with echocardiogram per guidelines specific to particular dystrophy</a:t>
            </a:r>
          </a:p>
          <a:p>
            <a:pPr marL="303213" indent="-303213"/>
            <a:r>
              <a:rPr lang="en-US" sz="4300" dirty="0"/>
              <a:t>Aspiration risk if GI involvement</a:t>
            </a:r>
          </a:p>
          <a:p>
            <a:pPr marL="303213" indent="-303213"/>
            <a:r>
              <a:rPr lang="en-US" sz="4300" dirty="0"/>
              <a:t>Minimize premedication if borderline respiratory status</a:t>
            </a:r>
          </a:p>
          <a:p>
            <a:pPr lvl="1"/>
            <a:endParaRPr lang="en-US" dirty="0"/>
          </a:p>
        </p:txBody>
      </p:sp>
    </p:spTree>
    <p:extLst>
      <p:ext uri="{BB962C8B-B14F-4D97-AF65-F5344CB8AC3E}">
        <p14:creationId xmlns:p14="http://schemas.microsoft.com/office/powerpoint/2010/main" val="28347413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AE500-01AB-E64D-ACE3-C27449CA5FB8}"/>
              </a:ext>
            </a:extLst>
          </p:cNvPr>
          <p:cNvSpPr>
            <a:spLocks noGrp="1"/>
          </p:cNvSpPr>
          <p:nvPr>
            <p:ph type="title"/>
          </p:nvPr>
        </p:nvSpPr>
        <p:spPr>
          <a:xfrm>
            <a:off x="381000" y="365125"/>
            <a:ext cx="8134350" cy="1325563"/>
          </a:xfrm>
        </p:spPr>
        <p:txBody>
          <a:bodyPr>
            <a:normAutofit/>
          </a:bodyPr>
          <a:lstStyle/>
          <a:p>
            <a:r>
              <a:rPr lang="en-US" dirty="0"/>
              <a:t>Anesthetic Management of Children with Muscular Dystrophy</a:t>
            </a:r>
          </a:p>
        </p:txBody>
      </p:sp>
      <p:sp>
        <p:nvSpPr>
          <p:cNvPr id="3" name="Content Placeholder 2">
            <a:extLst>
              <a:ext uri="{FF2B5EF4-FFF2-40B4-BE49-F238E27FC236}">
                <a16:creationId xmlns:a16="http://schemas.microsoft.com/office/drawing/2014/main" id="{BBD06CCD-72B6-194B-A76D-824686954468}"/>
              </a:ext>
            </a:extLst>
          </p:cNvPr>
          <p:cNvSpPr>
            <a:spLocks noGrp="1"/>
          </p:cNvSpPr>
          <p:nvPr>
            <p:ph idx="1"/>
          </p:nvPr>
        </p:nvSpPr>
        <p:spPr>
          <a:xfrm>
            <a:off x="381000" y="1825624"/>
            <a:ext cx="8134350" cy="4879975"/>
          </a:xfrm>
        </p:spPr>
        <p:txBody>
          <a:bodyPr>
            <a:normAutofit fontScale="77500" lnSpcReduction="20000"/>
          </a:bodyPr>
          <a:lstStyle/>
          <a:p>
            <a:pPr marL="0" indent="0">
              <a:buNone/>
            </a:pPr>
            <a:r>
              <a:rPr lang="en-US" sz="5200" i="1" dirty="0" err="1"/>
              <a:t>Intraop</a:t>
            </a:r>
            <a:r>
              <a:rPr lang="en-US" sz="5200" i="1" dirty="0"/>
              <a:t>:</a:t>
            </a:r>
          </a:p>
          <a:p>
            <a:pPr marL="303213" indent="-303213"/>
            <a:r>
              <a:rPr lang="en-US" sz="4400" dirty="0"/>
              <a:t>Avoid succinylcholine → hyperkalemic cardiac arrest</a:t>
            </a:r>
          </a:p>
          <a:p>
            <a:pPr marL="303213" indent="-303213"/>
            <a:r>
              <a:rPr lang="en-US" sz="4400" dirty="0"/>
              <a:t>Avoid volatile anesthetic agents → rhabdomyolysis</a:t>
            </a:r>
          </a:p>
          <a:p>
            <a:pPr marL="303213" indent="-303213"/>
            <a:r>
              <a:rPr lang="en-US" sz="4400" dirty="0"/>
              <a:t>Minimize, monitor and completely reverse non-depolarizing neuromuscular blockers </a:t>
            </a:r>
          </a:p>
          <a:p>
            <a:pPr marL="303213" indent="-303213"/>
            <a:r>
              <a:rPr lang="en-US" sz="4400" dirty="0"/>
              <a:t>Reserve ICU bed if post-operative ventilation is necessary</a:t>
            </a:r>
          </a:p>
          <a:p>
            <a:pPr marL="0" indent="0">
              <a:buNone/>
            </a:pPr>
            <a:r>
              <a:rPr lang="en-US" sz="4400" i="1" dirty="0"/>
              <a:t>No increased risk of Malignant Hyperthermia </a:t>
            </a:r>
          </a:p>
          <a:p>
            <a:endParaRPr lang="en-US" sz="4400" dirty="0"/>
          </a:p>
          <a:p>
            <a:endParaRPr lang="en-US" sz="4400"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14137024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082675"/>
          </a:xfrm>
        </p:spPr>
        <p:txBody>
          <a:bodyPr/>
          <a:lstStyle/>
          <a:p>
            <a:r>
              <a:rPr lang="en-US" dirty="0">
                <a:latin typeface="+mn-lt"/>
              </a:rPr>
              <a:t>Congenital Myopathies</a:t>
            </a:r>
          </a:p>
        </p:txBody>
      </p:sp>
      <p:sp>
        <p:nvSpPr>
          <p:cNvPr id="3" name="Content Placeholder 2"/>
          <p:cNvSpPr>
            <a:spLocks noGrp="1"/>
          </p:cNvSpPr>
          <p:nvPr>
            <p:ph idx="1"/>
          </p:nvPr>
        </p:nvSpPr>
        <p:spPr>
          <a:xfrm>
            <a:off x="762000" y="1825624"/>
            <a:ext cx="7753350" cy="4727575"/>
          </a:xfrm>
        </p:spPr>
        <p:txBody>
          <a:bodyPr>
            <a:normAutofit fontScale="92500" lnSpcReduction="20000"/>
          </a:bodyPr>
          <a:lstStyle/>
          <a:p>
            <a:pPr marL="0" indent="0">
              <a:buNone/>
            </a:pPr>
            <a:r>
              <a:rPr lang="en-US" sz="3900" i="1" dirty="0"/>
              <a:t>Central Core Disease</a:t>
            </a:r>
          </a:p>
          <a:p>
            <a:pPr marL="303213" indent="-303213"/>
            <a:r>
              <a:rPr lang="en-US" sz="3500" dirty="0"/>
              <a:t>Variable weakness</a:t>
            </a:r>
          </a:p>
          <a:p>
            <a:pPr marL="303213" indent="-303213"/>
            <a:r>
              <a:rPr lang="en-US" sz="3500" dirty="0"/>
              <a:t>Neonatal hypotonia</a:t>
            </a:r>
          </a:p>
          <a:p>
            <a:pPr marL="303213" indent="-303213">
              <a:spcAft>
                <a:spcPts val="600"/>
              </a:spcAft>
            </a:pPr>
            <a:r>
              <a:rPr lang="en-US" sz="3500" dirty="0"/>
              <a:t>Delayed motor milestones</a:t>
            </a:r>
          </a:p>
          <a:p>
            <a:pPr marL="303213" indent="-303213">
              <a:spcAft>
                <a:spcPts val="600"/>
              </a:spcAft>
              <a:buNone/>
            </a:pPr>
            <a:r>
              <a:rPr lang="en-US" sz="3900" i="1" dirty="0"/>
              <a:t>Multi-mini Core Disease</a:t>
            </a:r>
          </a:p>
          <a:p>
            <a:pPr marL="303213" indent="-303213"/>
            <a:r>
              <a:rPr lang="en-US" sz="3500" dirty="0"/>
              <a:t>Non-progressing</a:t>
            </a:r>
          </a:p>
          <a:p>
            <a:pPr marL="303213" indent="-303213"/>
            <a:r>
              <a:rPr lang="en-US" sz="3500" dirty="0"/>
              <a:t>Axial weakness </a:t>
            </a:r>
          </a:p>
          <a:p>
            <a:pPr marL="303213" indent="-303213"/>
            <a:r>
              <a:rPr lang="en-US" sz="3500" dirty="0"/>
              <a:t>Involves respiratory, bulbar, and extra-ocular muscles</a:t>
            </a:r>
          </a:p>
          <a:p>
            <a:pPr lvl="1"/>
            <a:endParaRPr lang="en-US" dirty="0"/>
          </a:p>
          <a:p>
            <a:endParaRPr lang="en-US" dirty="0"/>
          </a:p>
          <a:p>
            <a:endParaRPr lang="en-US" dirty="0"/>
          </a:p>
          <a:p>
            <a:endParaRPr lang="en-US" dirty="0"/>
          </a:p>
        </p:txBody>
      </p:sp>
    </p:spTree>
    <p:extLst>
      <p:ext uri="{BB962C8B-B14F-4D97-AF65-F5344CB8AC3E}">
        <p14:creationId xmlns:p14="http://schemas.microsoft.com/office/powerpoint/2010/main" val="1049681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082675"/>
          </a:xfrm>
        </p:spPr>
        <p:txBody>
          <a:bodyPr/>
          <a:lstStyle/>
          <a:p>
            <a:r>
              <a:rPr lang="en-US" dirty="0">
                <a:latin typeface="+mn-lt"/>
              </a:rPr>
              <a:t>Congenital Myopathies</a:t>
            </a:r>
          </a:p>
        </p:txBody>
      </p:sp>
      <p:sp>
        <p:nvSpPr>
          <p:cNvPr id="3" name="Content Placeholder 2"/>
          <p:cNvSpPr>
            <a:spLocks noGrp="1"/>
          </p:cNvSpPr>
          <p:nvPr>
            <p:ph idx="1"/>
          </p:nvPr>
        </p:nvSpPr>
        <p:spPr>
          <a:xfrm>
            <a:off x="628650" y="1825624"/>
            <a:ext cx="7886700" cy="4803775"/>
          </a:xfrm>
        </p:spPr>
        <p:txBody>
          <a:bodyPr>
            <a:normAutofit fontScale="92500" lnSpcReduction="20000"/>
          </a:bodyPr>
          <a:lstStyle/>
          <a:p>
            <a:pPr marL="0" indent="0">
              <a:buNone/>
            </a:pPr>
            <a:r>
              <a:rPr lang="en-US" sz="3900" i="1" dirty="0"/>
              <a:t>Nemaline Rod Disease</a:t>
            </a:r>
          </a:p>
          <a:p>
            <a:pPr marL="303213" indent="-303213"/>
            <a:r>
              <a:rPr lang="en-US" sz="3500" dirty="0"/>
              <a:t>Presents with hypotonia and feeding difficulties early in life</a:t>
            </a:r>
          </a:p>
          <a:p>
            <a:pPr marL="303213" indent="-303213"/>
            <a:r>
              <a:rPr lang="en-US" sz="3500" dirty="0"/>
              <a:t>High arched palate, micrognathia, chest deformities, finger contractures</a:t>
            </a:r>
          </a:p>
          <a:p>
            <a:pPr marL="303213" indent="-303213">
              <a:spcAft>
                <a:spcPts val="600"/>
              </a:spcAft>
            </a:pPr>
            <a:r>
              <a:rPr lang="en-US" sz="3500" dirty="0"/>
              <a:t>Potentially difficult intubation</a:t>
            </a:r>
          </a:p>
          <a:p>
            <a:pPr marL="303213" indent="-303213">
              <a:spcAft>
                <a:spcPts val="600"/>
              </a:spcAft>
              <a:buNone/>
            </a:pPr>
            <a:r>
              <a:rPr lang="en-US" sz="3900" i="1" dirty="0"/>
              <a:t>King-</a:t>
            </a:r>
            <a:r>
              <a:rPr lang="en-US" sz="3900" i="1" dirty="0" err="1"/>
              <a:t>Denborough</a:t>
            </a:r>
            <a:r>
              <a:rPr lang="en-US" sz="3900" i="1" dirty="0"/>
              <a:t> Disease</a:t>
            </a:r>
          </a:p>
          <a:p>
            <a:pPr marL="303213" indent="-303213"/>
            <a:r>
              <a:rPr lang="en-US" sz="3500" dirty="0"/>
              <a:t>Proximal muscle weakness</a:t>
            </a:r>
          </a:p>
          <a:p>
            <a:pPr marL="303213" indent="-303213"/>
            <a:r>
              <a:rPr lang="en-US" sz="3500" dirty="0"/>
              <a:t>Short stature, webbed neck, low-set ears, pectus-excavatum</a:t>
            </a:r>
          </a:p>
          <a:p>
            <a:pPr lvl="1"/>
            <a:endParaRPr lang="en-US" dirty="0"/>
          </a:p>
          <a:p>
            <a:endParaRPr lang="en-US" dirty="0"/>
          </a:p>
          <a:p>
            <a:endParaRPr lang="en-US" dirty="0"/>
          </a:p>
          <a:p>
            <a:endParaRPr lang="en-US" dirty="0"/>
          </a:p>
        </p:txBody>
      </p:sp>
    </p:spTree>
    <p:extLst>
      <p:ext uri="{BB962C8B-B14F-4D97-AF65-F5344CB8AC3E}">
        <p14:creationId xmlns:p14="http://schemas.microsoft.com/office/powerpoint/2010/main" val="13548507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8A8BA-0116-D248-BA4D-EBB75CE1A14F}"/>
              </a:ext>
            </a:extLst>
          </p:cNvPr>
          <p:cNvSpPr>
            <a:spLocks noGrp="1"/>
          </p:cNvSpPr>
          <p:nvPr>
            <p:ph type="title"/>
          </p:nvPr>
        </p:nvSpPr>
        <p:spPr/>
        <p:txBody>
          <a:bodyPr/>
          <a:lstStyle/>
          <a:p>
            <a:r>
              <a:rPr lang="en-US" dirty="0"/>
              <a:t>Congenital Myopathies</a:t>
            </a:r>
          </a:p>
        </p:txBody>
      </p:sp>
      <p:sp>
        <p:nvSpPr>
          <p:cNvPr id="3" name="Content Placeholder 2">
            <a:extLst>
              <a:ext uri="{FF2B5EF4-FFF2-40B4-BE49-F238E27FC236}">
                <a16:creationId xmlns:a16="http://schemas.microsoft.com/office/drawing/2014/main" id="{01DAC038-ED16-B74B-9EE8-9BA7DD762C10}"/>
              </a:ext>
            </a:extLst>
          </p:cNvPr>
          <p:cNvSpPr>
            <a:spLocks noGrp="1"/>
          </p:cNvSpPr>
          <p:nvPr>
            <p:ph idx="1"/>
          </p:nvPr>
        </p:nvSpPr>
        <p:spPr/>
        <p:txBody>
          <a:bodyPr>
            <a:normAutofit fontScale="85000" lnSpcReduction="20000"/>
          </a:bodyPr>
          <a:lstStyle/>
          <a:p>
            <a:pPr marL="303213" indent="-303213"/>
            <a:r>
              <a:rPr lang="en-US" dirty="0"/>
              <a:t>Importantly, these are all associated with Malignant Hyperthermia, particularly the variants caused by Ryanodine-1 Receptor mutations</a:t>
            </a:r>
          </a:p>
          <a:p>
            <a:pPr marL="303213" indent="-303213"/>
            <a:r>
              <a:rPr lang="en-US" dirty="0"/>
              <a:t>Should be considered MH susceptible unless have undergone genetic testing ruling out ryanodine receptor involvement or muscle biopsy contracture testing</a:t>
            </a:r>
          </a:p>
          <a:p>
            <a:pPr marL="303213" indent="-303213"/>
            <a:r>
              <a:rPr lang="en-US" dirty="0"/>
              <a:t>Perioperative concerns and management of anesthetic are similar to Muscular Dystrophy – avoidance of succinylcholine and volatile anesthetics</a:t>
            </a:r>
          </a:p>
        </p:txBody>
      </p:sp>
    </p:spTree>
    <p:extLst>
      <p:ext uri="{BB962C8B-B14F-4D97-AF65-F5344CB8AC3E}">
        <p14:creationId xmlns:p14="http://schemas.microsoft.com/office/powerpoint/2010/main" val="7116880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Myotonic Dystrophy</a:t>
            </a:r>
          </a:p>
        </p:txBody>
      </p:sp>
      <p:sp>
        <p:nvSpPr>
          <p:cNvPr id="3" name="Content Placeholder 2"/>
          <p:cNvSpPr>
            <a:spLocks noGrp="1"/>
          </p:cNvSpPr>
          <p:nvPr>
            <p:ph idx="1"/>
          </p:nvPr>
        </p:nvSpPr>
        <p:spPr>
          <a:xfrm>
            <a:off x="628650" y="1524000"/>
            <a:ext cx="7886700" cy="5170503"/>
          </a:xfrm>
        </p:spPr>
        <p:txBody>
          <a:bodyPr>
            <a:normAutofit fontScale="85000" lnSpcReduction="20000"/>
          </a:bodyPr>
          <a:lstStyle/>
          <a:p>
            <a:pPr marL="303213" indent="-303213"/>
            <a:r>
              <a:rPr lang="en-US" sz="3800" dirty="0"/>
              <a:t>Myotonic Dystrophy Type I</a:t>
            </a:r>
          </a:p>
          <a:p>
            <a:pPr marL="757238" lvl="1" indent="-300038"/>
            <a:r>
              <a:rPr lang="en-US" sz="3100" dirty="0"/>
              <a:t>More common</a:t>
            </a:r>
          </a:p>
          <a:p>
            <a:pPr marL="757238" lvl="1" indent="-300038"/>
            <a:r>
              <a:rPr lang="en-US" sz="3100" dirty="0"/>
              <a:t>Congenital, child, adult, and late onset</a:t>
            </a:r>
          </a:p>
          <a:p>
            <a:pPr marL="757238" lvl="1" indent="-300038"/>
            <a:r>
              <a:rPr lang="en-US" sz="3100" dirty="0"/>
              <a:t>Distal weakness, progresses proximally</a:t>
            </a:r>
          </a:p>
          <a:p>
            <a:pPr marL="757238" lvl="1" indent="-300038"/>
            <a:r>
              <a:rPr lang="en-US" sz="3100" dirty="0"/>
              <a:t>Associated with premature baldness, diabetes, adrenal and thyroid deficiency</a:t>
            </a:r>
          </a:p>
          <a:p>
            <a:pPr marL="757238" lvl="1" indent="-300038"/>
            <a:r>
              <a:rPr lang="en-US" sz="3100" dirty="0"/>
              <a:t>Restrictive respiratory pattern</a:t>
            </a:r>
          </a:p>
          <a:p>
            <a:pPr marL="757238" lvl="1" indent="-300038"/>
            <a:r>
              <a:rPr lang="en-US" sz="3100" dirty="0"/>
              <a:t>Obstructive sleep apnea</a:t>
            </a:r>
          </a:p>
          <a:p>
            <a:pPr marL="757238" lvl="1" indent="-300038"/>
            <a:r>
              <a:rPr lang="en-US" sz="3100" dirty="0"/>
              <a:t>Cardiomyopathy and conduction delay with risk of sudden death</a:t>
            </a:r>
          </a:p>
          <a:p>
            <a:pPr marL="757238" lvl="1" indent="-300038"/>
            <a:r>
              <a:rPr lang="en-US" sz="3100" dirty="0"/>
              <a:t>Aspiration risk</a:t>
            </a:r>
          </a:p>
          <a:p>
            <a:pPr marL="303213" indent="-303213"/>
            <a:r>
              <a:rPr lang="en-US" sz="3800" dirty="0"/>
              <a:t>Myotonic Dystrophy Type 2</a:t>
            </a:r>
          </a:p>
          <a:p>
            <a:pPr marL="757238" lvl="1" indent="-300038"/>
            <a:r>
              <a:rPr lang="en-US" sz="3100" dirty="0"/>
              <a:t>Similar features, milder clinical course </a:t>
            </a:r>
          </a:p>
          <a:p>
            <a:pPr marL="757238" lvl="1" indent="-300038"/>
            <a:r>
              <a:rPr lang="en-US" sz="3100" dirty="0"/>
              <a:t>Lower risk of sudden death</a:t>
            </a:r>
          </a:p>
          <a:p>
            <a:endParaRPr lang="en-US" dirty="0"/>
          </a:p>
          <a:p>
            <a:endParaRPr lang="en-US" dirty="0"/>
          </a:p>
          <a:p>
            <a:endParaRPr lang="en-US" dirty="0"/>
          </a:p>
        </p:txBody>
      </p:sp>
      <p:pic>
        <p:nvPicPr>
          <p:cNvPr id="4" name="Picture 3">
            <a:extLst>
              <a:ext uri="{FF2B5EF4-FFF2-40B4-BE49-F238E27FC236}">
                <a16:creationId xmlns:a16="http://schemas.microsoft.com/office/drawing/2014/main" id="{F107AD9A-2BC4-7C44-BC0D-50AF9D9A3735}"/>
              </a:ext>
            </a:extLst>
          </p:cNvPr>
          <p:cNvPicPr>
            <a:picLocks noChangeAspect="1"/>
          </p:cNvPicPr>
          <p:nvPr/>
        </p:nvPicPr>
        <p:blipFill>
          <a:blip r:embed="rId3"/>
          <a:stretch>
            <a:fillRect/>
          </a:stretch>
        </p:blipFill>
        <p:spPr>
          <a:xfrm>
            <a:off x="8007350" y="6291246"/>
            <a:ext cx="1016000" cy="403258"/>
          </a:xfrm>
          <a:prstGeom prst="rect">
            <a:avLst/>
          </a:prstGeom>
        </p:spPr>
      </p:pic>
    </p:spTree>
    <p:extLst>
      <p:ext uri="{BB962C8B-B14F-4D97-AF65-F5344CB8AC3E}">
        <p14:creationId xmlns:p14="http://schemas.microsoft.com/office/powerpoint/2010/main" val="2530858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0" end="1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FFDBD-7CC1-2C41-A9AE-21E677A876D4}"/>
              </a:ext>
            </a:extLst>
          </p:cNvPr>
          <p:cNvSpPr>
            <a:spLocks noGrp="1"/>
          </p:cNvSpPr>
          <p:nvPr>
            <p:ph type="title"/>
          </p:nvPr>
        </p:nvSpPr>
        <p:spPr>
          <a:xfrm>
            <a:off x="457200" y="217487"/>
            <a:ext cx="7550150" cy="1325563"/>
          </a:xfrm>
        </p:spPr>
        <p:txBody>
          <a:bodyPr>
            <a:normAutofit fontScale="90000"/>
          </a:bodyPr>
          <a:lstStyle/>
          <a:p>
            <a:r>
              <a:rPr lang="en-US" dirty="0"/>
              <a:t>Anesthetic Management of Children with Myotonic Dystrophy</a:t>
            </a:r>
          </a:p>
        </p:txBody>
      </p:sp>
      <p:sp>
        <p:nvSpPr>
          <p:cNvPr id="3" name="Content Placeholder 2">
            <a:extLst>
              <a:ext uri="{FF2B5EF4-FFF2-40B4-BE49-F238E27FC236}">
                <a16:creationId xmlns:a16="http://schemas.microsoft.com/office/drawing/2014/main" id="{B2F90AD7-19BB-8547-98CD-77C7157C793D}"/>
              </a:ext>
            </a:extLst>
          </p:cNvPr>
          <p:cNvSpPr>
            <a:spLocks noGrp="1"/>
          </p:cNvSpPr>
          <p:nvPr>
            <p:ph idx="1"/>
          </p:nvPr>
        </p:nvSpPr>
        <p:spPr>
          <a:xfrm>
            <a:off x="457200" y="1752599"/>
            <a:ext cx="8566150" cy="4724401"/>
          </a:xfrm>
        </p:spPr>
        <p:txBody>
          <a:bodyPr>
            <a:normAutofit/>
          </a:bodyPr>
          <a:lstStyle/>
          <a:p>
            <a:pPr marL="0" indent="0">
              <a:buNone/>
            </a:pPr>
            <a:r>
              <a:rPr lang="en-US" sz="4300" i="1" dirty="0"/>
              <a:t>Preoperative</a:t>
            </a:r>
          </a:p>
          <a:p>
            <a:r>
              <a:rPr lang="en-US" dirty="0"/>
              <a:t>Type 1 more problematic </a:t>
            </a:r>
          </a:p>
          <a:p>
            <a:pPr lvl="1"/>
            <a:r>
              <a:rPr lang="en-US" dirty="0"/>
              <a:t>Particularly cardiac and respiratory systems should be assessed</a:t>
            </a:r>
          </a:p>
          <a:p>
            <a:pPr lvl="1"/>
            <a:r>
              <a:rPr lang="en-US" dirty="0"/>
              <a:t>Chest X-ray, ECG, echocardiogram, if available, may all assist in risk assessment</a:t>
            </a:r>
          </a:p>
          <a:p>
            <a:r>
              <a:rPr lang="en-US" dirty="0"/>
              <a:t>Evaluate for endocrine disorders</a:t>
            </a:r>
          </a:p>
          <a:p>
            <a:r>
              <a:rPr lang="en-US" dirty="0"/>
              <a:t>Caution with premedication</a:t>
            </a:r>
          </a:p>
          <a:p>
            <a:endParaRPr lang="en-US" dirty="0"/>
          </a:p>
          <a:p>
            <a:endParaRPr lang="en-US" dirty="0"/>
          </a:p>
          <a:p>
            <a:endParaRPr lang="en-US" dirty="0"/>
          </a:p>
        </p:txBody>
      </p:sp>
      <p:pic>
        <p:nvPicPr>
          <p:cNvPr id="4" name="Picture 3">
            <a:extLst>
              <a:ext uri="{FF2B5EF4-FFF2-40B4-BE49-F238E27FC236}">
                <a16:creationId xmlns:a16="http://schemas.microsoft.com/office/drawing/2014/main" id="{BDFE2D8E-DB33-634B-B46C-88D815FA0E53}"/>
              </a:ext>
            </a:extLst>
          </p:cNvPr>
          <p:cNvPicPr>
            <a:picLocks noChangeAspect="1"/>
          </p:cNvPicPr>
          <p:nvPr/>
        </p:nvPicPr>
        <p:blipFill>
          <a:blip r:embed="rId3"/>
          <a:stretch>
            <a:fillRect/>
          </a:stretch>
        </p:blipFill>
        <p:spPr>
          <a:xfrm>
            <a:off x="8007350" y="6291246"/>
            <a:ext cx="1016000" cy="403258"/>
          </a:xfrm>
          <a:prstGeom prst="rect">
            <a:avLst/>
          </a:prstGeom>
        </p:spPr>
      </p:pic>
    </p:spTree>
    <p:extLst>
      <p:ext uri="{BB962C8B-B14F-4D97-AF65-F5344CB8AC3E}">
        <p14:creationId xmlns:p14="http://schemas.microsoft.com/office/powerpoint/2010/main" val="424192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FFDBD-7CC1-2C41-A9AE-21E677A876D4}"/>
              </a:ext>
            </a:extLst>
          </p:cNvPr>
          <p:cNvSpPr>
            <a:spLocks noGrp="1"/>
          </p:cNvSpPr>
          <p:nvPr>
            <p:ph type="title"/>
          </p:nvPr>
        </p:nvSpPr>
        <p:spPr>
          <a:xfrm>
            <a:off x="457200" y="217487"/>
            <a:ext cx="7550150" cy="1325563"/>
          </a:xfrm>
        </p:spPr>
        <p:txBody>
          <a:bodyPr>
            <a:normAutofit fontScale="90000"/>
          </a:bodyPr>
          <a:lstStyle/>
          <a:p>
            <a:r>
              <a:rPr lang="en-US" dirty="0"/>
              <a:t>Anesthetic Management of Children with Myotonic Dystrophy</a:t>
            </a:r>
          </a:p>
        </p:txBody>
      </p:sp>
      <p:sp>
        <p:nvSpPr>
          <p:cNvPr id="3" name="Content Placeholder 2">
            <a:extLst>
              <a:ext uri="{FF2B5EF4-FFF2-40B4-BE49-F238E27FC236}">
                <a16:creationId xmlns:a16="http://schemas.microsoft.com/office/drawing/2014/main" id="{B2F90AD7-19BB-8547-98CD-77C7157C793D}"/>
              </a:ext>
            </a:extLst>
          </p:cNvPr>
          <p:cNvSpPr>
            <a:spLocks noGrp="1"/>
          </p:cNvSpPr>
          <p:nvPr>
            <p:ph idx="1"/>
          </p:nvPr>
        </p:nvSpPr>
        <p:spPr>
          <a:xfrm>
            <a:off x="457200" y="1524000"/>
            <a:ext cx="8566150" cy="5333999"/>
          </a:xfrm>
        </p:spPr>
        <p:txBody>
          <a:bodyPr>
            <a:normAutofit fontScale="70000" lnSpcReduction="20000"/>
          </a:bodyPr>
          <a:lstStyle/>
          <a:p>
            <a:pPr marL="0" indent="0">
              <a:buNone/>
            </a:pPr>
            <a:r>
              <a:rPr lang="en-US" sz="4600" i="1" dirty="0"/>
              <a:t>Intraoperative</a:t>
            </a:r>
          </a:p>
          <a:p>
            <a:pPr marL="303213" indent="-303213"/>
            <a:r>
              <a:rPr lang="en-US" sz="4000" dirty="0"/>
              <a:t>Regional anesthesia may be beneficial</a:t>
            </a:r>
          </a:p>
          <a:p>
            <a:pPr marL="303213" indent="-303213"/>
            <a:r>
              <a:rPr lang="en-US" sz="4000" dirty="0"/>
              <a:t>Avoid succinylcholine</a:t>
            </a:r>
          </a:p>
          <a:p>
            <a:pPr marL="303213" indent="-303213"/>
            <a:r>
              <a:rPr lang="en-US" sz="4000" dirty="0"/>
              <a:t>Rapid sequence induction without neuromuscular blockade if concern for aspiration</a:t>
            </a:r>
          </a:p>
          <a:p>
            <a:pPr marL="303213" indent="-303213"/>
            <a:r>
              <a:rPr lang="en-US" sz="4000" dirty="0"/>
              <a:t>Train-of-four stimulation may appear to be tetanus, but may actually be a myotonic reaction</a:t>
            </a:r>
          </a:p>
          <a:p>
            <a:pPr marL="303213" indent="-303213"/>
            <a:r>
              <a:rPr lang="en-US" sz="4000" dirty="0"/>
              <a:t>Myotonic reaction can be treated with midazolam, but best “treatment” is prevention</a:t>
            </a:r>
          </a:p>
          <a:p>
            <a:pPr marL="757238" lvl="1" indent="-300038"/>
            <a:r>
              <a:rPr lang="en-US" sz="4000" dirty="0"/>
              <a:t>Avoid excessive stress (hypothermia), electrocautery, hyper/hypo-</a:t>
            </a:r>
            <a:r>
              <a:rPr lang="en-US" sz="4000" dirty="0" err="1"/>
              <a:t>kalemia</a:t>
            </a:r>
            <a:r>
              <a:rPr lang="en-US" sz="4000" dirty="0"/>
              <a:t>, and drugs that can precipitate, like succinylcholine and neostigmine</a:t>
            </a:r>
          </a:p>
          <a:p>
            <a:pPr marL="0" indent="0">
              <a:buNone/>
            </a:pPr>
            <a:r>
              <a:rPr lang="en-US" sz="4600" i="1" dirty="0"/>
              <a:t>Postoperative ventilation may be necessary</a:t>
            </a:r>
          </a:p>
          <a:p>
            <a:pPr marL="0" indent="0">
              <a:buNone/>
            </a:pPr>
            <a:endParaRPr lang="en-US" dirty="0"/>
          </a:p>
          <a:p>
            <a:endParaRPr lang="en-US" dirty="0"/>
          </a:p>
          <a:p>
            <a:endParaRPr lang="en-US" dirty="0"/>
          </a:p>
        </p:txBody>
      </p:sp>
      <p:pic>
        <p:nvPicPr>
          <p:cNvPr id="4" name="Picture 3">
            <a:extLst>
              <a:ext uri="{FF2B5EF4-FFF2-40B4-BE49-F238E27FC236}">
                <a16:creationId xmlns:a16="http://schemas.microsoft.com/office/drawing/2014/main" id="{BDFE2D8E-DB33-634B-B46C-88D815FA0E53}"/>
              </a:ext>
            </a:extLst>
          </p:cNvPr>
          <p:cNvPicPr>
            <a:picLocks noChangeAspect="1"/>
          </p:cNvPicPr>
          <p:nvPr/>
        </p:nvPicPr>
        <p:blipFill>
          <a:blip r:embed="rId3"/>
          <a:stretch>
            <a:fillRect/>
          </a:stretch>
        </p:blipFill>
        <p:spPr>
          <a:xfrm>
            <a:off x="8007350" y="6291246"/>
            <a:ext cx="1016000" cy="403258"/>
          </a:xfrm>
          <a:prstGeom prst="rect">
            <a:avLst/>
          </a:prstGeom>
        </p:spPr>
      </p:pic>
    </p:spTree>
    <p:extLst>
      <p:ext uri="{BB962C8B-B14F-4D97-AF65-F5344CB8AC3E}">
        <p14:creationId xmlns:p14="http://schemas.microsoft.com/office/powerpoint/2010/main" val="3645080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7DD8EF-A92E-7B46-AA3E-436FD0EC9A11}"/>
              </a:ext>
            </a:extLst>
          </p:cNvPr>
          <p:cNvSpPr>
            <a:spLocks noGrp="1"/>
          </p:cNvSpPr>
          <p:nvPr>
            <p:ph idx="1"/>
          </p:nvPr>
        </p:nvSpPr>
        <p:spPr/>
        <p:txBody>
          <a:bodyPr>
            <a:normAutofit/>
          </a:bodyPr>
          <a:lstStyle/>
          <a:p>
            <a:pPr marL="0" indent="0">
              <a:buNone/>
            </a:pPr>
            <a:r>
              <a:rPr lang="en-US" sz="5000" dirty="0"/>
              <a:t>CHANNELOPATHIES</a:t>
            </a:r>
          </a:p>
        </p:txBody>
      </p:sp>
      <p:pic>
        <p:nvPicPr>
          <p:cNvPr id="4" name="Picture 3">
            <a:extLst>
              <a:ext uri="{FF2B5EF4-FFF2-40B4-BE49-F238E27FC236}">
                <a16:creationId xmlns:a16="http://schemas.microsoft.com/office/drawing/2014/main" id="{DFFAB27E-BBA2-DE40-B369-0B03F50A7EEB}"/>
              </a:ext>
            </a:extLst>
          </p:cNvPr>
          <p:cNvPicPr>
            <a:picLocks noChangeAspect="1"/>
          </p:cNvPicPr>
          <p:nvPr/>
        </p:nvPicPr>
        <p:blipFill>
          <a:blip r:embed="rId2"/>
          <a:stretch>
            <a:fillRect/>
          </a:stretch>
        </p:blipFill>
        <p:spPr>
          <a:xfrm>
            <a:off x="8007350" y="6291246"/>
            <a:ext cx="1016000" cy="403258"/>
          </a:xfrm>
          <a:prstGeom prst="rect">
            <a:avLst/>
          </a:prstGeom>
        </p:spPr>
      </p:pic>
    </p:spTree>
    <p:extLst>
      <p:ext uri="{BB962C8B-B14F-4D97-AF65-F5344CB8AC3E}">
        <p14:creationId xmlns:p14="http://schemas.microsoft.com/office/powerpoint/2010/main" val="6406492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32D3540-8F43-D44B-ABDC-9BEFF37A0524}"/>
              </a:ext>
            </a:extLst>
          </p:cNvPr>
          <p:cNvPicPr>
            <a:picLocks noChangeAspect="1"/>
          </p:cNvPicPr>
          <p:nvPr/>
        </p:nvPicPr>
        <p:blipFill>
          <a:blip r:embed="rId2"/>
          <a:stretch>
            <a:fillRect/>
          </a:stretch>
        </p:blipFill>
        <p:spPr>
          <a:xfrm>
            <a:off x="8007350" y="6291246"/>
            <a:ext cx="1016000" cy="403258"/>
          </a:xfrm>
          <a:prstGeom prst="rect">
            <a:avLst/>
          </a:prstGeom>
        </p:spPr>
      </p:pic>
      <p:sp>
        <p:nvSpPr>
          <p:cNvPr id="2" name="Title 1"/>
          <p:cNvSpPr>
            <a:spLocks noGrp="1"/>
          </p:cNvSpPr>
          <p:nvPr>
            <p:ph type="title"/>
          </p:nvPr>
        </p:nvSpPr>
        <p:spPr/>
        <p:txBody>
          <a:bodyPr/>
          <a:lstStyle/>
          <a:p>
            <a:r>
              <a:rPr lang="en-US" dirty="0">
                <a:latin typeface="+mn-lt"/>
              </a:rPr>
              <a:t>Disclosures</a:t>
            </a:r>
          </a:p>
        </p:txBody>
      </p:sp>
      <p:sp>
        <p:nvSpPr>
          <p:cNvPr id="3" name="Content Placeholder 2"/>
          <p:cNvSpPr>
            <a:spLocks noGrp="1"/>
          </p:cNvSpPr>
          <p:nvPr>
            <p:ph idx="1"/>
          </p:nvPr>
        </p:nvSpPr>
        <p:spPr>
          <a:xfrm>
            <a:off x="628650" y="2666999"/>
            <a:ext cx="7886700" cy="2057401"/>
          </a:xfrm>
        </p:spPr>
        <p:txBody>
          <a:bodyPr/>
          <a:lstStyle/>
          <a:p>
            <a:pPr marL="0" indent="0">
              <a:buNone/>
            </a:pPr>
            <a:r>
              <a:rPr lang="en-US" dirty="0">
                <a:ea typeface="MS PGothic" charset="0"/>
              </a:rPr>
              <a:t>No relevant financial relationships</a:t>
            </a:r>
          </a:p>
          <a:p>
            <a:pPr marL="0" indent="0">
              <a:buNone/>
            </a:pPr>
            <a:endParaRPr lang="en-US" dirty="0"/>
          </a:p>
        </p:txBody>
      </p:sp>
    </p:spTree>
    <p:extLst>
      <p:ext uri="{BB962C8B-B14F-4D97-AF65-F5344CB8AC3E}">
        <p14:creationId xmlns:p14="http://schemas.microsoft.com/office/powerpoint/2010/main" val="20885645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48B225-2D9F-C64B-811E-3AD628ABE9CB}"/>
              </a:ext>
            </a:extLst>
          </p:cNvPr>
          <p:cNvSpPr>
            <a:spLocks noGrp="1"/>
          </p:cNvSpPr>
          <p:nvPr>
            <p:ph type="title"/>
          </p:nvPr>
        </p:nvSpPr>
        <p:spPr/>
        <p:txBody>
          <a:bodyPr/>
          <a:lstStyle/>
          <a:p>
            <a:r>
              <a:rPr lang="en-US" dirty="0" err="1"/>
              <a:t>Channelopathies</a:t>
            </a:r>
            <a:endParaRPr lang="en-US" dirty="0"/>
          </a:p>
        </p:txBody>
      </p:sp>
      <p:sp>
        <p:nvSpPr>
          <p:cNvPr id="3" name="Content Placeholder 2">
            <a:extLst>
              <a:ext uri="{FF2B5EF4-FFF2-40B4-BE49-F238E27FC236}">
                <a16:creationId xmlns:a16="http://schemas.microsoft.com/office/drawing/2014/main" id="{0586EBF7-940B-FB48-A00B-0044B63D3428}"/>
              </a:ext>
            </a:extLst>
          </p:cNvPr>
          <p:cNvSpPr>
            <a:spLocks noGrp="1"/>
          </p:cNvSpPr>
          <p:nvPr>
            <p:ph idx="1"/>
          </p:nvPr>
        </p:nvSpPr>
        <p:spPr/>
        <p:txBody>
          <a:bodyPr>
            <a:normAutofit fontScale="92500" lnSpcReduction="10000"/>
          </a:bodyPr>
          <a:lstStyle/>
          <a:p>
            <a:pPr marL="303213" indent="-303213"/>
            <a:r>
              <a:rPr lang="en-US" dirty="0"/>
              <a:t>Mutations in ion channels of muscle membrane that affect muscle excitation</a:t>
            </a:r>
          </a:p>
          <a:p>
            <a:pPr marL="303213" indent="-303213"/>
            <a:r>
              <a:rPr lang="en-US" dirty="0"/>
              <a:t>Examples:</a:t>
            </a:r>
          </a:p>
          <a:p>
            <a:pPr marL="814388" lvl="1" indent="-357188"/>
            <a:r>
              <a:rPr lang="en-US" dirty="0"/>
              <a:t>Hyperkalemic Periodic Paralysis</a:t>
            </a:r>
          </a:p>
          <a:p>
            <a:pPr marL="814388" lvl="1" indent="-357188"/>
            <a:r>
              <a:rPr lang="en-US" dirty="0"/>
              <a:t>Hypokalemic Periodic Paralysis</a:t>
            </a:r>
          </a:p>
          <a:p>
            <a:pPr marL="814388" lvl="1" indent="-357188"/>
            <a:r>
              <a:rPr lang="en-US" dirty="0"/>
              <a:t>Andersen-Tawil Syndrome</a:t>
            </a:r>
          </a:p>
          <a:p>
            <a:pPr marL="814388" lvl="1" indent="-357188"/>
            <a:r>
              <a:rPr lang="en-US" dirty="0"/>
              <a:t>Sodium Channel Myotonia</a:t>
            </a:r>
          </a:p>
          <a:p>
            <a:pPr marL="814388" lvl="1" indent="-357188"/>
            <a:r>
              <a:rPr lang="en-US" dirty="0"/>
              <a:t>Myotonia Congenita</a:t>
            </a:r>
          </a:p>
          <a:p>
            <a:pPr marL="814388" lvl="1" indent="-357188"/>
            <a:r>
              <a:rPr lang="en-US" dirty="0"/>
              <a:t>Thyro-toxic Periodic Paralysis</a:t>
            </a:r>
          </a:p>
        </p:txBody>
      </p:sp>
      <p:pic>
        <p:nvPicPr>
          <p:cNvPr id="4" name="Picture 3">
            <a:extLst>
              <a:ext uri="{FF2B5EF4-FFF2-40B4-BE49-F238E27FC236}">
                <a16:creationId xmlns:a16="http://schemas.microsoft.com/office/drawing/2014/main" id="{97E8D197-1056-3A49-B6B2-0B69BA4F0F3F}"/>
              </a:ext>
            </a:extLst>
          </p:cNvPr>
          <p:cNvPicPr>
            <a:picLocks noChangeAspect="1"/>
          </p:cNvPicPr>
          <p:nvPr/>
        </p:nvPicPr>
        <p:blipFill>
          <a:blip r:embed="rId3"/>
          <a:stretch>
            <a:fillRect/>
          </a:stretch>
        </p:blipFill>
        <p:spPr>
          <a:xfrm>
            <a:off x="8007350" y="6291246"/>
            <a:ext cx="1016000" cy="403258"/>
          </a:xfrm>
          <a:prstGeom prst="rect">
            <a:avLst/>
          </a:prstGeom>
        </p:spPr>
      </p:pic>
    </p:spTree>
    <p:extLst>
      <p:ext uri="{BB962C8B-B14F-4D97-AF65-F5344CB8AC3E}">
        <p14:creationId xmlns:p14="http://schemas.microsoft.com/office/powerpoint/2010/main" val="41583740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F6D3E-2F05-AB44-B823-64AE3EE1F1CD}"/>
              </a:ext>
            </a:extLst>
          </p:cNvPr>
          <p:cNvSpPr>
            <a:spLocks noGrp="1"/>
          </p:cNvSpPr>
          <p:nvPr>
            <p:ph type="title"/>
          </p:nvPr>
        </p:nvSpPr>
        <p:spPr/>
        <p:txBody>
          <a:bodyPr/>
          <a:lstStyle/>
          <a:p>
            <a:r>
              <a:rPr lang="en-US" dirty="0" err="1"/>
              <a:t>Channelopathies</a:t>
            </a:r>
            <a:endParaRPr lang="en-US" dirty="0"/>
          </a:p>
        </p:txBody>
      </p:sp>
      <p:sp>
        <p:nvSpPr>
          <p:cNvPr id="3" name="Content Placeholder 2">
            <a:extLst>
              <a:ext uri="{FF2B5EF4-FFF2-40B4-BE49-F238E27FC236}">
                <a16:creationId xmlns:a16="http://schemas.microsoft.com/office/drawing/2014/main" id="{338BCD6A-F8F3-E945-BCBE-2425CE65033A}"/>
              </a:ext>
            </a:extLst>
          </p:cNvPr>
          <p:cNvSpPr>
            <a:spLocks noGrp="1"/>
          </p:cNvSpPr>
          <p:nvPr>
            <p:ph idx="1"/>
          </p:nvPr>
        </p:nvSpPr>
        <p:spPr/>
        <p:txBody>
          <a:bodyPr>
            <a:normAutofit/>
          </a:bodyPr>
          <a:lstStyle/>
          <a:p>
            <a:pPr marL="0" indent="0">
              <a:buNone/>
            </a:pPr>
            <a:r>
              <a:rPr lang="en-US" i="1" dirty="0"/>
              <a:t>Hypo</a:t>
            </a:r>
            <a:r>
              <a:rPr lang="en-US" dirty="0"/>
              <a:t>kalemic Periodic Paralysis</a:t>
            </a:r>
          </a:p>
          <a:p>
            <a:pPr marL="303213" lvl="1" indent="-303213"/>
            <a:r>
              <a:rPr lang="en-US" dirty="0"/>
              <a:t>Sodium or calcium channel mutation</a:t>
            </a:r>
          </a:p>
          <a:p>
            <a:pPr marL="303213" lvl="1" indent="-303213"/>
            <a:r>
              <a:rPr lang="en-US" dirty="0"/>
              <a:t>Flaccid paralysis, can last hours to days</a:t>
            </a:r>
          </a:p>
          <a:p>
            <a:pPr marL="303213" lvl="1" indent="-303213"/>
            <a:r>
              <a:rPr lang="en-US" dirty="0"/>
              <a:t>Triggered by high glucose meals, rest after exercise, stress, hypothermia, insulin</a:t>
            </a:r>
          </a:p>
          <a:p>
            <a:pPr marL="303213" lvl="1" indent="-303213"/>
            <a:r>
              <a:rPr lang="en-US" dirty="0"/>
              <a:t>Cardiac arrhythmias can occur</a:t>
            </a:r>
          </a:p>
          <a:p>
            <a:endParaRPr lang="en-US" dirty="0"/>
          </a:p>
          <a:p>
            <a:endParaRPr lang="en-US" dirty="0"/>
          </a:p>
        </p:txBody>
      </p:sp>
      <p:pic>
        <p:nvPicPr>
          <p:cNvPr id="4" name="Picture 3">
            <a:extLst>
              <a:ext uri="{FF2B5EF4-FFF2-40B4-BE49-F238E27FC236}">
                <a16:creationId xmlns:a16="http://schemas.microsoft.com/office/drawing/2014/main" id="{FBA97996-2CC2-9946-BA38-1D8B3F2558DE}"/>
              </a:ext>
            </a:extLst>
          </p:cNvPr>
          <p:cNvPicPr>
            <a:picLocks noChangeAspect="1"/>
          </p:cNvPicPr>
          <p:nvPr/>
        </p:nvPicPr>
        <p:blipFill>
          <a:blip r:embed="rId3"/>
          <a:stretch>
            <a:fillRect/>
          </a:stretch>
        </p:blipFill>
        <p:spPr>
          <a:xfrm>
            <a:off x="8007350" y="6291246"/>
            <a:ext cx="1016000" cy="403258"/>
          </a:xfrm>
          <a:prstGeom prst="rect">
            <a:avLst/>
          </a:prstGeom>
        </p:spPr>
      </p:pic>
    </p:spTree>
    <p:extLst>
      <p:ext uri="{BB962C8B-B14F-4D97-AF65-F5344CB8AC3E}">
        <p14:creationId xmlns:p14="http://schemas.microsoft.com/office/powerpoint/2010/main" val="646058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F6D3E-2F05-AB44-B823-64AE3EE1F1CD}"/>
              </a:ext>
            </a:extLst>
          </p:cNvPr>
          <p:cNvSpPr>
            <a:spLocks noGrp="1"/>
          </p:cNvSpPr>
          <p:nvPr>
            <p:ph type="title"/>
          </p:nvPr>
        </p:nvSpPr>
        <p:spPr/>
        <p:txBody>
          <a:bodyPr/>
          <a:lstStyle/>
          <a:p>
            <a:r>
              <a:rPr lang="en-US" dirty="0" err="1"/>
              <a:t>Channelopathies</a:t>
            </a:r>
            <a:endParaRPr lang="en-US" dirty="0"/>
          </a:p>
        </p:txBody>
      </p:sp>
      <p:sp>
        <p:nvSpPr>
          <p:cNvPr id="3" name="Content Placeholder 2">
            <a:extLst>
              <a:ext uri="{FF2B5EF4-FFF2-40B4-BE49-F238E27FC236}">
                <a16:creationId xmlns:a16="http://schemas.microsoft.com/office/drawing/2014/main" id="{338BCD6A-F8F3-E945-BCBE-2425CE65033A}"/>
              </a:ext>
            </a:extLst>
          </p:cNvPr>
          <p:cNvSpPr>
            <a:spLocks noGrp="1"/>
          </p:cNvSpPr>
          <p:nvPr>
            <p:ph idx="1"/>
          </p:nvPr>
        </p:nvSpPr>
        <p:spPr/>
        <p:txBody>
          <a:bodyPr>
            <a:normAutofit fontScale="92500" lnSpcReduction="20000"/>
          </a:bodyPr>
          <a:lstStyle/>
          <a:p>
            <a:pPr marL="0" indent="0">
              <a:buNone/>
            </a:pPr>
            <a:r>
              <a:rPr lang="en-US" sz="3900" i="1" dirty="0"/>
              <a:t>Hyper</a:t>
            </a:r>
            <a:r>
              <a:rPr lang="en-US" sz="3900" dirty="0"/>
              <a:t>kalemic Periodic Paralysis</a:t>
            </a:r>
          </a:p>
          <a:p>
            <a:pPr marL="303213" indent="-303213"/>
            <a:r>
              <a:rPr lang="en-US" sz="3500" dirty="0"/>
              <a:t>Sodium ion channel mutation</a:t>
            </a:r>
          </a:p>
          <a:p>
            <a:pPr marL="303213" indent="-303213"/>
            <a:r>
              <a:rPr lang="en-US" sz="3500" dirty="0"/>
              <a:t>Prolonged muscle depolarization, flaccid paralysis, lasts minutes to hours, respiratory muscles usually spared</a:t>
            </a:r>
          </a:p>
          <a:p>
            <a:pPr marL="303213" indent="-303213"/>
            <a:r>
              <a:rPr lang="en-US" sz="3500" dirty="0"/>
              <a:t>Triggered by cold, acidosis, potassium (K</a:t>
            </a:r>
            <a:r>
              <a:rPr lang="en-US" sz="3500" baseline="30000" dirty="0"/>
              <a:t>+</a:t>
            </a:r>
            <a:r>
              <a:rPr lang="en-US" sz="3500" dirty="0"/>
              <a:t>) bolus, exercise</a:t>
            </a:r>
          </a:p>
          <a:p>
            <a:pPr marL="303213" indent="-303213"/>
            <a:r>
              <a:rPr lang="en-US" sz="3500" dirty="0"/>
              <a:t>Measures to lower potassium (thiazide diuretic, CA-Inhibitor) for prevention, insulin for acute treatment</a:t>
            </a:r>
          </a:p>
          <a:p>
            <a:endParaRPr lang="en-US" dirty="0"/>
          </a:p>
          <a:p>
            <a:endParaRPr lang="en-US" dirty="0"/>
          </a:p>
          <a:p>
            <a:endParaRPr lang="en-US" dirty="0"/>
          </a:p>
          <a:p>
            <a:endParaRPr lang="en-US" dirty="0"/>
          </a:p>
        </p:txBody>
      </p:sp>
      <p:pic>
        <p:nvPicPr>
          <p:cNvPr id="4" name="Picture 3">
            <a:extLst>
              <a:ext uri="{FF2B5EF4-FFF2-40B4-BE49-F238E27FC236}">
                <a16:creationId xmlns:a16="http://schemas.microsoft.com/office/drawing/2014/main" id="{FBA97996-2CC2-9946-BA38-1D8B3F2558DE}"/>
              </a:ext>
            </a:extLst>
          </p:cNvPr>
          <p:cNvPicPr>
            <a:picLocks noChangeAspect="1"/>
          </p:cNvPicPr>
          <p:nvPr/>
        </p:nvPicPr>
        <p:blipFill>
          <a:blip r:embed="rId3"/>
          <a:stretch>
            <a:fillRect/>
          </a:stretch>
        </p:blipFill>
        <p:spPr>
          <a:xfrm>
            <a:off x="8007350" y="6291246"/>
            <a:ext cx="1016000" cy="403258"/>
          </a:xfrm>
          <a:prstGeom prst="rect">
            <a:avLst/>
          </a:prstGeom>
        </p:spPr>
      </p:pic>
    </p:spTree>
    <p:extLst>
      <p:ext uri="{BB962C8B-B14F-4D97-AF65-F5344CB8AC3E}">
        <p14:creationId xmlns:p14="http://schemas.microsoft.com/office/powerpoint/2010/main" val="4932933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FD75A-C8E0-1746-8DF1-1D64A7C28608}"/>
              </a:ext>
            </a:extLst>
          </p:cNvPr>
          <p:cNvSpPr>
            <a:spLocks noGrp="1"/>
          </p:cNvSpPr>
          <p:nvPr>
            <p:ph type="title"/>
          </p:nvPr>
        </p:nvSpPr>
        <p:spPr>
          <a:xfrm>
            <a:off x="533400" y="365125"/>
            <a:ext cx="7886700" cy="1325563"/>
          </a:xfrm>
        </p:spPr>
        <p:txBody>
          <a:bodyPr/>
          <a:lstStyle/>
          <a:p>
            <a:r>
              <a:rPr lang="en-US" dirty="0" err="1"/>
              <a:t>Channelopathies</a:t>
            </a:r>
            <a:endParaRPr lang="en-US" dirty="0"/>
          </a:p>
        </p:txBody>
      </p:sp>
      <p:sp>
        <p:nvSpPr>
          <p:cNvPr id="3" name="Content Placeholder 2">
            <a:extLst>
              <a:ext uri="{FF2B5EF4-FFF2-40B4-BE49-F238E27FC236}">
                <a16:creationId xmlns:a16="http://schemas.microsoft.com/office/drawing/2014/main" id="{6267A400-ABE9-CC4A-BA45-0E9E799908BE}"/>
              </a:ext>
            </a:extLst>
          </p:cNvPr>
          <p:cNvSpPr>
            <a:spLocks noGrp="1"/>
          </p:cNvSpPr>
          <p:nvPr>
            <p:ph idx="1"/>
          </p:nvPr>
        </p:nvSpPr>
        <p:spPr>
          <a:xfrm>
            <a:off x="628650" y="1690688"/>
            <a:ext cx="7886700" cy="5003816"/>
          </a:xfrm>
        </p:spPr>
        <p:txBody>
          <a:bodyPr>
            <a:normAutofit fontScale="77500" lnSpcReduction="20000"/>
          </a:bodyPr>
          <a:lstStyle/>
          <a:p>
            <a:pPr marL="0" indent="0">
              <a:buNone/>
            </a:pPr>
            <a:r>
              <a:rPr lang="en-US" sz="4600" i="1" dirty="0"/>
              <a:t>Andersen-Tawil Syndrome </a:t>
            </a:r>
          </a:p>
          <a:p>
            <a:pPr marL="303213" indent="-303213"/>
            <a:r>
              <a:rPr lang="en-US" sz="3900" dirty="0"/>
              <a:t>Mutation in potassium ion channel located in skeletal and cardiac myocytes</a:t>
            </a:r>
          </a:p>
          <a:p>
            <a:pPr marL="303213" indent="-303213"/>
            <a:r>
              <a:rPr lang="en-US" sz="3900" dirty="0"/>
              <a:t>Can develop paralysis associated with hypokalemia, hyperkalemia or normal potassium levels</a:t>
            </a:r>
          </a:p>
          <a:p>
            <a:pPr marL="303213" indent="-303213"/>
            <a:r>
              <a:rPr lang="en-US" sz="3900" dirty="0"/>
              <a:t>Ventricular arrhythmias and prolonged QT</a:t>
            </a:r>
          </a:p>
          <a:p>
            <a:pPr marL="700088" lvl="1" indent="-242888"/>
            <a:r>
              <a:rPr lang="en-US" dirty="0"/>
              <a:t>10% suffer a cardiac arrest at some point</a:t>
            </a:r>
          </a:p>
          <a:p>
            <a:pPr marL="700088" lvl="1" indent="-242888"/>
            <a:r>
              <a:rPr lang="en-US" dirty="0"/>
              <a:t>Should receive yearly cardiac evaluation including ECG/Holter monitor, if feasible</a:t>
            </a:r>
          </a:p>
          <a:p>
            <a:pPr marL="700088" lvl="1" indent="-242888"/>
            <a:r>
              <a:rPr lang="en-US" dirty="0"/>
              <a:t>Potential candidates for implantable defibrillator</a:t>
            </a:r>
          </a:p>
          <a:p>
            <a:pPr marL="303213" indent="-303213"/>
            <a:r>
              <a:rPr lang="en-US" sz="3900" dirty="0"/>
              <a:t>Short stature, dysmorphic facial features, including micrognathia</a:t>
            </a:r>
          </a:p>
        </p:txBody>
      </p:sp>
      <p:pic>
        <p:nvPicPr>
          <p:cNvPr id="4" name="Picture 3">
            <a:extLst>
              <a:ext uri="{FF2B5EF4-FFF2-40B4-BE49-F238E27FC236}">
                <a16:creationId xmlns:a16="http://schemas.microsoft.com/office/drawing/2014/main" id="{D2185DD6-5B4A-614F-9084-7488E14E32F9}"/>
              </a:ext>
            </a:extLst>
          </p:cNvPr>
          <p:cNvPicPr>
            <a:picLocks noChangeAspect="1"/>
          </p:cNvPicPr>
          <p:nvPr/>
        </p:nvPicPr>
        <p:blipFill>
          <a:blip r:embed="rId2"/>
          <a:stretch>
            <a:fillRect/>
          </a:stretch>
        </p:blipFill>
        <p:spPr>
          <a:xfrm>
            <a:off x="8007350" y="6291246"/>
            <a:ext cx="1016000" cy="403258"/>
          </a:xfrm>
          <a:prstGeom prst="rect">
            <a:avLst/>
          </a:prstGeom>
        </p:spPr>
      </p:pic>
    </p:spTree>
    <p:extLst>
      <p:ext uri="{BB962C8B-B14F-4D97-AF65-F5344CB8AC3E}">
        <p14:creationId xmlns:p14="http://schemas.microsoft.com/office/powerpoint/2010/main" val="32548643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52B57-F5AD-954B-849F-C8126DB4CC1B}"/>
              </a:ext>
            </a:extLst>
          </p:cNvPr>
          <p:cNvSpPr>
            <a:spLocks noGrp="1"/>
          </p:cNvSpPr>
          <p:nvPr>
            <p:ph type="title"/>
          </p:nvPr>
        </p:nvSpPr>
        <p:spPr>
          <a:xfrm>
            <a:off x="457200" y="365125"/>
            <a:ext cx="8058150" cy="1325563"/>
          </a:xfrm>
        </p:spPr>
        <p:txBody>
          <a:bodyPr/>
          <a:lstStyle/>
          <a:p>
            <a:r>
              <a:rPr lang="en-US" dirty="0"/>
              <a:t>Anesthetic Management of Children with </a:t>
            </a:r>
            <a:r>
              <a:rPr lang="en-US" dirty="0" err="1"/>
              <a:t>Channelopathies</a:t>
            </a:r>
            <a:endParaRPr lang="en-US" dirty="0"/>
          </a:p>
        </p:txBody>
      </p:sp>
      <p:sp>
        <p:nvSpPr>
          <p:cNvPr id="3" name="Content Placeholder 2">
            <a:extLst>
              <a:ext uri="{FF2B5EF4-FFF2-40B4-BE49-F238E27FC236}">
                <a16:creationId xmlns:a16="http://schemas.microsoft.com/office/drawing/2014/main" id="{073D3595-C18E-D645-9060-5C872D98BD8F}"/>
              </a:ext>
            </a:extLst>
          </p:cNvPr>
          <p:cNvSpPr>
            <a:spLocks noGrp="1"/>
          </p:cNvSpPr>
          <p:nvPr>
            <p:ph idx="1"/>
          </p:nvPr>
        </p:nvSpPr>
        <p:spPr>
          <a:xfrm>
            <a:off x="457200" y="1981200"/>
            <a:ext cx="8058150" cy="4195763"/>
          </a:xfrm>
        </p:spPr>
        <p:txBody>
          <a:bodyPr>
            <a:normAutofit/>
          </a:bodyPr>
          <a:lstStyle/>
          <a:p>
            <a:pPr marL="303213" indent="-303213"/>
            <a:r>
              <a:rPr lang="en-US" dirty="0"/>
              <a:t>Avoid hypothermia, acidosis, stress, or anything else that precipitates K</a:t>
            </a:r>
            <a:r>
              <a:rPr lang="en-US" baseline="30000" dirty="0"/>
              <a:t>+</a:t>
            </a:r>
            <a:r>
              <a:rPr lang="en-US" dirty="0"/>
              <a:t> swings</a:t>
            </a:r>
          </a:p>
          <a:p>
            <a:pPr marL="303213" indent="-303213"/>
            <a:r>
              <a:rPr lang="en-US" dirty="0"/>
              <a:t>Frequent serum K</a:t>
            </a:r>
            <a:r>
              <a:rPr lang="en-US" baseline="30000" dirty="0"/>
              <a:t>+</a:t>
            </a:r>
            <a:r>
              <a:rPr lang="en-US" dirty="0"/>
              <a:t> checks, may necessitate arterial access</a:t>
            </a:r>
          </a:p>
          <a:p>
            <a:pPr marL="303213" indent="-303213"/>
            <a:r>
              <a:rPr lang="en-US" dirty="0"/>
              <a:t>All may require increased level of care after surgery, if for no other reason to continue to monitor K</a:t>
            </a:r>
            <a:r>
              <a:rPr lang="en-US" baseline="30000" dirty="0"/>
              <a:t>+</a:t>
            </a:r>
            <a:r>
              <a:rPr lang="en-US" dirty="0"/>
              <a:t> closely </a:t>
            </a:r>
          </a:p>
          <a:p>
            <a:pPr lvl="1"/>
            <a:endParaRPr lang="en-US" dirty="0"/>
          </a:p>
          <a:p>
            <a:pPr lvl="2"/>
            <a:endParaRPr lang="en-US" dirty="0"/>
          </a:p>
          <a:p>
            <a:endParaRPr lang="en-US" dirty="0"/>
          </a:p>
          <a:p>
            <a:endParaRPr lang="en-US" dirty="0"/>
          </a:p>
          <a:p>
            <a:endParaRPr lang="en-US" dirty="0"/>
          </a:p>
          <a:p>
            <a:endParaRPr lang="en-US" dirty="0"/>
          </a:p>
        </p:txBody>
      </p:sp>
      <p:pic>
        <p:nvPicPr>
          <p:cNvPr id="4" name="Picture 3">
            <a:extLst>
              <a:ext uri="{FF2B5EF4-FFF2-40B4-BE49-F238E27FC236}">
                <a16:creationId xmlns:a16="http://schemas.microsoft.com/office/drawing/2014/main" id="{31426D4C-F21D-144A-BDE9-5CF6A185580C}"/>
              </a:ext>
            </a:extLst>
          </p:cNvPr>
          <p:cNvPicPr>
            <a:picLocks noChangeAspect="1"/>
          </p:cNvPicPr>
          <p:nvPr/>
        </p:nvPicPr>
        <p:blipFill>
          <a:blip r:embed="rId3"/>
          <a:stretch>
            <a:fillRect/>
          </a:stretch>
        </p:blipFill>
        <p:spPr>
          <a:xfrm>
            <a:off x="8007350" y="6291246"/>
            <a:ext cx="1016000" cy="403258"/>
          </a:xfrm>
          <a:prstGeom prst="rect">
            <a:avLst/>
          </a:prstGeom>
        </p:spPr>
      </p:pic>
    </p:spTree>
    <p:extLst>
      <p:ext uri="{BB962C8B-B14F-4D97-AF65-F5344CB8AC3E}">
        <p14:creationId xmlns:p14="http://schemas.microsoft.com/office/powerpoint/2010/main" val="31933960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8D61A-9CD1-1F4D-8BC5-A50A4BFD4CC2}"/>
              </a:ext>
            </a:extLst>
          </p:cNvPr>
          <p:cNvSpPr>
            <a:spLocks noGrp="1"/>
          </p:cNvSpPr>
          <p:nvPr>
            <p:ph type="title"/>
          </p:nvPr>
        </p:nvSpPr>
        <p:spPr>
          <a:xfrm>
            <a:off x="381000" y="365125"/>
            <a:ext cx="8134350" cy="1325563"/>
          </a:xfrm>
        </p:spPr>
        <p:txBody>
          <a:bodyPr/>
          <a:lstStyle/>
          <a:p>
            <a:r>
              <a:rPr lang="en-US" dirty="0"/>
              <a:t>Anesthetic Management of Children with </a:t>
            </a:r>
            <a:r>
              <a:rPr lang="en-US" dirty="0" err="1"/>
              <a:t>Channelopathies</a:t>
            </a:r>
            <a:endParaRPr lang="en-US" dirty="0"/>
          </a:p>
        </p:txBody>
      </p:sp>
      <p:sp>
        <p:nvSpPr>
          <p:cNvPr id="3" name="Content Placeholder 2">
            <a:extLst>
              <a:ext uri="{FF2B5EF4-FFF2-40B4-BE49-F238E27FC236}">
                <a16:creationId xmlns:a16="http://schemas.microsoft.com/office/drawing/2014/main" id="{A704E3A1-A846-F740-9976-D1FE5C647B4A}"/>
              </a:ext>
            </a:extLst>
          </p:cNvPr>
          <p:cNvSpPr>
            <a:spLocks noGrp="1"/>
          </p:cNvSpPr>
          <p:nvPr>
            <p:ph idx="1"/>
          </p:nvPr>
        </p:nvSpPr>
        <p:spPr>
          <a:xfrm>
            <a:off x="381000" y="1981200"/>
            <a:ext cx="8382000" cy="4713304"/>
          </a:xfrm>
        </p:spPr>
        <p:txBody>
          <a:bodyPr>
            <a:normAutofit/>
          </a:bodyPr>
          <a:lstStyle/>
          <a:p>
            <a:pPr marL="0" indent="0">
              <a:buNone/>
            </a:pPr>
            <a:r>
              <a:rPr lang="en-US" i="1" dirty="0"/>
              <a:t>Hypo</a:t>
            </a:r>
            <a:r>
              <a:rPr lang="en-US" dirty="0"/>
              <a:t>kalemic Periodic Paralysis</a:t>
            </a:r>
          </a:p>
          <a:p>
            <a:pPr marL="303213" indent="-303213"/>
            <a:r>
              <a:rPr lang="en-US" sz="3200" dirty="0"/>
              <a:t>Avoid large carbohydrate load meals, B-agonists avoided prior to surgery, continue potassium sparing diuretics</a:t>
            </a:r>
          </a:p>
          <a:p>
            <a:pPr marL="303213" indent="-303213"/>
            <a:r>
              <a:rPr lang="en-US" sz="3200" dirty="0"/>
              <a:t>IV maintenance with a balanced solution, IV K</a:t>
            </a:r>
            <a:r>
              <a:rPr lang="en-US" sz="3200" baseline="30000" dirty="0"/>
              <a:t>+</a:t>
            </a:r>
            <a:r>
              <a:rPr lang="en-US" sz="3200" dirty="0"/>
              <a:t> infusion to keep in high end of patient’s normal level</a:t>
            </a:r>
          </a:p>
          <a:p>
            <a:pPr marL="303213" indent="-303213"/>
            <a:r>
              <a:rPr lang="en-US" sz="3200" dirty="0"/>
              <a:t>Shorter acting neuromuscular blockers, if possible</a:t>
            </a:r>
          </a:p>
        </p:txBody>
      </p:sp>
      <p:pic>
        <p:nvPicPr>
          <p:cNvPr id="4" name="Picture 3">
            <a:extLst>
              <a:ext uri="{FF2B5EF4-FFF2-40B4-BE49-F238E27FC236}">
                <a16:creationId xmlns:a16="http://schemas.microsoft.com/office/drawing/2014/main" id="{580BE399-B6B4-414A-AE66-0623976C3748}"/>
              </a:ext>
            </a:extLst>
          </p:cNvPr>
          <p:cNvPicPr>
            <a:picLocks noChangeAspect="1"/>
          </p:cNvPicPr>
          <p:nvPr/>
        </p:nvPicPr>
        <p:blipFill>
          <a:blip r:embed="rId3"/>
          <a:stretch>
            <a:fillRect/>
          </a:stretch>
        </p:blipFill>
        <p:spPr>
          <a:xfrm>
            <a:off x="8007350" y="6291246"/>
            <a:ext cx="1016000" cy="403258"/>
          </a:xfrm>
          <a:prstGeom prst="rect">
            <a:avLst/>
          </a:prstGeom>
        </p:spPr>
      </p:pic>
    </p:spTree>
    <p:extLst>
      <p:ext uri="{BB962C8B-B14F-4D97-AF65-F5344CB8AC3E}">
        <p14:creationId xmlns:p14="http://schemas.microsoft.com/office/powerpoint/2010/main" val="36914673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8D61A-9CD1-1F4D-8BC5-A50A4BFD4CC2}"/>
              </a:ext>
            </a:extLst>
          </p:cNvPr>
          <p:cNvSpPr>
            <a:spLocks noGrp="1"/>
          </p:cNvSpPr>
          <p:nvPr>
            <p:ph type="title"/>
          </p:nvPr>
        </p:nvSpPr>
        <p:spPr>
          <a:xfrm>
            <a:off x="381000" y="365125"/>
            <a:ext cx="8134350" cy="1325563"/>
          </a:xfrm>
        </p:spPr>
        <p:txBody>
          <a:bodyPr/>
          <a:lstStyle/>
          <a:p>
            <a:r>
              <a:rPr lang="en-US" dirty="0"/>
              <a:t>Anesthetic Management of Children with </a:t>
            </a:r>
            <a:r>
              <a:rPr lang="en-US" dirty="0" err="1"/>
              <a:t>Channelopathies</a:t>
            </a:r>
            <a:endParaRPr lang="en-US" dirty="0"/>
          </a:p>
        </p:txBody>
      </p:sp>
      <p:sp>
        <p:nvSpPr>
          <p:cNvPr id="3" name="Content Placeholder 2">
            <a:extLst>
              <a:ext uri="{FF2B5EF4-FFF2-40B4-BE49-F238E27FC236}">
                <a16:creationId xmlns:a16="http://schemas.microsoft.com/office/drawing/2014/main" id="{A704E3A1-A846-F740-9976-D1FE5C647B4A}"/>
              </a:ext>
            </a:extLst>
          </p:cNvPr>
          <p:cNvSpPr>
            <a:spLocks noGrp="1"/>
          </p:cNvSpPr>
          <p:nvPr>
            <p:ph idx="1"/>
          </p:nvPr>
        </p:nvSpPr>
        <p:spPr>
          <a:xfrm>
            <a:off x="381000" y="1981200"/>
            <a:ext cx="8382000" cy="4713304"/>
          </a:xfrm>
        </p:spPr>
        <p:txBody>
          <a:bodyPr>
            <a:normAutofit/>
          </a:bodyPr>
          <a:lstStyle/>
          <a:p>
            <a:pPr marL="0" indent="0">
              <a:buNone/>
            </a:pPr>
            <a:r>
              <a:rPr lang="en-US" i="1" dirty="0"/>
              <a:t>Hyper</a:t>
            </a:r>
            <a:r>
              <a:rPr lang="en-US" dirty="0"/>
              <a:t>kalemic Periodic Paralysis</a:t>
            </a:r>
          </a:p>
          <a:p>
            <a:pPr marL="303213" indent="-285750"/>
            <a:r>
              <a:rPr lang="en-US" sz="3200" dirty="0"/>
              <a:t>Continue potassium wasting diuretics</a:t>
            </a:r>
          </a:p>
          <a:p>
            <a:pPr marL="303213" indent="-285750"/>
            <a:r>
              <a:rPr lang="en-US" sz="3200" dirty="0"/>
              <a:t>Maintenance fluids should contain glucose and not have any K</a:t>
            </a:r>
            <a:r>
              <a:rPr lang="en-US" sz="3200" baseline="30000" dirty="0"/>
              <a:t>+ </a:t>
            </a:r>
            <a:r>
              <a:rPr lang="en-US" sz="3200" dirty="0"/>
              <a:t>to maintain normoglycemia and K</a:t>
            </a:r>
            <a:r>
              <a:rPr lang="en-US" sz="3200" baseline="30000" dirty="0"/>
              <a:t>+</a:t>
            </a:r>
            <a:r>
              <a:rPr lang="en-US" sz="3200" dirty="0"/>
              <a:t> low-normal</a:t>
            </a:r>
          </a:p>
          <a:p>
            <a:pPr marL="303213" indent="-285750"/>
            <a:r>
              <a:rPr lang="en-US" sz="3200" dirty="0"/>
              <a:t>Avoid succinylcholine due to the associated K</a:t>
            </a:r>
            <a:r>
              <a:rPr lang="en-US" sz="3200" baseline="30000" dirty="0"/>
              <a:t>+</a:t>
            </a:r>
            <a:r>
              <a:rPr lang="en-US" sz="3200" dirty="0"/>
              <a:t> increase</a:t>
            </a:r>
          </a:p>
        </p:txBody>
      </p:sp>
      <p:pic>
        <p:nvPicPr>
          <p:cNvPr id="4" name="Picture 3">
            <a:extLst>
              <a:ext uri="{FF2B5EF4-FFF2-40B4-BE49-F238E27FC236}">
                <a16:creationId xmlns:a16="http://schemas.microsoft.com/office/drawing/2014/main" id="{580BE399-B6B4-414A-AE66-0623976C3748}"/>
              </a:ext>
            </a:extLst>
          </p:cNvPr>
          <p:cNvPicPr>
            <a:picLocks noChangeAspect="1"/>
          </p:cNvPicPr>
          <p:nvPr/>
        </p:nvPicPr>
        <p:blipFill>
          <a:blip r:embed="rId3"/>
          <a:stretch>
            <a:fillRect/>
          </a:stretch>
        </p:blipFill>
        <p:spPr>
          <a:xfrm>
            <a:off x="8007350" y="6291246"/>
            <a:ext cx="1016000" cy="403258"/>
          </a:xfrm>
          <a:prstGeom prst="rect">
            <a:avLst/>
          </a:prstGeom>
        </p:spPr>
      </p:pic>
    </p:spTree>
    <p:extLst>
      <p:ext uri="{BB962C8B-B14F-4D97-AF65-F5344CB8AC3E}">
        <p14:creationId xmlns:p14="http://schemas.microsoft.com/office/powerpoint/2010/main" val="36995506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8D61A-9CD1-1F4D-8BC5-A50A4BFD4CC2}"/>
              </a:ext>
            </a:extLst>
          </p:cNvPr>
          <p:cNvSpPr>
            <a:spLocks noGrp="1"/>
          </p:cNvSpPr>
          <p:nvPr>
            <p:ph type="title"/>
          </p:nvPr>
        </p:nvSpPr>
        <p:spPr>
          <a:xfrm>
            <a:off x="381000" y="365125"/>
            <a:ext cx="8134350" cy="1325563"/>
          </a:xfrm>
        </p:spPr>
        <p:txBody>
          <a:bodyPr/>
          <a:lstStyle/>
          <a:p>
            <a:r>
              <a:rPr lang="en-US" dirty="0"/>
              <a:t>Anesthetic Management of Children with </a:t>
            </a:r>
            <a:r>
              <a:rPr lang="en-US" dirty="0" err="1"/>
              <a:t>Channelopathies</a:t>
            </a:r>
            <a:endParaRPr lang="en-US" dirty="0"/>
          </a:p>
        </p:txBody>
      </p:sp>
      <p:sp>
        <p:nvSpPr>
          <p:cNvPr id="3" name="Content Placeholder 2">
            <a:extLst>
              <a:ext uri="{FF2B5EF4-FFF2-40B4-BE49-F238E27FC236}">
                <a16:creationId xmlns:a16="http://schemas.microsoft.com/office/drawing/2014/main" id="{A704E3A1-A846-F740-9976-D1FE5C647B4A}"/>
              </a:ext>
            </a:extLst>
          </p:cNvPr>
          <p:cNvSpPr>
            <a:spLocks noGrp="1"/>
          </p:cNvSpPr>
          <p:nvPr>
            <p:ph idx="1"/>
          </p:nvPr>
        </p:nvSpPr>
        <p:spPr>
          <a:xfrm>
            <a:off x="381000" y="2133600"/>
            <a:ext cx="8382000" cy="4560904"/>
          </a:xfrm>
        </p:spPr>
        <p:txBody>
          <a:bodyPr>
            <a:normAutofit/>
          </a:bodyPr>
          <a:lstStyle/>
          <a:p>
            <a:pPr marL="0" indent="0">
              <a:buNone/>
            </a:pPr>
            <a:r>
              <a:rPr lang="en-US" i="1" dirty="0"/>
              <a:t>Andersen-Tawil Syndrome </a:t>
            </a:r>
          </a:p>
          <a:p>
            <a:pPr marL="303213" indent="-303213"/>
            <a:r>
              <a:rPr lang="en-US" sz="3200" dirty="0"/>
              <a:t>Detailed cardiac history</a:t>
            </a:r>
          </a:p>
          <a:p>
            <a:pPr marL="303213" indent="-303213"/>
            <a:r>
              <a:rPr lang="en-US" sz="3200" dirty="0"/>
              <a:t>Avoid medications that prolong QT interval</a:t>
            </a:r>
          </a:p>
          <a:p>
            <a:pPr marL="303213" indent="-303213"/>
            <a:r>
              <a:rPr lang="en-US" sz="3200" dirty="0"/>
              <a:t>Appropriate airway precautions depending on degree of micrognathia</a:t>
            </a:r>
          </a:p>
        </p:txBody>
      </p:sp>
      <p:pic>
        <p:nvPicPr>
          <p:cNvPr id="4" name="Picture 3">
            <a:extLst>
              <a:ext uri="{FF2B5EF4-FFF2-40B4-BE49-F238E27FC236}">
                <a16:creationId xmlns:a16="http://schemas.microsoft.com/office/drawing/2014/main" id="{580BE399-B6B4-414A-AE66-0623976C3748}"/>
              </a:ext>
            </a:extLst>
          </p:cNvPr>
          <p:cNvPicPr>
            <a:picLocks noChangeAspect="1"/>
          </p:cNvPicPr>
          <p:nvPr/>
        </p:nvPicPr>
        <p:blipFill>
          <a:blip r:embed="rId3"/>
          <a:stretch>
            <a:fillRect/>
          </a:stretch>
        </p:blipFill>
        <p:spPr>
          <a:xfrm>
            <a:off x="8007350" y="6291246"/>
            <a:ext cx="1016000" cy="403258"/>
          </a:xfrm>
          <a:prstGeom prst="rect">
            <a:avLst/>
          </a:prstGeom>
        </p:spPr>
      </p:pic>
    </p:spTree>
    <p:extLst>
      <p:ext uri="{BB962C8B-B14F-4D97-AF65-F5344CB8AC3E}">
        <p14:creationId xmlns:p14="http://schemas.microsoft.com/office/powerpoint/2010/main" val="17808106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E1793F-0350-A540-8460-F098A1F235E8}"/>
              </a:ext>
            </a:extLst>
          </p:cNvPr>
          <p:cNvSpPr>
            <a:spLocks noGrp="1"/>
          </p:cNvSpPr>
          <p:nvPr>
            <p:ph idx="1"/>
          </p:nvPr>
        </p:nvSpPr>
        <p:spPr/>
        <p:txBody>
          <a:bodyPr>
            <a:normAutofit/>
          </a:bodyPr>
          <a:lstStyle/>
          <a:p>
            <a:pPr marL="0" indent="0">
              <a:buNone/>
            </a:pPr>
            <a:r>
              <a:rPr lang="en-US" sz="4400" dirty="0"/>
              <a:t>MITOCHONDRIAL MYOPATHY</a:t>
            </a:r>
          </a:p>
        </p:txBody>
      </p:sp>
      <p:pic>
        <p:nvPicPr>
          <p:cNvPr id="4" name="Picture 3">
            <a:extLst>
              <a:ext uri="{FF2B5EF4-FFF2-40B4-BE49-F238E27FC236}">
                <a16:creationId xmlns:a16="http://schemas.microsoft.com/office/drawing/2014/main" id="{B9EE2749-99ED-2543-ABF9-47E51B988031}"/>
              </a:ext>
            </a:extLst>
          </p:cNvPr>
          <p:cNvPicPr>
            <a:picLocks noChangeAspect="1"/>
          </p:cNvPicPr>
          <p:nvPr/>
        </p:nvPicPr>
        <p:blipFill>
          <a:blip r:embed="rId2"/>
          <a:stretch>
            <a:fillRect/>
          </a:stretch>
        </p:blipFill>
        <p:spPr>
          <a:xfrm>
            <a:off x="8007350" y="6291246"/>
            <a:ext cx="1016000" cy="403258"/>
          </a:xfrm>
          <a:prstGeom prst="rect">
            <a:avLst/>
          </a:prstGeom>
        </p:spPr>
      </p:pic>
    </p:spTree>
    <p:extLst>
      <p:ext uri="{BB962C8B-B14F-4D97-AF65-F5344CB8AC3E}">
        <p14:creationId xmlns:p14="http://schemas.microsoft.com/office/powerpoint/2010/main" val="16564297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B70FC-D32F-A046-AD9A-84345A4C4ADD}"/>
              </a:ext>
            </a:extLst>
          </p:cNvPr>
          <p:cNvSpPr>
            <a:spLocks noGrp="1"/>
          </p:cNvSpPr>
          <p:nvPr>
            <p:ph type="title"/>
          </p:nvPr>
        </p:nvSpPr>
        <p:spPr>
          <a:xfrm>
            <a:off x="457200" y="365125"/>
            <a:ext cx="8058150" cy="1082675"/>
          </a:xfrm>
        </p:spPr>
        <p:txBody>
          <a:bodyPr/>
          <a:lstStyle/>
          <a:p>
            <a:r>
              <a:rPr lang="en-US" dirty="0"/>
              <a:t>Mitochondrial Myopathy</a:t>
            </a:r>
          </a:p>
        </p:txBody>
      </p:sp>
      <p:sp>
        <p:nvSpPr>
          <p:cNvPr id="3" name="Content Placeholder 2">
            <a:extLst>
              <a:ext uri="{FF2B5EF4-FFF2-40B4-BE49-F238E27FC236}">
                <a16:creationId xmlns:a16="http://schemas.microsoft.com/office/drawing/2014/main" id="{89C5E0F5-6E16-2749-8414-16C2128C184D}"/>
              </a:ext>
            </a:extLst>
          </p:cNvPr>
          <p:cNvSpPr>
            <a:spLocks noGrp="1"/>
          </p:cNvSpPr>
          <p:nvPr>
            <p:ph idx="1"/>
          </p:nvPr>
        </p:nvSpPr>
        <p:spPr/>
        <p:txBody>
          <a:bodyPr>
            <a:normAutofit fontScale="92500" lnSpcReduction="20000"/>
          </a:bodyPr>
          <a:lstStyle/>
          <a:p>
            <a:r>
              <a:rPr lang="en-US" dirty="0"/>
              <a:t>Heterogeneous group of mitochondrial abnormalities lead to disorder of ATP production and energy metabolism</a:t>
            </a:r>
          </a:p>
          <a:p>
            <a:r>
              <a:rPr lang="en-US" dirty="0"/>
              <a:t>Can result in:</a:t>
            </a:r>
          </a:p>
          <a:p>
            <a:pPr lvl="1"/>
            <a:r>
              <a:rPr lang="en-US" dirty="0"/>
              <a:t>Muscle weakness</a:t>
            </a:r>
          </a:p>
          <a:p>
            <a:pPr lvl="1"/>
            <a:r>
              <a:rPr lang="en-US" dirty="0"/>
              <a:t>Lactic acidosis</a:t>
            </a:r>
          </a:p>
          <a:p>
            <a:pPr lvl="1"/>
            <a:r>
              <a:rPr lang="en-US" dirty="0"/>
              <a:t>Cardiac dysfunction</a:t>
            </a:r>
          </a:p>
          <a:p>
            <a:pPr lvl="1"/>
            <a:r>
              <a:rPr lang="en-US" dirty="0"/>
              <a:t>Hepatic and renal deficiency</a:t>
            </a:r>
          </a:p>
          <a:p>
            <a:pPr lvl="1"/>
            <a:r>
              <a:rPr lang="en-US" dirty="0"/>
              <a:t>Multiple central and nervous system problems including seizures, paralysis, blindness, and hearing loss</a:t>
            </a:r>
          </a:p>
          <a:p>
            <a:endParaRPr lang="en-US" dirty="0"/>
          </a:p>
        </p:txBody>
      </p:sp>
      <p:pic>
        <p:nvPicPr>
          <p:cNvPr id="4" name="Picture 3">
            <a:extLst>
              <a:ext uri="{FF2B5EF4-FFF2-40B4-BE49-F238E27FC236}">
                <a16:creationId xmlns:a16="http://schemas.microsoft.com/office/drawing/2014/main" id="{D75A872A-FBC7-004C-8F3D-06B1FA5343DB}"/>
              </a:ext>
            </a:extLst>
          </p:cNvPr>
          <p:cNvPicPr>
            <a:picLocks noChangeAspect="1"/>
          </p:cNvPicPr>
          <p:nvPr/>
        </p:nvPicPr>
        <p:blipFill>
          <a:blip r:embed="rId2"/>
          <a:stretch>
            <a:fillRect/>
          </a:stretch>
        </p:blipFill>
        <p:spPr>
          <a:xfrm>
            <a:off x="8007350" y="6291246"/>
            <a:ext cx="1016000" cy="403258"/>
          </a:xfrm>
          <a:prstGeom prst="rect">
            <a:avLst/>
          </a:prstGeom>
        </p:spPr>
      </p:pic>
    </p:spTree>
    <p:extLst>
      <p:ext uri="{BB962C8B-B14F-4D97-AF65-F5344CB8AC3E}">
        <p14:creationId xmlns:p14="http://schemas.microsoft.com/office/powerpoint/2010/main" val="2281950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Learning Objectives</a:t>
            </a:r>
          </a:p>
        </p:txBody>
      </p:sp>
      <p:sp>
        <p:nvSpPr>
          <p:cNvPr id="3" name="Content Placeholder 2"/>
          <p:cNvSpPr>
            <a:spLocks noGrp="1"/>
          </p:cNvSpPr>
          <p:nvPr>
            <p:ph idx="1"/>
          </p:nvPr>
        </p:nvSpPr>
        <p:spPr/>
        <p:txBody>
          <a:bodyPr/>
          <a:lstStyle/>
          <a:p>
            <a:pPr marL="303213" indent="-303213"/>
            <a:r>
              <a:rPr lang="en-US" dirty="0"/>
              <a:t>Describe the different classes of neuromuscular disorders</a:t>
            </a:r>
          </a:p>
          <a:p>
            <a:pPr marL="303213" indent="-303213"/>
            <a:r>
              <a:rPr lang="en-US" dirty="0"/>
              <a:t>Differentiate different presentations of disorders</a:t>
            </a:r>
          </a:p>
          <a:p>
            <a:pPr marL="303213" indent="-303213"/>
            <a:r>
              <a:rPr lang="en-US" dirty="0"/>
              <a:t>Describe the anesthetic management of different disorders</a:t>
            </a:r>
          </a:p>
          <a:p>
            <a:endParaRPr lang="en-US" dirty="0"/>
          </a:p>
        </p:txBody>
      </p:sp>
      <p:pic>
        <p:nvPicPr>
          <p:cNvPr id="4" name="Picture 3">
            <a:extLst>
              <a:ext uri="{FF2B5EF4-FFF2-40B4-BE49-F238E27FC236}">
                <a16:creationId xmlns:a16="http://schemas.microsoft.com/office/drawing/2014/main" id="{C54B5693-E9A7-B34B-9250-E0BEABE2D197}"/>
              </a:ext>
            </a:extLst>
          </p:cNvPr>
          <p:cNvPicPr>
            <a:picLocks noChangeAspect="1"/>
          </p:cNvPicPr>
          <p:nvPr/>
        </p:nvPicPr>
        <p:blipFill>
          <a:blip r:embed="rId3"/>
          <a:stretch>
            <a:fillRect/>
          </a:stretch>
        </p:blipFill>
        <p:spPr>
          <a:xfrm>
            <a:off x="8007350" y="6291246"/>
            <a:ext cx="1016000" cy="403258"/>
          </a:xfrm>
          <a:prstGeom prst="rect">
            <a:avLst/>
          </a:prstGeom>
        </p:spPr>
      </p:pic>
    </p:spTree>
    <p:extLst>
      <p:ext uri="{BB962C8B-B14F-4D97-AF65-F5344CB8AC3E}">
        <p14:creationId xmlns:p14="http://schemas.microsoft.com/office/powerpoint/2010/main" val="12285973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FFDBD-7CC1-2C41-A9AE-21E677A876D4}"/>
              </a:ext>
            </a:extLst>
          </p:cNvPr>
          <p:cNvSpPr>
            <a:spLocks noGrp="1"/>
          </p:cNvSpPr>
          <p:nvPr>
            <p:ph type="title"/>
          </p:nvPr>
        </p:nvSpPr>
        <p:spPr>
          <a:xfrm>
            <a:off x="76200" y="381000"/>
            <a:ext cx="8382000" cy="1162050"/>
          </a:xfrm>
        </p:spPr>
        <p:txBody>
          <a:bodyPr>
            <a:normAutofit fontScale="90000"/>
          </a:bodyPr>
          <a:lstStyle/>
          <a:p>
            <a:r>
              <a:rPr lang="en-US" dirty="0"/>
              <a:t>Anesthetic Management of Children with Mitochondrial Myopathy</a:t>
            </a:r>
          </a:p>
        </p:txBody>
      </p:sp>
      <p:sp>
        <p:nvSpPr>
          <p:cNvPr id="3" name="Content Placeholder 2">
            <a:extLst>
              <a:ext uri="{FF2B5EF4-FFF2-40B4-BE49-F238E27FC236}">
                <a16:creationId xmlns:a16="http://schemas.microsoft.com/office/drawing/2014/main" id="{B2F90AD7-19BB-8547-98CD-77C7157C793D}"/>
              </a:ext>
            </a:extLst>
          </p:cNvPr>
          <p:cNvSpPr>
            <a:spLocks noGrp="1"/>
          </p:cNvSpPr>
          <p:nvPr>
            <p:ph idx="1"/>
          </p:nvPr>
        </p:nvSpPr>
        <p:spPr>
          <a:xfrm>
            <a:off x="457200" y="1752599"/>
            <a:ext cx="8566150" cy="4724401"/>
          </a:xfrm>
        </p:spPr>
        <p:txBody>
          <a:bodyPr>
            <a:normAutofit/>
          </a:bodyPr>
          <a:lstStyle/>
          <a:p>
            <a:pPr marL="0" indent="0">
              <a:buNone/>
            </a:pPr>
            <a:r>
              <a:rPr lang="en-US" sz="4000" i="1" dirty="0"/>
              <a:t>Preoperative</a:t>
            </a:r>
          </a:p>
          <a:p>
            <a:pPr marL="303213" indent="-285750"/>
            <a:r>
              <a:rPr lang="en-US" sz="3200" dirty="0"/>
              <a:t>Assess degree of muscle weakness, especially respiratory muscles as many are trach/vent dependent</a:t>
            </a:r>
          </a:p>
          <a:p>
            <a:pPr marL="303213" indent="-285750"/>
            <a:r>
              <a:rPr lang="en-US" sz="3200" dirty="0"/>
              <a:t>Avoid prolonged preop fasting</a:t>
            </a:r>
          </a:p>
          <a:p>
            <a:pPr marL="303213" lvl="1" indent="-285750"/>
            <a:r>
              <a:rPr lang="en-US" dirty="0"/>
              <a:t>If necessary, preoperative admission with dextrose containing fluid for maintenance during NPO time to prevent glycolytic oxidation and lactate production</a:t>
            </a:r>
          </a:p>
          <a:p>
            <a:endParaRPr lang="en-US" dirty="0"/>
          </a:p>
          <a:p>
            <a:endParaRPr lang="en-US" dirty="0"/>
          </a:p>
          <a:p>
            <a:endParaRPr lang="en-US" dirty="0"/>
          </a:p>
        </p:txBody>
      </p:sp>
      <p:pic>
        <p:nvPicPr>
          <p:cNvPr id="4" name="Picture 3">
            <a:extLst>
              <a:ext uri="{FF2B5EF4-FFF2-40B4-BE49-F238E27FC236}">
                <a16:creationId xmlns:a16="http://schemas.microsoft.com/office/drawing/2014/main" id="{BDFE2D8E-DB33-634B-B46C-88D815FA0E53}"/>
              </a:ext>
            </a:extLst>
          </p:cNvPr>
          <p:cNvPicPr>
            <a:picLocks noChangeAspect="1"/>
          </p:cNvPicPr>
          <p:nvPr/>
        </p:nvPicPr>
        <p:blipFill>
          <a:blip r:embed="rId3"/>
          <a:stretch>
            <a:fillRect/>
          </a:stretch>
        </p:blipFill>
        <p:spPr>
          <a:xfrm>
            <a:off x="8007350" y="6291246"/>
            <a:ext cx="1016000" cy="403258"/>
          </a:xfrm>
          <a:prstGeom prst="rect">
            <a:avLst/>
          </a:prstGeom>
        </p:spPr>
      </p:pic>
    </p:spTree>
    <p:extLst>
      <p:ext uri="{BB962C8B-B14F-4D97-AF65-F5344CB8AC3E}">
        <p14:creationId xmlns:p14="http://schemas.microsoft.com/office/powerpoint/2010/main" val="26484528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FFDBD-7CC1-2C41-A9AE-21E677A876D4}"/>
              </a:ext>
            </a:extLst>
          </p:cNvPr>
          <p:cNvSpPr>
            <a:spLocks noGrp="1"/>
          </p:cNvSpPr>
          <p:nvPr>
            <p:ph type="title"/>
          </p:nvPr>
        </p:nvSpPr>
        <p:spPr>
          <a:xfrm>
            <a:off x="76200" y="381000"/>
            <a:ext cx="8382000" cy="1162050"/>
          </a:xfrm>
        </p:spPr>
        <p:txBody>
          <a:bodyPr>
            <a:normAutofit fontScale="90000"/>
          </a:bodyPr>
          <a:lstStyle/>
          <a:p>
            <a:r>
              <a:rPr lang="en-US" dirty="0"/>
              <a:t>Anesthetic Management of Children with Mitochondrial Myopathy</a:t>
            </a:r>
          </a:p>
        </p:txBody>
      </p:sp>
      <p:sp>
        <p:nvSpPr>
          <p:cNvPr id="3" name="Content Placeholder 2">
            <a:extLst>
              <a:ext uri="{FF2B5EF4-FFF2-40B4-BE49-F238E27FC236}">
                <a16:creationId xmlns:a16="http://schemas.microsoft.com/office/drawing/2014/main" id="{B2F90AD7-19BB-8547-98CD-77C7157C793D}"/>
              </a:ext>
            </a:extLst>
          </p:cNvPr>
          <p:cNvSpPr>
            <a:spLocks noGrp="1"/>
          </p:cNvSpPr>
          <p:nvPr>
            <p:ph idx="1"/>
          </p:nvPr>
        </p:nvSpPr>
        <p:spPr>
          <a:xfrm>
            <a:off x="457200" y="1752599"/>
            <a:ext cx="8566150" cy="4724401"/>
          </a:xfrm>
        </p:spPr>
        <p:txBody>
          <a:bodyPr>
            <a:normAutofit fontScale="85000" lnSpcReduction="10000"/>
          </a:bodyPr>
          <a:lstStyle/>
          <a:p>
            <a:pPr marL="0" indent="0">
              <a:buNone/>
            </a:pPr>
            <a:r>
              <a:rPr lang="en-US" sz="4300" i="1" dirty="0"/>
              <a:t>Intraoperative</a:t>
            </a:r>
          </a:p>
          <a:p>
            <a:pPr marL="303213" indent="-285750"/>
            <a:r>
              <a:rPr lang="en-US" sz="3900" dirty="0"/>
              <a:t>No lactate containing IV fluids </a:t>
            </a:r>
          </a:p>
          <a:p>
            <a:pPr marL="303213" indent="-285750"/>
            <a:r>
              <a:rPr lang="en-US" sz="3900" dirty="0"/>
              <a:t>Volatile and IV anesthetics affect mitochondria, but </a:t>
            </a:r>
            <a:r>
              <a:rPr lang="en-US" sz="3900" dirty="0" err="1"/>
              <a:t>propofol</a:t>
            </a:r>
            <a:r>
              <a:rPr lang="en-US" sz="3900" dirty="0"/>
              <a:t> seems to be the worst</a:t>
            </a:r>
          </a:p>
          <a:p>
            <a:pPr marL="303213" indent="-285750"/>
            <a:r>
              <a:rPr lang="en-US" sz="3900" dirty="0"/>
              <a:t>Although all anesthetics have been used safely, avoidance of prolonged use of </a:t>
            </a:r>
            <a:r>
              <a:rPr lang="en-US" sz="3900" dirty="0" err="1"/>
              <a:t>propofol</a:t>
            </a:r>
            <a:r>
              <a:rPr lang="en-US" sz="3900" dirty="0"/>
              <a:t> is recommended</a:t>
            </a:r>
          </a:p>
          <a:p>
            <a:pPr marL="303213" indent="-285750"/>
            <a:r>
              <a:rPr lang="en-US" sz="3900" dirty="0"/>
              <a:t>Maintain normothermia, normal glucose, normal oxygen balance to avoid lactic acid production</a:t>
            </a:r>
          </a:p>
          <a:p>
            <a:endParaRPr lang="en-US" dirty="0"/>
          </a:p>
          <a:p>
            <a:endParaRPr lang="en-US" dirty="0"/>
          </a:p>
          <a:p>
            <a:endParaRPr lang="en-US" dirty="0"/>
          </a:p>
        </p:txBody>
      </p:sp>
      <p:pic>
        <p:nvPicPr>
          <p:cNvPr id="4" name="Picture 3">
            <a:extLst>
              <a:ext uri="{FF2B5EF4-FFF2-40B4-BE49-F238E27FC236}">
                <a16:creationId xmlns:a16="http://schemas.microsoft.com/office/drawing/2014/main" id="{BDFE2D8E-DB33-634B-B46C-88D815FA0E53}"/>
              </a:ext>
            </a:extLst>
          </p:cNvPr>
          <p:cNvPicPr>
            <a:picLocks noChangeAspect="1"/>
          </p:cNvPicPr>
          <p:nvPr/>
        </p:nvPicPr>
        <p:blipFill>
          <a:blip r:embed="rId3"/>
          <a:stretch>
            <a:fillRect/>
          </a:stretch>
        </p:blipFill>
        <p:spPr>
          <a:xfrm>
            <a:off x="8007350" y="6291246"/>
            <a:ext cx="1016000" cy="403258"/>
          </a:xfrm>
          <a:prstGeom prst="rect">
            <a:avLst/>
          </a:prstGeom>
        </p:spPr>
      </p:pic>
    </p:spTree>
    <p:extLst>
      <p:ext uri="{BB962C8B-B14F-4D97-AF65-F5344CB8AC3E}">
        <p14:creationId xmlns:p14="http://schemas.microsoft.com/office/powerpoint/2010/main" val="37476098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00EB62C-496F-0649-A586-812B92E3C943}"/>
              </a:ext>
            </a:extLst>
          </p:cNvPr>
          <p:cNvSpPr>
            <a:spLocks noGrp="1"/>
          </p:cNvSpPr>
          <p:nvPr>
            <p:ph idx="1"/>
          </p:nvPr>
        </p:nvSpPr>
        <p:spPr/>
        <p:txBody>
          <a:bodyPr>
            <a:normAutofit/>
          </a:bodyPr>
          <a:lstStyle/>
          <a:p>
            <a:pPr marL="0" indent="0">
              <a:buNone/>
            </a:pPr>
            <a:r>
              <a:rPr lang="en-US" sz="5000" dirty="0"/>
              <a:t>NEUROMUSCULAR TRANSMISSION DISORDERS</a:t>
            </a:r>
          </a:p>
        </p:txBody>
      </p:sp>
      <p:pic>
        <p:nvPicPr>
          <p:cNvPr id="4" name="Picture 3">
            <a:extLst>
              <a:ext uri="{FF2B5EF4-FFF2-40B4-BE49-F238E27FC236}">
                <a16:creationId xmlns:a16="http://schemas.microsoft.com/office/drawing/2014/main" id="{6B1F0542-8D89-3C4A-A7A2-F29FADED3DAA}"/>
              </a:ext>
            </a:extLst>
          </p:cNvPr>
          <p:cNvPicPr>
            <a:picLocks noChangeAspect="1"/>
          </p:cNvPicPr>
          <p:nvPr/>
        </p:nvPicPr>
        <p:blipFill>
          <a:blip r:embed="rId2"/>
          <a:stretch>
            <a:fillRect/>
          </a:stretch>
        </p:blipFill>
        <p:spPr>
          <a:xfrm>
            <a:off x="8007350" y="6291246"/>
            <a:ext cx="1016000" cy="403258"/>
          </a:xfrm>
          <a:prstGeom prst="rect">
            <a:avLst/>
          </a:prstGeom>
        </p:spPr>
      </p:pic>
    </p:spTree>
    <p:extLst>
      <p:ext uri="{BB962C8B-B14F-4D97-AF65-F5344CB8AC3E}">
        <p14:creationId xmlns:p14="http://schemas.microsoft.com/office/powerpoint/2010/main" val="30246682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6A212D-A7C0-0E49-9AEB-45D736D0B384}"/>
              </a:ext>
            </a:extLst>
          </p:cNvPr>
          <p:cNvSpPr>
            <a:spLocks noGrp="1"/>
          </p:cNvSpPr>
          <p:nvPr>
            <p:ph type="title"/>
          </p:nvPr>
        </p:nvSpPr>
        <p:spPr>
          <a:xfrm>
            <a:off x="457200" y="365125"/>
            <a:ext cx="6934200" cy="1006475"/>
          </a:xfrm>
        </p:spPr>
        <p:txBody>
          <a:bodyPr>
            <a:normAutofit fontScale="90000"/>
          </a:bodyPr>
          <a:lstStyle/>
          <a:p>
            <a:r>
              <a:rPr lang="en-US" dirty="0"/>
              <a:t>Neuromuscular Transmission Disorders: Myasthenia Gravis</a:t>
            </a:r>
          </a:p>
        </p:txBody>
      </p:sp>
      <p:sp>
        <p:nvSpPr>
          <p:cNvPr id="3" name="Content Placeholder 2">
            <a:extLst>
              <a:ext uri="{FF2B5EF4-FFF2-40B4-BE49-F238E27FC236}">
                <a16:creationId xmlns:a16="http://schemas.microsoft.com/office/drawing/2014/main" id="{B6062D27-AE71-4043-9E07-6DAD3207238C}"/>
              </a:ext>
            </a:extLst>
          </p:cNvPr>
          <p:cNvSpPr>
            <a:spLocks noGrp="1"/>
          </p:cNvSpPr>
          <p:nvPr>
            <p:ph idx="1"/>
          </p:nvPr>
        </p:nvSpPr>
        <p:spPr>
          <a:xfrm>
            <a:off x="457200" y="1752600"/>
            <a:ext cx="8058150" cy="5105399"/>
          </a:xfrm>
        </p:spPr>
        <p:txBody>
          <a:bodyPr>
            <a:normAutofit fontScale="92500" lnSpcReduction="20000"/>
          </a:bodyPr>
          <a:lstStyle/>
          <a:p>
            <a:pPr marL="303213" lvl="1" indent="-303213"/>
            <a:r>
              <a:rPr lang="en-US" dirty="0"/>
              <a:t>Autoimmune disease with antibodies directed against acetylcholine receptors</a:t>
            </a:r>
          </a:p>
          <a:p>
            <a:pPr marL="303213" lvl="1" indent="-303213"/>
            <a:r>
              <a:rPr lang="en-US" dirty="0"/>
              <a:t>Females more than males</a:t>
            </a:r>
          </a:p>
          <a:p>
            <a:pPr marL="303213" lvl="1" indent="-303213"/>
            <a:r>
              <a:rPr lang="en-US" dirty="0"/>
              <a:t>Muscle weakness that </a:t>
            </a:r>
            <a:r>
              <a:rPr lang="en-US" i="1" dirty="0"/>
              <a:t>worsens </a:t>
            </a:r>
            <a:r>
              <a:rPr lang="en-US" dirty="0"/>
              <a:t>with repetitive use</a:t>
            </a:r>
          </a:p>
          <a:p>
            <a:pPr marL="303213" lvl="1" indent="-303213"/>
            <a:r>
              <a:rPr lang="en-US" dirty="0"/>
              <a:t>Diplopia, dysarthria, and muscle weakness are presenting signs</a:t>
            </a:r>
          </a:p>
          <a:p>
            <a:pPr marL="303213" lvl="1" indent="-303213"/>
            <a:r>
              <a:rPr lang="en-US" dirty="0"/>
              <a:t>Myasthenia crisis can be precipitated by stress, hyperthermia, or infections</a:t>
            </a:r>
          </a:p>
          <a:p>
            <a:pPr marL="303213" lvl="1" indent="-303213"/>
            <a:r>
              <a:rPr lang="en-US" dirty="0"/>
              <a:t>Often have thymus pathology</a:t>
            </a:r>
          </a:p>
          <a:p>
            <a:pPr marL="303213" lvl="1" indent="-303213"/>
            <a:r>
              <a:rPr lang="en-US" dirty="0"/>
              <a:t>Cardiac involvement more common with thymus pathology and may include arrhythmias or </a:t>
            </a:r>
            <a:r>
              <a:rPr lang="en-US" dirty="0" err="1"/>
              <a:t>Takotsubo</a:t>
            </a:r>
            <a:r>
              <a:rPr lang="en-US" dirty="0"/>
              <a:t> cardiomyopathy</a:t>
            </a:r>
          </a:p>
          <a:p>
            <a:endParaRPr lang="en-US" dirty="0"/>
          </a:p>
          <a:p>
            <a:endParaRPr lang="en-US" dirty="0"/>
          </a:p>
          <a:p>
            <a:endParaRPr lang="en-US" dirty="0"/>
          </a:p>
          <a:p>
            <a:endParaRPr lang="en-US" dirty="0"/>
          </a:p>
        </p:txBody>
      </p:sp>
      <p:pic>
        <p:nvPicPr>
          <p:cNvPr id="4" name="Picture 3">
            <a:extLst>
              <a:ext uri="{FF2B5EF4-FFF2-40B4-BE49-F238E27FC236}">
                <a16:creationId xmlns:a16="http://schemas.microsoft.com/office/drawing/2014/main" id="{DA27A6C8-7329-CD4D-9169-E4EDBF9ADE19}"/>
              </a:ext>
            </a:extLst>
          </p:cNvPr>
          <p:cNvPicPr>
            <a:picLocks noChangeAspect="1"/>
          </p:cNvPicPr>
          <p:nvPr/>
        </p:nvPicPr>
        <p:blipFill>
          <a:blip r:embed="rId3"/>
          <a:stretch>
            <a:fillRect/>
          </a:stretch>
        </p:blipFill>
        <p:spPr>
          <a:xfrm>
            <a:off x="8007350" y="6291246"/>
            <a:ext cx="1016000" cy="403258"/>
          </a:xfrm>
          <a:prstGeom prst="rect">
            <a:avLst/>
          </a:prstGeom>
        </p:spPr>
      </p:pic>
    </p:spTree>
    <p:extLst>
      <p:ext uri="{BB962C8B-B14F-4D97-AF65-F5344CB8AC3E}">
        <p14:creationId xmlns:p14="http://schemas.microsoft.com/office/powerpoint/2010/main" val="15421528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1C8D0-1C5B-3944-9FE1-340BA5DC0D4C}"/>
              </a:ext>
            </a:extLst>
          </p:cNvPr>
          <p:cNvSpPr>
            <a:spLocks noGrp="1"/>
          </p:cNvSpPr>
          <p:nvPr>
            <p:ph type="title"/>
          </p:nvPr>
        </p:nvSpPr>
        <p:spPr>
          <a:xfrm>
            <a:off x="381000" y="365125"/>
            <a:ext cx="8134350" cy="1325563"/>
          </a:xfrm>
        </p:spPr>
        <p:txBody>
          <a:bodyPr/>
          <a:lstStyle/>
          <a:p>
            <a:r>
              <a:rPr lang="en-US" dirty="0"/>
              <a:t>Neuromuscular Transmission Disorders: Myasthenia Gravis</a:t>
            </a:r>
          </a:p>
        </p:txBody>
      </p:sp>
      <p:sp>
        <p:nvSpPr>
          <p:cNvPr id="3" name="Content Placeholder 2">
            <a:extLst>
              <a:ext uri="{FF2B5EF4-FFF2-40B4-BE49-F238E27FC236}">
                <a16:creationId xmlns:a16="http://schemas.microsoft.com/office/drawing/2014/main" id="{6852CE25-BFC6-CF4C-9441-FC4169CC8370}"/>
              </a:ext>
            </a:extLst>
          </p:cNvPr>
          <p:cNvSpPr>
            <a:spLocks noGrp="1"/>
          </p:cNvSpPr>
          <p:nvPr>
            <p:ph idx="1"/>
          </p:nvPr>
        </p:nvSpPr>
        <p:spPr>
          <a:xfrm>
            <a:off x="381000" y="1825624"/>
            <a:ext cx="8134350" cy="4868879"/>
          </a:xfrm>
        </p:spPr>
        <p:txBody>
          <a:bodyPr>
            <a:normAutofit fontScale="62500" lnSpcReduction="20000"/>
          </a:bodyPr>
          <a:lstStyle/>
          <a:p>
            <a:pPr marL="0" indent="0">
              <a:buNone/>
            </a:pPr>
            <a:r>
              <a:rPr lang="en-US" sz="5800" i="1" dirty="0"/>
              <a:t>Treatment</a:t>
            </a:r>
          </a:p>
          <a:p>
            <a:pPr marL="303213" indent="-303213"/>
            <a:r>
              <a:rPr lang="en-US" sz="4500" dirty="0"/>
              <a:t>Thymectomy if thymoma present</a:t>
            </a:r>
          </a:p>
          <a:p>
            <a:pPr marL="303213" indent="-303213"/>
            <a:r>
              <a:rPr lang="en-US" sz="4500" dirty="0"/>
              <a:t>Treated with cholinesterase inhibitors, corticosteroids, immunosuppressants, intravenous immunoglobulin and plasmapheresis</a:t>
            </a:r>
          </a:p>
          <a:p>
            <a:pPr marL="303213" indent="-303213"/>
            <a:r>
              <a:rPr lang="en-US" sz="4500" dirty="0"/>
              <a:t>IVIG and plasmapheresis can assist with acute, rapid treatment</a:t>
            </a:r>
          </a:p>
          <a:p>
            <a:pPr marL="303213" indent="-303213"/>
            <a:r>
              <a:rPr lang="en-US" sz="4500" dirty="0"/>
              <a:t>Control with cholinesterase inhibitors can be problematic</a:t>
            </a:r>
          </a:p>
          <a:p>
            <a:pPr marL="303213" lvl="1" indent="-303213"/>
            <a:r>
              <a:rPr lang="en-US" sz="4500" dirty="0"/>
              <a:t>Under-dosing results in remaining weakness while overdosing results in a cholinergic crisis (bradycardia, excessive salivation and weakness)</a:t>
            </a:r>
          </a:p>
          <a:p>
            <a:pPr marL="303213" indent="-303213"/>
            <a:endParaRPr lang="en-US" dirty="0"/>
          </a:p>
          <a:p>
            <a:endParaRPr lang="en-US" i="1" dirty="0"/>
          </a:p>
          <a:p>
            <a:pPr lvl="1"/>
            <a:endParaRPr lang="en-US" i="1" dirty="0"/>
          </a:p>
        </p:txBody>
      </p:sp>
      <p:pic>
        <p:nvPicPr>
          <p:cNvPr id="4" name="Picture 3">
            <a:extLst>
              <a:ext uri="{FF2B5EF4-FFF2-40B4-BE49-F238E27FC236}">
                <a16:creationId xmlns:a16="http://schemas.microsoft.com/office/drawing/2014/main" id="{2DF14607-59FD-DF4A-9D55-52BB393FC663}"/>
              </a:ext>
            </a:extLst>
          </p:cNvPr>
          <p:cNvPicPr>
            <a:picLocks noChangeAspect="1"/>
          </p:cNvPicPr>
          <p:nvPr/>
        </p:nvPicPr>
        <p:blipFill>
          <a:blip r:embed="rId2"/>
          <a:stretch>
            <a:fillRect/>
          </a:stretch>
        </p:blipFill>
        <p:spPr>
          <a:xfrm>
            <a:off x="8007350" y="6291246"/>
            <a:ext cx="1016000" cy="403258"/>
          </a:xfrm>
          <a:prstGeom prst="rect">
            <a:avLst/>
          </a:prstGeom>
        </p:spPr>
      </p:pic>
    </p:spTree>
    <p:extLst>
      <p:ext uri="{BB962C8B-B14F-4D97-AF65-F5344CB8AC3E}">
        <p14:creationId xmlns:p14="http://schemas.microsoft.com/office/powerpoint/2010/main" val="21310500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EA151-82C6-784E-A3C3-B135D109C260}"/>
              </a:ext>
            </a:extLst>
          </p:cNvPr>
          <p:cNvSpPr>
            <a:spLocks noGrp="1"/>
          </p:cNvSpPr>
          <p:nvPr>
            <p:ph type="title"/>
          </p:nvPr>
        </p:nvSpPr>
        <p:spPr>
          <a:xfrm>
            <a:off x="304800" y="365125"/>
            <a:ext cx="7924800" cy="1325563"/>
          </a:xfrm>
        </p:spPr>
        <p:txBody>
          <a:bodyPr/>
          <a:lstStyle/>
          <a:p>
            <a:r>
              <a:rPr lang="en-US" dirty="0"/>
              <a:t>Anesthetic Management of Children with Myasthenia Gravis</a:t>
            </a:r>
          </a:p>
        </p:txBody>
      </p:sp>
      <p:sp>
        <p:nvSpPr>
          <p:cNvPr id="3" name="Content Placeholder 2">
            <a:extLst>
              <a:ext uri="{FF2B5EF4-FFF2-40B4-BE49-F238E27FC236}">
                <a16:creationId xmlns:a16="http://schemas.microsoft.com/office/drawing/2014/main" id="{6E9B0C85-73FA-704A-87E3-015530BFC09A}"/>
              </a:ext>
            </a:extLst>
          </p:cNvPr>
          <p:cNvSpPr>
            <a:spLocks noGrp="1"/>
          </p:cNvSpPr>
          <p:nvPr>
            <p:ph idx="1"/>
          </p:nvPr>
        </p:nvSpPr>
        <p:spPr>
          <a:xfrm>
            <a:off x="304800" y="1828800"/>
            <a:ext cx="8718550" cy="5029199"/>
          </a:xfrm>
        </p:spPr>
        <p:txBody>
          <a:bodyPr>
            <a:normAutofit/>
          </a:bodyPr>
          <a:lstStyle/>
          <a:p>
            <a:pPr marL="0" indent="0">
              <a:buNone/>
            </a:pPr>
            <a:r>
              <a:rPr lang="en-US" sz="4000" i="1" dirty="0"/>
              <a:t>Preoperative</a:t>
            </a:r>
          </a:p>
          <a:p>
            <a:pPr marL="74612" indent="0">
              <a:buNone/>
            </a:pPr>
            <a:r>
              <a:rPr lang="en-US" sz="3200" dirty="0"/>
              <a:t>Patient should be assessed for possible need for postoperative ventilation </a:t>
            </a:r>
          </a:p>
          <a:p>
            <a:pPr marL="358775" indent="-284163"/>
            <a:r>
              <a:rPr lang="en-US" sz="2800" dirty="0"/>
              <a:t>Disease duration of &gt; 6 years</a:t>
            </a:r>
          </a:p>
          <a:p>
            <a:pPr marL="358775" indent="-284163"/>
            <a:r>
              <a:rPr lang="en-US" sz="2800" dirty="0"/>
              <a:t>COPD; </a:t>
            </a:r>
          </a:p>
          <a:p>
            <a:pPr marL="358775" indent="-284163"/>
            <a:r>
              <a:rPr lang="en-US" sz="2800" dirty="0"/>
              <a:t>Taking more than 750 mg of pyridostigmine per day</a:t>
            </a:r>
          </a:p>
          <a:p>
            <a:pPr marL="358775" indent="-284163"/>
            <a:r>
              <a:rPr lang="en-US" sz="2800" dirty="0"/>
              <a:t>Vital Capacity &lt; 2.9 L</a:t>
            </a:r>
          </a:p>
          <a:p>
            <a:pPr lvl="2"/>
            <a:endParaRPr lang="en-US" sz="1800" dirty="0"/>
          </a:p>
        </p:txBody>
      </p:sp>
      <p:pic>
        <p:nvPicPr>
          <p:cNvPr id="4" name="Picture 3">
            <a:extLst>
              <a:ext uri="{FF2B5EF4-FFF2-40B4-BE49-F238E27FC236}">
                <a16:creationId xmlns:a16="http://schemas.microsoft.com/office/drawing/2014/main" id="{B65CA2A0-8DFF-B045-894F-598FCB1CF008}"/>
              </a:ext>
            </a:extLst>
          </p:cNvPr>
          <p:cNvPicPr>
            <a:picLocks noChangeAspect="1"/>
          </p:cNvPicPr>
          <p:nvPr/>
        </p:nvPicPr>
        <p:blipFill>
          <a:blip r:embed="rId3"/>
          <a:stretch>
            <a:fillRect/>
          </a:stretch>
        </p:blipFill>
        <p:spPr>
          <a:xfrm>
            <a:off x="8007350" y="6291246"/>
            <a:ext cx="1016000" cy="403258"/>
          </a:xfrm>
          <a:prstGeom prst="rect">
            <a:avLst/>
          </a:prstGeom>
        </p:spPr>
      </p:pic>
    </p:spTree>
    <p:extLst>
      <p:ext uri="{BB962C8B-B14F-4D97-AF65-F5344CB8AC3E}">
        <p14:creationId xmlns:p14="http://schemas.microsoft.com/office/powerpoint/2010/main" val="330749677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EA151-82C6-784E-A3C3-B135D109C260}"/>
              </a:ext>
            </a:extLst>
          </p:cNvPr>
          <p:cNvSpPr>
            <a:spLocks noGrp="1"/>
          </p:cNvSpPr>
          <p:nvPr>
            <p:ph type="title"/>
          </p:nvPr>
        </p:nvSpPr>
        <p:spPr>
          <a:xfrm>
            <a:off x="304800" y="365125"/>
            <a:ext cx="7924800" cy="1325563"/>
          </a:xfrm>
        </p:spPr>
        <p:txBody>
          <a:bodyPr/>
          <a:lstStyle/>
          <a:p>
            <a:r>
              <a:rPr lang="en-US" dirty="0"/>
              <a:t>Anesthetic Management of Children with Myasthenia Gravis</a:t>
            </a:r>
          </a:p>
        </p:txBody>
      </p:sp>
      <p:sp>
        <p:nvSpPr>
          <p:cNvPr id="3" name="Content Placeholder 2">
            <a:extLst>
              <a:ext uri="{FF2B5EF4-FFF2-40B4-BE49-F238E27FC236}">
                <a16:creationId xmlns:a16="http://schemas.microsoft.com/office/drawing/2014/main" id="{6E9B0C85-73FA-704A-87E3-015530BFC09A}"/>
              </a:ext>
            </a:extLst>
          </p:cNvPr>
          <p:cNvSpPr>
            <a:spLocks noGrp="1"/>
          </p:cNvSpPr>
          <p:nvPr>
            <p:ph idx="1"/>
          </p:nvPr>
        </p:nvSpPr>
        <p:spPr>
          <a:xfrm>
            <a:off x="304800" y="1828801"/>
            <a:ext cx="8718550" cy="4267200"/>
          </a:xfrm>
        </p:spPr>
        <p:txBody>
          <a:bodyPr>
            <a:normAutofit/>
          </a:bodyPr>
          <a:lstStyle/>
          <a:p>
            <a:pPr marL="0" indent="0">
              <a:buNone/>
            </a:pPr>
            <a:r>
              <a:rPr lang="en-US" sz="4000" i="1" dirty="0"/>
              <a:t>Intraoperative</a:t>
            </a:r>
          </a:p>
          <a:p>
            <a:pPr marL="303213" indent="-303213"/>
            <a:r>
              <a:rPr lang="en-US" sz="2400" dirty="0"/>
              <a:t>Minimize or avoid neuromuscular blockers as small doses can result in significant weakness; if necessary use short acting neuromuscular blockers</a:t>
            </a:r>
          </a:p>
          <a:p>
            <a:pPr marL="303213" indent="-303213"/>
            <a:r>
              <a:rPr lang="en-US" sz="2400" dirty="0"/>
              <a:t>Duration of action of succinylcholine may be prolonged, especially if patient is on pyridostigmine</a:t>
            </a:r>
          </a:p>
          <a:p>
            <a:pPr marL="303213" indent="-303213"/>
            <a:r>
              <a:rPr lang="en-US" sz="2400" dirty="0"/>
              <a:t>Patients with poorly controlled myasthenia gravis can be resistant to succinylcholine</a:t>
            </a:r>
          </a:p>
          <a:p>
            <a:pPr marL="0" indent="0">
              <a:buNone/>
            </a:pPr>
            <a:r>
              <a:rPr lang="en-US" sz="3200" i="1" dirty="0"/>
              <a:t>Careful monitoring of neuromuscular blockade</a:t>
            </a:r>
            <a:endParaRPr lang="en-US" sz="2400" i="1" dirty="0"/>
          </a:p>
        </p:txBody>
      </p:sp>
      <p:pic>
        <p:nvPicPr>
          <p:cNvPr id="4" name="Picture 3">
            <a:extLst>
              <a:ext uri="{FF2B5EF4-FFF2-40B4-BE49-F238E27FC236}">
                <a16:creationId xmlns:a16="http://schemas.microsoft.com/office/drawing/2014/main" id="{B65CA2A0-8DFF-B045-894F-598FCB1CF008}"/>
              </a:ext>
            </a:extLst>
          </p:cNvPr>
          <p:cNvPicPr>
            <a:picLocks noChangeAspect="1"/>
          </p:cNvPicPr>
          <p:nvPr/>
        </p:nvPicPr>
        <p:blipFill>
          <a:blip r:embed="rId3"/>
          <a:stretch>
            <a:fillRect/>
          </a:stretch>
        </p:blipFill>
        <p:spPr>
          <a:xfrm>
            <a:off x="8007350" y="6291246"/>
            <a:ext cx="1016000" cy="403258"/>
          </a:xfrm>
          <a:prstGeom prst="rect">
            <a:avLst/>
          </a:prstGeom>
        </p:spPr>
      </p:pic>
    </p:spTree>
    <p:extLst>
      <p:ext uri="{BB962C8B-B14F-4D97-AF65-F5344CB8AC3E}">
        <p14:creationId xmlns:p14="http://schemas.microsoft.com/office/powerpoint/2010/main" val="28414127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EA151-82C6-784E-A3C3-B135D109C260}"/>
              </a:ext>
            </a:extLst>
          </p:cNvPr>
          <p:cNvSpPr>
            <a:spLocks noGrp="1"/>
          </p:cNvSpPr>
          <p:nvPr>
            <p:ph type="title"/>
          </p:nvPr>
        </p:nvSpPr>
        <p:spPr>
          <a:xfrm>
            <a:off x="304800" y="365125"/>
            <a:ext cx="7924800" cy="1325563"/>
          </a:xfrm>
        </p:spPr>
        <p:txBody>
          <a:bodyPr/>
          <a:lstStyle/>
          <a:p>
            <a:r>
              <a:rPr lang="en-US" dirty="0"/>
              <a:t>Anesthetic Management of Children with Myasthenia Gravis</a:t>
            </a:r>
          </a:p>
        </p:txBody>
      </p:sp>
      <p:sp>
        <p:nvSpPr>
          <p:cNvPr id="3" name="Content Placeholder 2">
            <a:extLst>
              <a:ext uri="{FF2B5EF4-FFF2-40B4-BE49-F238E27FC236}">
                <a16:creationId xmlns:a16="http://schemas.microsoft.com/office/drawing/2014/main" id="{6E9B0C85-73FA-704A-87E3-015530BFC09A}"/>
              </a:ext>
            </a:extLst>
          </p:cNvPr>
          <p:cNvSpPr>
            <a:spLocks noGrp="1"/>
          </p:cNvSpPr>
          <p:nvPr>
            <p:ph idx="1"/>
          </p:nvPr>
        </p:nvSpPr>
        <p:spPr>
          <a:xfrm>
            <a:off x="304800" y="1828801"/>
            <a:ext cx="8718550" cy="4267200"/>
          </a:xfrm>
        </p:spPr>
        <p:txBody>
          <a:bodyPr>
            <a:normAutofit/>
          </a:bodyPr>
          <a:lstStyle/>
          <a:p>
            <a:pPr marL="0" indent="0">
              <a:buNone/>
            </a:pPr>
            <a:r>
              <a:rPr lang="en-US" sz="4000" i="1" dirty="0"/>
              <a:t>Postoperative</a:t>
            </a:r>
          </a:p>
          <a:p>
            <a:pPr marL="303213" indent="-303213"/>
            <a:r>
              <a:rPr lang="en-US" sz="3200" dirty="0"/>
              <a:t>Post op ventilation may be required</a:t>
            </a:r>
          </a:p>
          <a:p>
            <a:pPr marL="303213" indent="-303213"/>
            <a:r>
              <a:rPr lang="en-US" sz="3200" dirty="0" err="1"/>
              <a:t>Extubation</a:t>
            </a:r>
            <a:r>
              <a:rPr lang="en-US" sz="3200" dirty="0"/>
              <a:t> criteria for patients with Myasthenic Crisis*</a:t>
            </a:r>
          </a:p>
          <a:p>
            <a:pPr lvl="1" indent="-327025"/>
            <a:r>
              <a:rPr lang="en-US" sz="2800" dirty="0"/>
              <a:t>Breathing comfortably, without fatigue</a:t>
            </a:r>
          </a:p>
          <a:p>
            <a:pPr lvl="1" indent="-327025"/>
            <a:r>
              <a:rPr lang="en-US" sz="2800" dirty="0"/>
              <a:t>Normal blood gas</a:t>
            </a:r>
          </a:p>
          <a:p>
            <a:pPr lvl="1" indent="-327025"/>
            <a:r>
              <a:rPr lang="en-US" sz="2800" dirty="0"/>
              <a:t>FVC &gt; 15 cc/kg</a:t>
            </a:r>
          </a:p>
          <a:p>
            <a:pPr lvl="1" indent="-327025"/>
            <a:r>
              <a:rPr lang="en-US" sz="2800" dirty="0"/>
              <a:t>MIP of -20 cmH</a:t>
            </a:r>
            <a:r>
              <a:rPr lang="en-US" sz="2800" baseline="-25000" dirty="0"/>
              <a:t>2</a:t>
            </a:r>
            <a:r>
              <a:rPr lang="en-US" sz="2800" dirty="0"/>
              <a:t>O or better</a:t>
            </a:r>
            <a:endParaRPr lang="en-US" sz="3600" dirty="0"/>
          </a:p>
        </p:txBody>
      </p:sp>
      <p:pic>
        <p:nvPicPr>
          <p:cNvPr id="4" name="Picture 3">
            <a:extLst>
              <a:ext uri="{FF2B5EF4-FFF2-40B4-BE49-F238E27FC236}">
                <a16:creationId xmlns:a16="http://schemas.microsoft.com/office/drawing/2014/main" id="{B65CA2A0-8DFF-B045-894F-598FCB1CF008}"/>
              </a:ext>
            </a:extLst>
          </p:cNvPr>
          <p:cNvPicPr>
            <a:picLocks noChangeAspect="1"/>
          </p:cNvPicPr>
          <p:nvPr/>
        </p:nvPicPr>
        <p:blipFill>
          <a:blip r:embed="rId3"/>
          <a:stretch>
            <a:fillRect/>
          </a:stretch>
        </p:blipFill>
        <p:spPr>
          <a:xfrm>
            <a:off x="8007350" y="6291246"/>
            <a:ext cx="1016000" cy="403258"/>
          </a:xfrm>
          <a:prstGeom prst="rect">
            <a:avLst/>
          </a:prstGeom>
        </p:spPr>
      </p:pic>
    </p:spTree>
    <p:extLst>
      <p:ext uri="{BB962C8B-B14F-4D97-AF65-F5344CB8AC3E}">
        <p14:creationId xmlns:p14="http://schemas.microsoft.com/office/powerpoint/2010/main" val="312383934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8C790-0B2F-E447-BC64-5D9D8D9F566D}"/>
              </a:ext>
            </a:extLst>
          </p:cNvPr>
          <p:cNvSpPr>
            <a:spLocks noGrp="1"/>
          </p:cNvSpPr>
          <p:nvPr>
            <p:ph type="title"/>
          </p:nvPr>
        </p:nvSpPr>
        <p:spPr>
          <a:xfrm>
            <a:off x="457200" y="365125"/>
            <a:ext cx="7010400" cy="1325563"/>
          </a:xfrm>
        </p:spPr>
        <p:txBody>
          <a:bodyPr>
            <a:normAutofit/>
          </a:bodyPr>
          <a:lstStyle/>
          <a:p>
            <a:r>
              <a:rPr lang="en-US" dirty="0"/>
              <a:t>Neuromuscular Disorders  and Malignant Hyperthermia</a:t>
            </a:r>
          </a:p>
        </p:txBody>
      </p:sp>
      <p:sp>
        <p:nvSpPr>
          <p:cNvPr id="3" name="Content Placeholder 2">
            <a:extLst>
              <a:ext uri="{FF2B5EF4-FFF2-40B4-BE49-F238E27FC236}">
                <a16:creationId xmlns:a16="http://schemas.microsoft.com/office/drawing/2014/main" id="{6A634431-34E5-074F-A3B6-BA425EC2E6A2}"/>
              </a:ext>
            </a:extLst>
          </p:cNvPr>
          <p:cNvSpPr>
            <a:spLocks noGrp="1"/>
          </p:cNvSpPr>
          <p:nvPr>
            <p:ph idx="1"/>
          </p:nvPr>
        </p:nvSpPr>
        <p:spPr>
          <a:xfrm>
            <a:off x="457200" y="1825625"/>
            <a:ext cx="8058150" cy="4667250"/>
          </a:xfrm>
        </p:spPr>
        <p:txBody>
          <a:bodyPr>
            <a:normAutofit fontScale="85000" lnSpcReduction="20000"/>
          </a:bodyPr>
          <a:lstStyle/>
          <a:p>
            <a:pPr marL="303213" indent="-303213"/>
            <a:r>
              <a:rPr lang="en-US" dirty="0"/>
              <a:t>Some disorders are considered to be at higher risk for Malignant Hyperthermia and patients with them are deemed “MH susceptible”</a:t>
            </a:r>
          </a:p>
          <a:p>
            <a:pPr marL="760413" lvl="1" indent="-303213"/>
            <a:r>
              <a:rPr lang="en-US" dirty="0"/>
              <a:t>Congenital myopathies</a:t>
            </a:r>
          </a:p>
          <a:p>
            <a:pPr marL="760413" lvl="1" indent="-303213"/>
            <a:r>
              <a:rPr lang="en-US" dirty="0"/>
              <a:t>Other myopathies if associated with specific Ryanodine or Dihydropyridine receptor gene mutations (see references in notes)</a:t>
            </a:r>
          </a:p>
          <a:p>
            <a:pPr marL="303213" indent="-303213"/>
            <a:r>
              <a:rPr lang="en-US" dirty="0"/>
              <a:t>Muscular Dystrophy</a:t>
            </a:r>
          </a:p>
          <a:p>
            <a:pPr marL="760413" lvl="1" indent="-303213"/>
            <a:r>
              <a:rPr lang="en-US" dirty="0"/>
              <a:t>No higher risk for MH than general population</a:t>
            </a:r>
          </a:p>
          <a:p>
            <a:pPr marL="760413" lvl="1" indent="-303213"/>
            <a:r>
              <a:rPr lang="en-US" dirty="0"/>
              <a:t>Similar precautions, but for different reasons</a:t>
            </a:r>
          </a:p>
          <a:p>
            <a:pPr lvl="2"/>
            <a:r>
              <a:rPr lang="en-US" dirty="0"/>
              <a:t>Avoidance of succinylcholine to prevent hyperkalemia or pronounced contractures and avoidance of prolonged use of volatile anesthesia to prevent rhabdomyolysis</a:t>
            </a:r>
          </a:p>
          <a:p>
            <a:endParaRPr lang="en-US" dirty="0"/>
          </a:p>
        </p:txBody>
      </p:sp>
      <p:pic>
        <p:nvPicPr>
          <p:cNvPr id="4" name="Picture 3">
            <a:extLst>
              <a:ext uri="{FF2B5EF4-FFF2-40B4-BE49-F238E27FC236}">
                <a16:creationId xmlns:a16="http://schemas.microsoft.com/office/drawing/2014/main" id="{78B11705-F24F-124D-8E7B-DF78D225A35E}"/>
              </a:ext>
            </a:extLst>
          </p:cNvPr>
          <p:cNvPicPr>
            <a:picLocks noChangeAspect="1"/>
          </p:cNvPicPr>
          <p:nvPr/>
        </p:nvPicPr>
        <p:blipFill>
          <a:blip r:embed="rId3"/>
          <a:stretch>
            <a:fillRect/>
          </a:stretch>
        </p:blipFill>
        <p:spPr>
          <a:xfrm>
            <a:off x="8007350" y="6291246"/>
            <a:ext cx="1016000" cy="403258"/>
          </a:xfrm>
          <a:prstGeom prst="rect">
            <a:avLst/>
          </a:prstGeom>
        </p:spPr>
      </p:pic>
    </p:spTree>
    <p:extLst>
      <p:ext uri="{BB962C8B-B14F-4D97-AF65-F5344CB8AC3E}">
        <p14:creationId xmlns:p14="http://schemas.microsoft.com/office/powerpoint/2010/main" val="349595515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D0BA92-8AE2-1F44-9E14-CF3BE5C659F7}"/>
              </a:ext>
            </a:extLst>
          </p:cNvPr>
          <p:cNvSpPr>
            <a:spLocks noGrp="1"/>
          </p:cNvSpPr>
          <p:nvPr>
            <p:ph type="title"/>
          </p:nvPr>
        </p:nvSpPr>
        <p:spPr/>
        <p:txBody>
          <a:bodyPr/>
          <a:lstStyle/>
          <a:p>
            <a:r>
              <a:rPr lang="en-US" dirty="0"/>
              <a:t>Neuromuscular Disorders  and Malignant Hyperthermia</a:t>
            </a:r>
          </a:p>
        </p:txBody>
      </p:sp>
      <p:sp>
        <p:nvSpPr>
          <p:cNvPr id="3" name="Content Placeholder 2">
            <a:extLst>
              <a:ext uri="{FF2B5EF4-FFF2-40B4-BE49-F238E27FC236}">
                <a16:creationId xmlns:a16="http://schemas.microsoft.com/office/drawing/2014/main" id="{A30F5040-87BB-AD42-B923-A068FF4D1F6C}"/>
              </a:ext>
            </a:extLst>
          </p:cNvPr>
          <p:cNvSpPr>
            <a:spLocks noGrp="1"/>
          </p:cNvSpPr>
          <p:nvPr>
            <p:ph idx="1"/>
          </p:nvPr>
        </p:nvSpPr>
        <p:spPr/>
        <p:txBody>
          <a:bodyPr>
            <a:normAutofit fontScale="77500" lnSpcReduction="20000"/>
          </a:bodyPr>
          <a:lstStyle/>
          <a:p>
            <a:pPr marL="303213" indent="-303213"/>
            <a:r>
              <a:rPr lang="en-US" dirty="0"/>
              <a:t>MH susceptible patients should receive a non- triggering anesthetic following appropriate MH precautions</a:t>
            </a:r>
          </a:p>
          <a:p>
            <a:pPr marL="760413" lvl="1" indent="-303213"/>
            <a:r>
              <a:rPr lang="en-US" dirty="0"/>
              <a:t>Machine prep to clear residual volatile anesthetic</a:t>
            </a:r>
          </a:p>
          <a:p>
            <a:pPr marL="760413" lvl="1" indent="-303213"/>
            <a:r>
              <a:rPr lang="en-US" dirty="0"/>
              <a:t>Complete avoidance of succinylcholine and halogenated volatile anesthetics</a:t>
            </a:r>
          </a:p>
          <a:p>
            <a:pPr marL="303213" indent="-303213"/>
            <a:r>
              <a:rPr lang="en-US" dirty="0"/>
              <a:t>Dantrolene should be available on site or a plan should be in place to quickly obtain it from a nearby facility if volatile anesthesia or succinylcholine are in the hospital</a:t>
            </a:r>
          </a:p>
          <a:p>
            <a:pPr marL="303213" indent="-303213"/>
            <a:r>
              <a:rPr lang="en-US" dirty="0"/>
              <a:t>For further MH management, visit </a:t>
            </a:r>
            <a:r>
              <a:rPr lang="en-US" dirty="0">
                <a:hlinkClick r:id="rId3"/>
              </a:rPr>
              <a:t>www.MHAUS.org</a:t>
            </a:r>
            <a:r>
              <a:rPr lang="en-US" dirty="0"/>
              <a:t> or see the SPA lecture on MH</a:t>
            </a:r>
          </a:p>
          <a:p>
            <a:endParaRPr lang="en-US" dirty="0"/>
          </a:p>
          <a:p>
            <a:endParaRPr lang="en-US" dirty="0"/>
          </a:p>
          <a:p>
            <a:endParaRPr lang="en-US" dirty="0"/>
          </a:p>
        </p:txBody>
      </p:sp>
    </p:spTree>
    <p:extLst>
      <p:ext uri="{BB962C8B-B14F-4D97-AF65-F5344CB8AC3E}">
        <p14:creationId xmlns:p14="http://schemas.microsoft.com/office/powerpoint/2010/main" val="28343830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Neuromuscular Disorders</a:t>
            </a:r>
          </a:p>
        </p:txBody>
      </p:sp>
      <p:sp>
        <p:nvSpPr>
          <p:cNvPr id="3" name="Content Placeholder 2"/>
          <p:cNvSpPr>
            <a:spLocks noGrp="1"/>
          </p:cNvSpPr>
          <p:nvPr>
            <p:ph idx="1"/>
          </p:nvPr>
        </p:nvSpPr>
        <p:spPr/>
        <p:txBody>
          <a:bodyPr>
            <a:normAutofit lnSpcReduction="10000"/>
          </a:bodyPr>
          <a:lstStyle/>
          <a:p>
            <a:pPr marL="0" indent="0">
              <a:buNone/>
            </a:pPr>
            <a:r>
              <a:rPr lang="en-US" i="1" dirty="0"/>
              <a:t>Classified by site of pathology</a:t>
            </a:r>
          </a:p>
          <a:p>
            <a:pPr marL="757238" lvl="1" indent="-300038"/>
            <a:r>
              <a:rPr lang="en-US" dirty="0"/>
              <a:t>Disorders of Muscle and Muscle Membrane</a:t>
            </a:r>
          </a:p>
          <a:p>
            <a:pPr marL="1212850" lvl="2" indent="-298450"/>
            <a:r>
              <a:rPr lang="en-US" dirty="0"/>
              <a:t>Muscular Dystrophy</a:t>
            </a:r>
          </a:p>
          <a:p>
            <a:pPr marL="1212850" lvl="2" indent="-298450"/>
            <a:r>
              <a:rPr lang="en-US" dirty="0"/>
              <a:t>Congenital Myopathy</a:t>
            </a:r>
          </a:p>
          <a:p>
            <a:pPr marL="1212850" lvl="2" indent="-298450"/>
            <a:r>
              <a:rPr lang="en-US" dirty="0"/>
              <a:t>Myotonic Dystrophy</a:t>
            </a:r>
          </a:p>
          <a:p>
            <a:pPr marL="757238" lvl="1" indent="-300038"/>
            <a:r>
              <a:rPr lang="en-US" dirty="0" err="1"/>
              <a:t>Channelopathies</a:t>
            </a:r>
            <a:endParaRPr lang="en-US" dirty="0"/>
          </a:p>
          <a:p>
            <a:pPr marL="757238" lvl="1" indent="-300038"/>
            <a:r>
              <a:rPr lang="en-US" dirty="0"/>
              <a:t>Mitochondrial Disorders</a:t>
            </a:r>
          </a:p>
          <a:p>
            <a:pPr marL="757238" lvl="1" indent="-300038"/>
            <a:r>
              <a:rPr lang="en-US" dirty="0"/>
              <a:t>Neuromuscular Transmission Disorders</a:t>
            </a:r>
          </a:p>
        </p:txBody>
      </p:sp>
      <p:pic>
        <p:nvPicPr>
          <p:cNvPr id="4" name="Picture 3">
            <a:extLst>
              <a:ext uri="{FF2B5EF4-FFF2-40B4-BE49-F238E27FC236}">
                <a16:creationId xmlns:a16="http://schemas.microsoft.com/office/drawing/2014/main" id="{6085D61B-12BB-3B4A-9A3F-B7F676533CFD}"/>
              </a:ext>
            </a:extLst>
          </p:cNvPr>
          <p:cNvPicPr>
            <a:picLocks noChangeAspect="1"/>
          </p:cNvPicPr>
          <p:nvPr/>
        </p:nvPicPr>
        <p:blipFill>
          <a:blip r:embed="rId2"/>
          <a:stretch>
            <a:fillRect/>
          </a:stretch>
        </p:blipFill>
        <p:spPr>
          <a:xfrm>
            <a:off x="8007350" y="6291246"/>
            <a:ext cx="1016000" cy="403258"/>
          </a:xfrm>
          <a:prstGeom prst="rect">
            <a:avLst/>
          </a:prstGeom>
        </p:spPr>
      </p:pic>
    </p:spTree>
    <p:extLst>
      <p:ext uri="{BB962C8B-B14F-4D97-AF65-F5344CB8AC3E}">
        <p14:creationId xmlns:p14="http://schemas.microsoft.com/office/powerpoint/2010/main" val="38816065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E0DFF-246D-8A47-A8D1-B33CF98B8CAE}"/>
              </a:ext>
            </a:extLst>
          </p:cNvPr>
          <p:cNvSpPr>
            <a:spLocks noGrp="1"/>
          </p:cNvSpPr>
          <p:nvPr>
            <p:ph type="title"/>
          </p:nvPr>
        </p:nvSpPr>
        <p:spPr/>
        <p:txBody>
          <a:bodyPr>
            <a:normAutofit/>
          </a:bodyPr>
          <a:lstStyle/>
          <a:p>
            <a:r>
              <a:rPr lang="en-US" dirty="0"/>
              <a:t>Unknown Neuromuscular Diagnosis for Surgery</a:t>
            </a:r>
          </a:p>
        </p:txBody>
      </p:sp>
      <p:sp>
        <p:nvSpPr>
          <p:cNvPr id="3" name="Content Placeholder 2">
            <a:extLst>
              <a:ext uri="{FF2B5EF4-FFF2-40B4-BE49-F238E27FC236}">
                <a16:creationId xmlns:a16="http://schemas.microsoft.com/office/drawing/2014/main" id="{CBEA9D49-4CC5-5E4A-AFD6-0E3887C5F68B}"/>
              </a:ext>
            </a:extLst>
          </p:cNvPr>
          <p:cNvSpPr>
            <a:spLocks noGrp="1"/>
          </p:cNvSpPr>
          <p:nvPr>
            <p:ph idx="1"/>
          </p:nvPr>
        </p:nvSpPr>
        <p:spPr>
          <a:xfrm>
            <a:off x="628650" y="1825624"/>
            <a:ext cx="7886700" cy="4868879"/>
          </a:xfrm>
        </p:spPr>
        <p:txBody>
          <a:bodyPr>
            <a:noAutofit/>
          </a:bodyPr>
          <a:lstStyle/>
          <a:p>
            <a:r>
              <a:rPr lang="en-US" sz="2800" dirty="0"/>
              <a:t>Risk of myopathic, hypotonic patient with unknown disorder developing MH is very low</a:t>
            </a:r>
          </a:p>
          <a:p>
            <a:r>
              <a:rPr lang="en-US" sz="2800" dirty="0"/>
              <a:t>If possible, regional anesthesia preferred</a:t>
            </a:r>
          </a:p>
          <a:p>
            <a:r>
              <a:rPr lang="en-US" sz="2800" dirty="0"/>
              <a:t>Succinylcholine must be avoided, regardless of potential diagnosis</a:t>
            </a:r>
          </a:p>
          <a:p>
            <a:r>
              <a:rPr lang="en-US" sz="2800" dirty="0"/>
              <a:t>Volatile anesthesia only briefly for induction if muscular dystrophy is higher on differential diagnosis</a:t>
            </a:r>
          </a:p>
          <a:p>
            <a:r>
              <a:rPr lang="en-US" sz="2800" dirty="0"/>
              <a:t>Propofol only briefly for induction if mitochondrial myopathy is higher on differential diagnosis</a:t>
            </a:r>
          </a:p>
          <a:p>
            <a:endParaRPr lang="en-US" sz="2800" dirty="0"/>
          </a:p>
          <a:p>
            <a:endParaRPr lang="en-US" sz="2800" dirty="0"/>
          </a:p>
          <a:p>
            <a:endParaRPr lang="en-US" sz="2800" dirty="0"/>
          </a:p>
        </p:txBody>
      </p:sp>
      <p:pic>
        <p:nvPicPr>
          <p:cNvPr id="4" name="Picture 3">
            <a:extLst>
              <a:ext uri="{FF2B5EF4-FFF2-40B4-BE49-F238E27FC236}">
                <a16:creationId xmlns:a16="http://schemas.microsoft.com/office/drawing/2014/main" id="{C40E16D2-D34D-D240-8B50-4C2BB28A0F3A}"/>
              </a:ext>
            </a:extLst>
          </p:cNvPr>
          <p:cNvPicPr>
            <a:picLocks noChangeAspect="1"/>
          </p:cNvPicPr>
          <p:nvPr/>
        </p:nvPicPr>
        <p:blipFill>
          <a:blip r:embed="rId3"/>
          <a:stretch>
            <a:fillRect/>
          </a:stretch>
        </p:blipFill>
        <p:spPr>
          <a:xfrm>
            <a:off x="8007350" y="6291246"/>
            <a:ext cx="1016000" cy="403258"/>
          </a:xfrm>
          <a:prstGeom prst="rect">
            <a:avLst/>
          </a:prstGeom>
        </p:spPr>
      </p:pic>
    </p:spTree>
    <p:extLst>
      <p:ext uri="{BB962C8B-B14F-4D97-AF65-F5344CB8AC3E}">
        <p14:creationId xmlns:p14="http://schemas.microsoft.com/office/powerpoint/2010/main" val="428275415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latin typeface="+mn-lt"/>
              </a:rPr>
              <a:t>Conclusions</a:t>
            </a:r>
          </a:p>
        </p:txBody>
      </p:sp>
      <p:sp>
        <p:nvSpPr>
          <p:cNvPr id="3" name="Content Placeholder 2"/>
          <p:cNvSpPr>
            <a:spLocks noGrp="1"/>
          </p:cNvSpPr>
          <p:nvPr>
            <p:ph idx="1"/>
          </p:nvPr>
        </p:nvSpPr>
        <p:spPr/>
        <p:txBody>
          <a:bodyPr>
            <a:normAutofit fontScale="92500" lnSpcReduction="10000"/>
          </a:bodyPr>
          <a:lstStyle/>
          <a:p>
            <a:r>
              <a:rPr lang="en-US" sz="3200" dirty="0"/>
              <a:t>Neuromuscular disorders cover a wide variety of pathologies</a:t>
            </a:r>
          </a:p>
          <a:p>
            <a:r>
              <a:rPr lang="en-US" sz="3200" dirty="0"/>
              <a:t>Identifying the specific disorder or the source of the pathology can help guide your anesthetic management</a:t>
            </a:r>
          </a:p>
          <a:p>
            <a:r>
              <a:rPr lang="en-US" sz="3200" dirty="0"/>
              <a:t>Be aware of the treatment medications patients are taking as they may affect your anesthetic</a:t>
            </a:r>
          </a:p>
          <a:p>
            <a:r>
              <a:rPr lang="en-US" sz="3200" dirty="0"/>
              <a:t>Caring for the hypotonic child with an unknown diagnosis can be complicated, but the risk of an MH reaction is low</a:t>
            </a:r>
            <a:endParaRPr lang="en-US" sz="2800" dirty="0"/>
          </a:p>
        </p:txBody>
      </p:sp>
      <p:pic>
        <p:nvPicPr>
          <p:cNvPr id="4" name="Picture 3">
            <a:extLst>
              <a:ext uri="{FF2B5EF4-FFF2-40B4-BE49-F238E27FC236}">
                <a16:creationId xmlns:a16="http://schemas.microsoft.com/office/drawing/2014/main" id="{7EF2CBE2-0112-0044-9161-8FAB01941478}"/>
              </a:ext>
            </a:extLst>
          </p:cNvPr>
          <p:cNvPicPr>
            <a:picLocks noChangeAspect="1"/>
          </p:cNvPicPr>
          <p:nvPr/>
        </p:nvPicPr>
        <p:blipFill>
          <a:blip r:embed="rId2"/>
          <a:stretch>
            <a:fillRect/>
          </a:stretch>
        </p:blipFill>
        <p:spPr>
          <a:xfrm>
            <a:off x="8007350" y="6291246"/>
            <a:ext cx="1016000" cy="403258"/>
          </a:xfrm>
          <a:prstGeom prst="rect">
            <a:avLst/>
          </a:prstGeom>
        </p:spPr>
      </p:pic>
    </p:spTree>
    <p:extLst>
      <p:ext uri="{BB962C8B-B14F-4D97-AF65-F5344CB8AC3E}">
        <p14:creationId xmlns:p14="http://schemas.microsoft.com/office/powerpoint/2010/main" val="21463147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5"/>
            <a:ext cx="8058150" cy="1082675"/>
          </a:xfrm>
        </p:spPr>
        <p:txBody>
          <a:bodyPr>
            <a:normAutofit/>
          </a:bodyPr>
          <a:lstStyle/>
          <a:p>
            <a:r>
              <a:rPr lang="en-US" sz="4800" dirty="0">
                <a:latin typeface="+mn-lt"/>
              </a:rPr>
              <a:t>Additional References</a:t>
            </a:r>
          </a:p>
        </p:txBody>
      </p:sp>
      <p:sp>
        <p:nvSpPr>
          <p:cNvPr id="3" name="Content Placeholder 2"/>
          <p:cNvSpPr>
            <a:spLocks noGrp="1"/>
          </p:cNvSpPr>
          <p:nvPr>
            <p:ph idx="1"/>
          </p:nvPr>
        </p:nvSpPr>
        <p:spPr>
          <a:xfrm>
            <a:off x="457200" y="1447800"/>
            <a:ext cx="8566150" cy="5410199"/>
          </a:xfrm>
        </p:spPr>
        <p:txBody>
          <a:bodyPr>
            <a:normAutofit/>
          </a:bodyPr>
          <a:lstStyle/>
          <a:p>
            <a:pPr marL="415925" indent="-415925">
              <a:buFont typeface="+mj-lt"/>
              <a:buAutoNum type="arabicPeriod"/>
            </a:pPr>
            <a:r>
              <a:rPr lang="en-US" sz="1600" dirty="0" err="1"/>
              <a:t>Dierdorf</a:t>
            </a:r>
            <a:r>
              <a:rPr lang="en-US" sz="1600" dirty="0"/>
              <a:t> S, Walton J, </a:t>
            </a:r>
            <a:r>
              <a:rPr lang="en-US" sz="1600" dirty="0" err="1"/>
              <a:t>Stasic</a:t>
            </a:r>
            <a:r>
              <a:rPr lang="en-US" sz="1600" dirty="0"/>
              <a:t> A, Heine, C. Rare Coexisting Diseases. In Barash P, Cullen B, </a:t>
            </a:r>
            <a:r>
              <a:rPr lang="en-US" sz="1600" dirty="0" err="1"/>
              <a:t>Stoelting</a:t>
            </a:r>
            <a:r>
              <a:rPr lang="en-US" sz="1600" dirty="0"/>
              <a:t> R eds. </a:t>
            </a:r>
            <a:r>
              <a:rPr lang="en-US" sz="1600" i="1" dirty="0"/>
              <a:t>Clinical Anesthesia</a:t>
            </a:r>
            <a:r>
              <a:rPr lang="en-US" sz="1600" dirty="0"/>
              <a:t>. 8</a:t>
            </a:r>
            <a:r>
              <a:rPr lang="en-US" sz="1600" baseline="30000" dirty="0"/>
              <a:t>th</a:t>
            </a:r>
            <a:r>
              <a:rPr lang="en-US" sz="1600" dirty="0"/>
              <a:t> ed. Philadelphia, PA: Wolters Kluwer, 2017:612-643</a:t>
            </a:r>
          </a:p>
          <a:p>
            <a:pPr marL="415925" indent="-415925">
              <a:buFont typeface="+mj-lt"/>
              <a:buAutoNum type="arabicPeriod"/>
            </a:pPr>
            <a:r>
              <a:rPr lang="en-US" sz="1600" dirty="0"/>
              <a:t>Emery A. The muscular dystrophies. </a:t>
            </a:r>
            <a:r>
              <a:rPr lang="en-US" sz="1600" i="1" dirty="0"/>
              <a:t>The Lancet </a:t>
            </a:r>
            <a:r>
              <a:rPr lang="en-US" sz="1600" dirty="0"/>
              <a:t>2002;359:687-695</a:t>
            </a:r>
          </a:p>
          <a:p>
            <a:pPr marL="415925" indent="-415925">
              <a:buFont typeface="+mj-lt"/>
              <a:buAutoNum type="arabicPeriod"/>
            </a:pPr>
            <a:r>
              <a:rPr lang="en-US" sz="1600" dirty="0"/>
              <a:t>Flick R, </a:t>
            </a:r>
            <a:r>
              <a:rPr lang="en-US" sz="1600" dirty="0" err="1"/>
              <a:t>Gleich</a:t>
            </a:r>
            <a:r>
              <a:rPr lang="en-US" sz="1600" dirty="0"/>
              <a:t> S, Herr M, Wedel D. The risk of malignant hyperthermia in children undergoing muscle biopsy for suspected neuromuscular disorder. </a:t>
            </a:r>
            <a:r>
              <a:rPr lang="en-US" sz="1600" i="1" dirty="0" err="1"/>
              <a:t>Paediatr</a:t>
            </a:r>
            <a:r>
              <a:rPr lang="en-US" sz="1600" i="1" dirty="0"/>
              <a:t> </a:t>
            </a:r>
            <a:r>
              <a:rPr lang="en-US" sz="1600" i="1" dirty="0" err="1"/>
              <a:t>Anaesth</a:t>
            </a:r>
            <a:r>
              <a:rPr lang="en-US" sz="1600" dirty="0"/>
              <a:t> 2007;17:22-7</a:t>
            </a:r>
          </a:p>
          <a:p>
            <a:pPr marL="415925" indent="-415925">
              <a:buFont typeface="+mj-lt"/>
              <a:buAutoNum type="arabicPeriod"/>
            </a:pPr>
            <a:r>
              <a:rPr lang="en-US" sz="1600" dirty="0"/>
              <a:t>Katz J, Murphy G. Anesthetic consideration for neuromuscular diseases. </a:t>
            </a:r>
            <a:r>
              <a:rPr lang="en-US" sz="1600" i="1" dirty="0"/>
              <a:t>Current Opinion in Anesthesiology</a:t>
            </a:r>
            <a:r>
              <a:rPr lang="en-US" sz="1600" dirty="0"/>
              <a:t> 2017;30(3):435-440</a:t>
            </a:r>
          </a:p>
          <a:p>
            <a:pPr marL="415925" indent="-415925">
              <a:buFont typeface="+mj-lt"/>
              <a:buAutoNum type="arabicPeriod"/>
            </a:pPr>
            <a:r>
              <a:rPr lang="en-US" sz="1600" dirty="0" err="1"/>
              <a:t>Mercuri</a:t>
            </a:r>
            <a:r>
              <a:rPr lang="en-US" sz="1600" dirty="0"/>
              <a:t> E, </a:t>
            </a:r>
            <a:r>
              <a:rPr lang="en-US" sz="1600" dirty="0" err="1"/>
              <a:t>Muntoni</a:t>
            </a:r>
            <a:r>
              <a:rPr lang="en-US" sz="1600" dirty="0"/>
              <a:t> F. Muscular dystrophies. </a:t>
            </a:r>
            <a:r>
              <a:rPr lang="en-US" sz="1600" i="1" dirty="0"/>
              <a:t>The Lancet </a:t>
            </a:r>
            <a:r>
              <a:rPr lang="en-US" sz="1600" dirty="0"/>
              <a:t>2013;381:845-860</a:t>
            </a:r>
          </a:p>
          <a:p>
            <a:pPr marL="415925" indent="-415925">
              <a:buFont typeface="+mj-lt"/>
              <a:buAutoNum type="arabicPeriod"/>
            </a:pPr>
            <a:r>
              <a:rPr lang="en-US" sz="1600" dirty="0" err="1"/>
              <a:t>Racca</a:t>
            </a:r>
            <a:r>
              <a:rPr lang="en-US" sz="1600" dirty="0"/>
              <a:t> F, </a:t>
            </a:r>
            <a:r>
              <a:rPr lang="en-US" sz="1600" dirty="0" err="1"/>
              <a:t>Mongini</a:t>
            </a:r>
            <a:r>
              <a:rPr lang="en-US" sz="1600" dirty="0"/>
              <a:t> T, </a:t>
            </a:r>
            <a:r>
              <a:rPr lang="en-US" sz="1600" dirty="0" err="1"/>
              <a:t>Wolfler</a:t>
            </a:r>
            <a:r>
              <a:rPr lang="en-US" sz="1600" dirty="0"/>
              <a:t> A, </a:t>
            </a:r>
            <a:r>
              <a:rPr lang="en-US" sz="1600" dirty="0" err="1"/>
              <a:t>Vianello</a:t>
            </a:r>
            <a:r>
              <a:rPr lang="en-US" sz="1600" dirty="0"/>
              <a:t> A, </a:t>
            </a:r>
            <a:r>
              <a:rPr lang="en-US" sz="1600" dirty="0" err="1"/>
              <a:t>Curera</a:t>
            </a:r>
            <a:r>
              <a:rPr lang="en-US" sz="1600" dirty="0"/>
              <a:t> R, et al. Recommendations for anesthesia and perioperative management of patients with neuromuscular disorders. </a:t>
            </a:r>
            <a:r>
              <a:rPr lang="en-US" sz="1600" i="1" dirty="0"/>
              <a:t>Minerva </a:t>
            </a:r>
            <a:r>
              <a:rPr lang="en-US" sz="1600" i="1" dirty="0" err="1"/>
              <a:t>Anestesiologica</a:t>
            </a:r>
            <a:r>
              <a:rPr lang="en-US" sz="1600" i="1" dirty="0"/>
              <a:t> </a:t>
            </a:r>
            <a:r>
              <a:rPr lang="en-US" sz="1600" dirty="0"/>
              <a:t>2013;79(4)419-33</a:t>
            </a:r>
          </a:p>
          <a:p>
            <a:pPr marL="415925" indent="-415925">
              <a:buFont typeface="+mj-lt"/>
              <a:buAutoNum type="arabicPeriod"/>
            </a:pPr>
            <a:r>
              <a:rPr lang="en-US" sz="1600" dirty="0"/>
              <a:t>Romero A, Joshi G. Neuromuscular disease and anesthesia. Muscle &amp; Nerve 2013;48:451-460</a:t>
            </a:r>
          </a:p>
          <a:p>
            <a:pPr marL="415925" indent="-415925">
              <a:buFont typeface="+mj-lt"/>
              <a:buAutoNum type="arabicPeriod"/>
            </a:pPr>
            <a:r>
              <a:rPr lang="en-US" sz="1600" dirty="0"/>
              <a:t>Schwartz J. Skin and Musculoskeletal Diseases. In Hines R, </a:t>
            </a:r>
            <a:r>
              <a:rPr lang="en-US" sz="1600" dirty="0" err="1"/>
              <a:t>Marschall</a:t>
            </a:r>
            <a:r>
              <a:rPr lang="en-US" sz="1600" dirty="0"/>
              <a:t> K, eds. </a:t>
            </a:r>
            <a:r>
              <a:rPr lang="en-US" sz="1600" i="1" dirty="0" err="1"/>
              <a:t>Stoelting’s</a:t>
            </a:r>
            <a:r>
              <a:rPr lang="en-US" sz="1600" i="1" dirty="0"/>
              <a:t> anesthesia and co-existing disease. 5</a:t>
            </a:r>
            <a:r>
              <a:rPr lang="en-US" sz="1600" i="1" baseline="30000" dirty="0"/>
              <a:t>th</a:t>
            </a:r>
            <a:r>
              <a:rPr lang="en-US" sz="1600" i="1" dirty="0"/>
              <a:t> ed</a:t>
            </a:r>
            <a:r>
              <a:rPr lang="en-US" sz="1600" dirty="0"/>
              <a:t>. Philadelphia, PA: Elsevier, Inc; 2008:437-467</a:t>
            </a:r>
          </a:p>
          <a:p>
            <a:pPr marL="415925" indent="-415925">
              <a:buFont typeface="+mj-lt"/>
              <a:buAutoNum type="arabicPeriod"/>
            </a:pPr>
            <a:r>
              <a:rPr lang="en-US" sz="1600" dirty="0" err="1"/>
              <a:t>Veyckemans</a:t>
            </a:r>
            <a:r>
              <a:rPr lang="en-US" sz="1600" dirty="0"/>
              <a:t> F. Can inhalation agents be used in the presence of a child with myopathy</a:t>
            </a:r>
            <a:r>
              <a:rPr lang="en-US" sz="1600" i="1" dirty="0"/>
              <a:t>? Current Opinion in Anesthesiology </a:t>
            </a:r>
            <a:r>
              <a:rPr lang="en-US" sz="1600" dirty="0"/>
              <a:t>2010;23:348-355</a:t>
            </a:r>
          </a:p>
          <a:p>
            <a:pPr marL="415925" indent="-415925">
              <a:buFont typeface="+mj-lt"/>
              <a:buAutoNum type="arabicPeriod"/>
            </a:pPr>
            <a:r>
              <a:rPr lang="en-US" sz="1600" dirty="0"/>
              <a:t>Yilmaz A, </a:t>
            </a:r>
            <a:r>
              <a:rPr lang="en-US" sz="1600" dirty="0" err="1"/>
              <a:t>Sechtem</a:t>
            </a:r>
            <a:r>
              <a:rPr lang="en-US" sz="1600" dirty="0"/>
              <a:t>, U. Cardiac involvement in muscular dystrophy: advances in diagnosis and therapy. </a:t>
            </a:r>
            <a:r>
              <a:rPr lang="en-US" sz="1600" i="1" dirty="0"/>
              <a:t>Heart </a:t>
            </a:r>
            <a:r>
              <a:rPr lang="en-US" sz="1600" dirty="0"/>
              <a:t>2012;98:420-429</a:t>
            </a:r>
          </a:p>
          <a:p>
            <a:pPr marL="514350" indent="-514350">
              <a:buFont typeface="+mj-lt"/>
              <a:buAutoNum type="arabicPeriod"/>
            </a:pPr>
            <a:endParaRPr lang="en-US" sz="1600" dirty="0"/>
          </a:p>
        </p:txBody>
      </p:sp>
      <p:pic>
        <p:nvPicPr>
          <p:cNvPr id="4" name="Picture 3">
            <a:extLst>
              <a:ext uri="{FF2B5EF4-FFF2-40B4-BE49-F238E27FC236}">
                <a16:creationId xmlns:a16="http://schemas.microsoft.com/office/drawing/2014/main" id="{E079F052-BAC3-FD43-A75E-8636793837C0}"/>
              </a:ext>
            </a:extLst>
          </p:cNvPr>
          <p:cNvPicPr>
            <a:picLocks noChangeAspect="1"/>
          </p:cNvPicPr>
          <p:nvPr/>
        </p:nvPicPr>
        <p:blipFill>
          <a:blip r:embed="rId3"/>
          <a:stretch>
            <a:fillRect/>
          </a:stretch>
        </p:blipFill>
        <p:spPr>
          <a:xfrm>
            <a:off x="8007350" y="6291246"/>
            <a:ext cx="1016000" cy="403258"/>
          </a:xfrm>
          <a:prstGeom prst="rect">
            <a:avLst/>
          </a:prstGeom>
        </p:spPr>
      </p:pic>
    </p:spTree>
    <p:extLst>
      <p:ext uri="{BB962C8B-B14F-4D97-AF65-F5344CB8AC3E}">
        <p14:creationId xmlns:p14="http://schemas.microsoft.com/office/powerpoint/2010/main" val="34143228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0CC6C00-3DCB-9943-ADD3-3E5567402115}"/>
              </a:ext>
            </a:extLst>
          </p:cNvPr>
          <p:cNvSpPr>
            <a:spLocks noGrp="1"/>
          </p:cNvSpPr>
          <p:nvPr>
            <p:ph idx="1"/>
          </p:nvPr>
        </p:nvSpPr>
        <p:spPr/>
        <p:txBody>
          <a:bodyPr>
            <a:normAutofit/>
          </a:bodyPr>
          <a:lstStyle/>
          <a:p>
            <a:pPr marL="0" indent="0">
              <a:buNone/>
            </a:pPr>
            <a:r>
              <a:rPr lang="en-US" sz="5000" dirty="0"/>
              <a:t>MUSCLE AND MUSCLE MEMBRANE DISORDERS</a:t>
            </a:r>
          </a:p>
        </p:txBody>
      </p:sp>
      <p:pic>
        <p:nvPicPr>
          <p:cNvPr id="4" name="Picture 3">
            <a:extLst>
              <a:ext uri="{FF2B5EF4-FFF2-40B4-BE49-F238E27FC236}">
                <a16:creationId xmlns:a16="http://schemas.microsoft.com/office/drawing/2014/main" id="{21084644-0405-6B4E-AF40-2C6C9A70652E}"/>
              </a:ext>
            </a:extLst>
          </p:cNvPr>
          <p:cNvPicPr>
            <a:picLocks noChangeAspect="1"/>
          </p:cNvPicPr>
          <p:nvPr/>
        </p:nvPicPr>
        <p:blipFill>
          <a:blip r:embed="rId2"/>
          <a:stretch>
            <a:fillRect/>
          </a:stretch>
        </p:blipFill>
        <p:spPr>
          <a:xfrm>
            <a:off x="8007350" y="6291246"/>
            <a:ext cx="1016000" cy="403258"/>
          </a:xfrm>
          <a:prstGeom prst="rect">
            <a:avLst/>
          </a:prstGeom>
        </p:spPr>
      </p:pic>
    </p:spTree>
    <p:extLst>
      <p:ext uri="{BB962C8B-B14F-4D97-AF65-F5344CB8AC3E}">
        <p14:creationId xmlns:p14="http://schemas.microsoft.com/office/powerpoint/2010/main" val="29691776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Muscular Dystrophy</a:t>
            </a:r>
            <a:endParaRPr lang="en-US" dirty="0">
              <a:latin typeface="+mn-lt"/>
            </a:endParaRPr>
          </a:p>
        </p:txBody>
      </p:sp>
      <p:sp>
        <p:nvSpPr>
          <p:cNvPr id="3" name="Content Placeholder 2"/>
          <p:cNvSpPr>
            <a:spLocks noGrp="1"/>
          </p:cNvSpPr>
          <p:nvPr>
            <p:ph idx="1"/>
          </p:nvPr>
        </p:nvSpPr>
        <p:spPr/>
        <p:txBody>
          <a:bodyPr>
            <a:normAutofit fontScale="92500" lnSpcReduction="20000"/>
          </a:bodyPr>
          <a:lstStyle/>
          <a:p>
            <a:pPr marL="303213" indent="-285750"/>
            <a:r>
              <a:rPr lang="en-US" dirty="0"/>
              <a:t>Heterogenous group of progressive muscle disorders</a:t>
            </a:r>
          </a:p>
          <a:p>
            <a:pPr marL="303213" indent="-285750"/>
            <a:r>
              <a:rPr lang="en-US" dirty="0"/>
              <a:t>Characterized by varying groups of muscle weakness, severity, and age of onset</a:t>
            </a:r>
          </a:p>
          <a:p>
            <a:pPr marL="303213" indent="-285750"/>
            <a:r>
              <a:rPr lang="en-US" dirty="0"/>
              <a:t>Pathology is result of insufficient or abnormal muscle membrane proteins (dystrophin, </a:t>
            </a:r>
            <a:r>
              <a:rPr lang="en-US" dirty="0" err="1"/>
              <a:t>sargoglycan</a:t>
            </a:r>
            <a:r>
              <a:rPr lang="en-US" dirty="0"/>
              <a:t>, </a:t>
            </a:r>
            <a:r>
              <a:rPr lang="en-US" dirty="0" err="1"/>
              <a:t>etc</a:t>
            </a:r>
            <a:r>
              <a:rPr lang="en-US" dirty="0"/>
              <a:t>)</a:t>
            </a:r>
          </a:p>
          <a:p>
            <a:pPr marL="303213" indent="-285750"/>
            <a:r>
              <a:rPr lang="en-US" dirty="0"/>
              <a:t>Can affect extremities, torso, face</a:t>
            </a:r>
          </a:p>
          <a:p>
            <a:pPr marL="303213" indent="-285750"/>
            <a:r>
              <a:rPr lang="en-US" dirty="0"/>
              <a:t>Can affect respiratory, cardiac, and GI systems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pic>
        <p:nvPicPr>
          <p:cNvPr id="4" name="Picture 3">
            <a:extLst>
              <a:ext uri="{FF2B5EF4-FFF2-40B4-BE49-F238E27FC236}">
                <a16:creationId xmlns:a16="http://schemas.microsoft.com/office/drawing/2014/main" id="{B91DBC3A-4209-8D49-A813-916569F2CE5C}"/>
              </a:ext>
            </a:extLst>
          </p:cNvPr>
          <p:cNvPicPr>
            <a:picLocks noChangeAspect="1"/>
          </p:cNvPicPr>
          <p:nvPr/>
        </p:nvPicPr>
        <p:blipFill>
          <a:blip r:embed="rId3"/>
          <a:stretch>
            <a:fillRect/>
          </a:stretch>
        </p:blipFill>
        <p:spPr>
          <a:xfrm>
            <a:off x="8007350" y="6291246"/>
            <a:ext cx="1016000" cy="403258"/>
          </a:xfrm>
          <a:prstGeom prst="rect">
            <a:avLst/>
          </a:prstGeom>
        </p:spPr>
      </p:pic>
    </p:spTree>
    <p:extLst>
      <p:ext uri="{BB962C8B-B14F-4D97-AF65-F5344CB8AC3E}">
        <p14:creationId xmlns:p14="http://schemas.microsoft.com/office/powerpoint/2010/main" val="17471537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4E6E0-911E-884B-92D6-499642AD78FA}"/>
              </a:ext>
            </a:extLst>
          </p:cNvPr>
          <p:cNvSpPr>
            <a:spLocks noGrp="1"/>
          </p:cNvSpPr>
          <p:nvPr>
            <p:ph type="title"/>
          </p:nvPr>
        </p:nvSpPr>
        <p:spPr/>
        <p:txBody>
          <a:bodyPr/>
          <a:lstStyle/>
          <a:p>
            <a:r>
              <a:rPr lang="en-US" dirty="0"/>
              <a:t>Muscular Dystrophy</a:t>
            </a:r>
          </a:p>
        </p:txBody>
      </p:sp>
      <p:sp>
        <p:nvSpPr>
          <p:cNvPr id="3" name="Content Placeholder 2">
            <a:extLst>
              <a:ext uri="{FF2B5EF4-FFF2-40B4-BE49-F238E27FC236}">
                <a16:creationId xmlns:a16="http://schemas.microsoft.com/office/drawing/2014/main" id="{57DF67BD-2ACB-3F4A-BB7D-49F81EC7A76C}"/>
              </a:ext>
            </a:extLst>
          </p:cNvPr>
          <p:cNvSpPr>
            <a:spLocks noGrp="1"/>
          </p:cNvSpPr>
          <p:nvPr>
            <p:ph idx="1"/>
          </p:nvPr>
        </p:nvSpPr>
        <p:spPr>
          <a:xfrm>
            <a:off x="628650" y="1690688"/>
            <a:ext cx="7886700" cy="4786312"/>
          </a:xfrm>
        </p:spPr>
        <p:txBody>
          <a:bodyPr>
            <a:normAutofit fontScale="70000" lnSpcReduction="20000"/>
          </a:bodyPr>
          <a:lstStyle/>
          <a:p>
            <a:pPr marL="0" indent="0">
              <a:buNone/>
            </a:pPr>
            <a:r>
              <a:rPr lang="en-US" i="1" dirty="0"/>
              <a:t>Duchenne and Becker Muscular Dystrophies</a:t>
            </a:r>
          </a:p>
          <a:p>
            <a:pPr marL="303213" indent="-303213"/>
            <a:r>
              <a:rPr lang="en-US" dirty="0"/>
              <a:t>Absent (Duchenne) or reduced (Becker) dystrophin protein</a:t>
            </a:r>
          </a:p>
          <a:p>
            <a:pPr marL="303213" indent="-303213"/>
            <a:r>
              <a:rPr lang="en-US" dirty="0"/>
              <a:t>Elevated Creatinine Kinase (CK)</a:t>
            </a:r>
          </a:p>
          <a:p>
            <a:pPr marL="303213" indent="-303213"/>
            <a:r>
              <a:rPr lang="en-US" dirty="0"/>
              <a:t>X Linked recessive inheritance</a:t>
            </a:r>
          </a:p>
          <a:p>
            <a:pPr marL="303213" indent="-303213"/>
            <a:r>
              <a:rPr lang="en-US" dirty="0"/>
              <a:t>Progressive proximal muscle weakness and wasting</a:t>
            </a:r>
          </a:p>
          <a:p>
            <a:pPr marL="587375" lvl="2" indent="-284163"/>
            <a:r>
              <a:rPr lang="en-US" dirty="0"/>
              <a:t>Loss of ambulation by age 12 in Duchenne</a:t>
            </a:r>
          </a:p>
          <a:p>
            <a:pPr marL="587375" lvl="2" indent="-284163"/>
            <a:r>
              <a:rPr lang="en-US" dirty="0"/>
              <a:t>Later onset of symptoms in Becker</a:t>
            </a:r>
          </a:p>
          <a:p>
            <a:pPr marL="303213" indent="-303213"/>
            <a:r>
              <a:rPr lang="en-US" dirty="0"/>
              <a:t>Kyphoscoliosis</a:t>
            </a:r>
          </a:p>
          <a:p>
            <a:pPr marL="303213" indent="-303213"/>
            <a:r>
              <a:rPr lang="en-US" dirty="0"/>
              <a:t>Cardiorespiratory symptoms lead to death by 4</a:t>
            </a:r>
            <a:r>
              <a:rPr lang="en-US" baseline="30000" dirty="0"/>
              <a:t>th</a:t>
            </a:r>
            <a:r>
              <a:rPr lang="en-US" dirty="0"/>
              <a:t> decade in Duchenne, 5</a:t>
            </a:r>
            <a:r>
              <a:rPr lang="en-US" baseline="30000" dirty="0"/>
              <a:t>th</a:t>
            </a:r>
            <a:r>
              <a:rPr lang="en-US" dirty="0"/>
              <a:t>-6</a:t>
            </a:r>
            <a:r>
              <a:rPr lang="en-US" baseline="30000" dirty="0"/>
              <a:t>th</a:t>
            </a:r>
            <a:r>
              <a:rPr lang="en-US" dirty="0"/>
              <a:t> in Becker</a:t>
            </a:r>
          </a:p>
          <a:p>
            <a:pPr lvl="1"/>
            <a:r>
              <a:rPr lang="en-US" dirty="0"/>
              <a:t>Typical EKG abnormalities include an R:S ratio &gt; 1 in lead V1, deep Q waves in leads I, </a:t>
            </a:r>
            <a:r>
              <a:rPr lang="en-US" dirty="0" err="1"/>
              <a:t>aVL</a:t>
            </a:r>
            <a:r>
              <a:rPr lang="en-US" dirty="0"/>
              <a:t>, and V5-V6, right axis deviation, or a right bundle branch block</a:t>
            </a:r>
          </a:p>
          <a:p>
            <a:endParaRPr lang="en-US" dirty="0"/>
          </a:p>
          <a:p>
            <a:endParaRPr lang="en-US" dirty="0"/>
          </a:p>
        </p:txBody>
      </p:sp>
      <p:pic>
        <p:nvPicPr>
          <p:cNvPr id="4" name="Picture 3">
            <a:extLst>
              <a:ext uri="{FF2B5EF4-FFF2-40B4-BE49-F238E27FC236}">
                <a16:creationId xmlns:a16="http://schemas.microsoft.com/office/drawing/2014/main" id="{FD1834E9-D306-2246-8BCE-6FBD51FD3942}"/>
              </a:ext>
            </a:extLst>
          </p:cNvPr>
          <p:cNvPicPr>
            <a:picLocks noChangeAspect="1"/>
          </p:cNvPicPr>
          <p:nvPr/>
        </p:nvPicPr>
        <p:blipFill>
          <a:blip r:embed="rId3"/>
          <a:stretch>
            <a:fillRect/>
          </a:stretch>
        </p:blipFill>
        <p:spPr>
          <a:xfrm>
            <a:off x="8007350" y="6291246"/>
            <a:ext cx="1016000" cy="403258"/>
          </a:xfrm>
          <a:prstGeom prst="rect">
            <a:avLst/>
          </a:prstGeom>
        </p:spPr>
      </p:pic>
    </p:spTree>
    <p:extLst>
      <p:ext uri="{BB962C8B-B14F-4D97-AF65-F5344CB8AC3E}">
        <p14:creationId xmlns:p14="http://schemas.microsoft.com/office/powerpoint/2010/main" val="37717855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64A42-B3E7-A145-AA0C-6D6AE81DAAF1}"/>
              </a:ext>
            </a:extLst>
          </p:cNvPr>
          <p:cNvSpPr>
            <a:spLocks noGrp="1"/>
          </p:cNvSpPr>
          <p:nvPr>
            <p:ph type="title"/>
          </p:nvPr>
        </p:nvSpPr>
        <p:spPr/>
        <p:txBody>
          <a:bodyPr>
            <a:normAutofit/>
          </a:bodyPr>
          <a:lstStyle/>
          <a:p>
            <a:r>
              <a:rPr lang="en-US" sz="4800" dirty="0"/>
              <a:t>Muscular Dystrophies</a:t>
            </a:r>
          </a:p>
        </p:txBody>
      </p:sp>
      <p:sp>
        <p:nvSpPr>
          <p:cNvPr id="3" name="Content Placeholder 2">
            <a:extLst>
              <a:ext uri="{FF2B5EF4-FFF2-40B4-BE49-F238E27FC236}">
                <a16:creationId xmlns:a16="http://schemas.microsoft.com/office/drawing/2014/main" id="{06AA25CE-CBCB-FA4A-83AE-D4ACE9A0F908}"/>
              </a:ext>
            </a:extLst>
          </p:cNvPr>
          <p:cNvSpPr>
            <a:spLocks noGrp="1"/>
          </p:cNvSpPr>
          <p:nvPr>
            <p:ph idx="1"/>
          </p:nvPr>
        </p:nvSpPr>
        <p:spPr/>
        <p:txBody>
          <a:bodyPr>
            <a:normAutofit fontScale="92500" lnSpcReduction="20000"/>
          </a:bodyPr>
          <a:lstStyle/>
          <a:p>
            <a:pPr marL="0" indent="0">
              <a:buNone/>
            </a:pPr>
            <a:r>
              <a:rPr lang="en-US" sz="4300" i="1" dirty="0"/>
              <a:t>Emery-</a:t>
            </a:r>
            <a:r>
              <a:rPr lang="en-US" sz="4300" i="1" dirty="0" err="1"/>
              <a:t>Dreifuss</a:t>
            </a:r>
            <a:r>
              <a:rPr lang="en-US" sz="4300" i="1" dirty="0"/>
              <a:t> </a:t>
            </a:r>
            <a:r>
              <a:rPr lang="en-US" sz="4300" dirty="0"/>
              <a:t>muscular dystrophy</a:t>
            </a:r>
          </a:p>
          <a:p>
            <a:pPr marL="303213" indent="-303213"/>
            <a:r>
              <a:rPr lang="en-US" sz="3900" dirty="0"/>
              <a:t>X-linked inheritance form the result of mutation in </a:t>
            </a:r>
            <a:r>
              <a:rPr lang="en-US" sz="3900" dirty="0" err="1"/>
              <a:t>emerin</a:t>
            </a:r>
            <a:r>
              <a:rPr lang="en-US" sz="3900" dirty="0"/>
              <a:t> protein, autosomal dominant form the result in mutation in </a:t>
            </a:r>
            <a:r>
              <a:rPr lang="en-US" sz="3900" dirty="0" err="1"/>
              <a:t>lamins</a:t>
            </a:r>
            <a:r>
              <a:rPr lang="en-US" sz="3900" dirty="0"/>
              <a:t> A and C</a:t>
            </a:r>
          </a:p>
          <a:p>
            <a:pPr marL="303213" indent="-303213"/>
            <a:r>
              <a:rPr lang="en-US" sz="3900" dirty="0"/>
              <a:t>Contractures of ankles, elbows, and neck</a:t>
            </a:r>
          </a:p>
          <a:p>
            <a:pPr marL="303213" indent="-303213"/>
            <a:r>
              <a:rPr lang="en-US" sz="3900" dirty="0"/>
              <a:t>Cardiomyopathy and conduction abnormalities by age 30</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9781974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64A42-B3E7-A145-AA0C-6D6AE81DAAF1}"/>
              </a:ext>
            </a:extLst>
          </p:cNvPr>
          <p:cNvSpPr>
            <a:spLocks noGrp="1"/>
          </p:cNvSpPr>
          <p:nvPr>
            <p:ph type="title"/>
          </p:nvPr>
        </p:nvSpPr>
        <p:spPr/>
        <p:txBody>
          <a:bodyPr>
            <a:normAutofit/>
          </a:bodyPr>
          <a:lstStyle/>
          <a:p>
            <a:r>
              <a:rPr lang="en-US" sz="4800" dirty="0"/>
              <a:t>Muscular Dystrophies</a:t>
            </a:r>
          </a:p>
        </p:txBody>
      </p:sp>
      <p:sp>
        <p:nvSpPr>
          <p:cNvPr id="3" name="Content Placeholder 2">
            <a:extLst>
              <a:ext uri="{FF2B5EF4-FFF2-40B4-BE49-F238E27FC236}">
                <a16:creationId xmlns:a16="http://schemas.microsoft.com/office/drawing/2014/main" id="{06AA25CE-CBCB-FA4A-83AE-D4ACE9A0F908}"/>
              </a:ext>
            </a:extLst>
          </p:cNvPr>
          <p:cNvSpPr>
            <a:spLocks noGrp="1"/>
          </p:cNvSpPr>
          <p:nvPr>
            <p:ph idx="1"/>
          </p:nvPr>
        </p:nvSpPr>
        <p:spPr/>
        <p:txBody>
          <a:bodyPr>
            <a:normAutofit/>
          </a:bodyPr>
          <a:lstStyle/>
          <a:p>
            <a:pPr marL="0" indent="0">
              <a:buNone/>
            </a:pPr>
            <a:r>
              <a:rPr lang="en-US" sz="4000" i="1" dirty="0"/>
              <a:t>Limb-Girdle</a:t>
            </a:r>
            <a:r>
              <a:rPr lang="en-US" sz="4000" dirty="0"/>
              <a:t> muscular dystrophy</a:t>
            </a:r>
          </a:p>
          <a:p>
            <a:pPr marL="303213" indent="-303213"/>
            <a:r>
              <a:rPr lang="en-US" dirty="0"/>
              <a:t>Varying inheritance pattern, causative gene mutation, and creatinine kinase levels</a:t>
            </a:r>
          </a:p>
          <a:p>
            <a:pPr marL="303213" indent="-303213"/>
            <a:r>
              <a:rPr lang="en-US" dirty="0"/>
              <a:t>Shoulder and pelvic weakness, cardiac involvement</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359145723"/>
      </p:ext>
    </p:extLst>
  </p:cSld>
  <p:clrMapOvr>
    <a:masterClrMapping/>
  </p:clrMapOvr>
</p:sld>
</file>

<file path=ppt/theme/theme1.xml><?xml version="1.0" encoding="utf-8"?>
<a:theme xmlns:a="http://schemas.openxmlformats.org/drawingml/2006/main" name="SPACIE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PA GLOBAL PPT template 03-11-2019" id="{A79F18FC-84E4-5A4A-8694-B0D6C91A4E78}" vid="{5F839F61-D0BC-E348-983B-C9437D920991}"/>
    </a:ext>
  </a:extLst>
</a:theme>
</file>

<file path=ppt/theme/theme2.xml><?xml version="1.0" encoding="utf-8"?>
<a:theme xmlns:a="http://schemas.openxmlformats.org/drawingml/2006/main" name="1_SPACIE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PA GLOBAL PPT template 03-11-2019" id="{A79F18FC-84E4-5A4A-8694-B0D6C91A4E78}" vid="{2E6B72E7-DBDD-634C-B43C-3EFB7A32A8A9}"/>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SPACIES</Template>
  <TotalTime>36676</TotalTime>
  <Words>3452</Words>
  <Application>Microsoft Office PowerPoint</Application>
  <PresentationFormat>On-screen Show (4:3)</PresentationFormat>
  <Paragraphs>416</Paragraphs>
  <Slides>42</Slides>
  <Notes>30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42</vt:i4>
      </vt:variant>
    </vt:vector>
  </HeadingPairs>
  <TitlesOfParts>
    <vt:vector size="47" baseType="lpstr">
      <vt:lpstr>Arial</vt:lpstr>
      <vt:lpstr>Calibri</vt:lpstr>
      <vt:lpstr>Calibri Light</vt:lpstr>
      <vt:lpstr>SPACIES</vt:lpstr>
      <vt:lpstr>1_SPACIES</vt:lpstr>
      <vt:lpstr>Anesthesia Considerations for Neuromuscular Disorders</vt:lpstr>
      <vt:lpstr>Disclosures</vt:lpstr>
      <vt:lpstr>Learning Objectives</vt:lpstr>
      <vt:lpstr>Neuromuscular Disorders</vt:lpstr>
      <vt:lpstr>PowerPoint Presentation</vt:lpstr>
      <vt:lpstr>Muscular Dystrophy</vt:lpstr>
      <vt:lpstr>Muscular Dystrophy</vt:lpstr>
      <vt:lpstr>Muscular Dystrophies</vt:lpstr>
      <vt:lpstr>Muscular Dystrophies</vt:lpstr>
      <vt:lpstr>Muscular Dystrophies</vt:lpstr>
      <vt:lpstr>Anesthetic Management of Children with Muscular Dystrophy</vt:lpstr>
      <vt:lpstr>Anesthetic Management of Children with Muscular Dystrophy</vt:lpstr>
      <vt:lpstr>Congenital Myopathies</vt:lpstr>
      <vt:lpstr>Congenital Myopathies</vt:lpstr>
      <vt:lpstr>Congenital Myopathies</vt:lpstr>
      <vt:lpstr>Myotonic Dystrophy</vt:lpstr>
      <vt:lpstr>Anesthetic Management of Children with Myotonic Dystrophy</vt:lpstr>
      <vt:lpstr>Anesthetic Management of Children with Myotonic Dystrophy</vt:lpstr>
      <vt:lpstr>PowerPoint Presentation</vt:lpstr>
      <vt:lpstr>Channelopathies</vt:lpstr>
      <vt:lpstr>Channelopathies</vt:lpstr>
      <vt:lpstr>Channelopathies</vt:lpstr>
      <vt:lpstr>Channelopathies</vt:lpstr>
      <vt:lpstr>Anesthetic Management of Children with Channelopathies</vt:lpstr>
      <vt:lpstr>Anesthetic Management of Children with Channelopathies</vt:lpstr>
      <vt:lpstr>Anesthetic Management of Children with Channelopathies</vt:lpstr>
      <vt:lpstr>Anesthetic Management of Children with Channelopathies</vt:lpstr>
      <vt:lpstr>PowerPoint Presentation</vt:lpstr>
      <vt:lpstr>Mitochondrial Myopathy</vt:lpstr>
      <vt:lpstr>Anesthetic Management of Children with Mitochondrial Myopathy</vt:lpstr>
      <vt:lpstr>Anesthetic Management of Children with Mitochondrial Myopathy</vt:lpstr>
      <vt:lpstr>PowerPoint Presentation</vt:lpstr>
      <vt:lpstr>Neuromuscular Transmission Disorders: Myasthenia Gravis</vt:lpstr>
      <vt:lpstr>Neuromuscular Transmission Disorders: Myasthenia Gravis</vt:lpstr>
      <vt:lpstr>Anesthetic Management of Children with Myasthenia Gravis</vt:lpstr>
      <vt:lpstr>Anesthetic Management of Children with Myasthenia Gravis</vt:lpstr>
      <vt:lpstr>Anesthetic Management of Children with Myasthenia Gravis</vt:lpstr>
      <vt:lpstr>Neuromuscular Disorders  and Malignant Hyperthermia</vt:lpstr>
      <vt:lpstr>Neuromuscular Disorders  and Malignant Hyperthermia</vt:lpstr>
      <vt:lpstr>Unknown Neuromuscular Diagnosis for Surgery</vt:lpstr>
      <vt:lpstr>Conclusions</vt:lpstr>
      <vt:lpstr>Additional 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Anesthesia Considerations for Neuromuscular Disorders</dc:title>
  <dc:creator>Heine, Christopher</dc:creator>
  <cp:lastModifiedBy>Jenny Patterson</cp:lastModifiedBy>
  <cp:revision>140</cp:revision>
  <cp:lastPrinted>2019-05-01T15:07:46Z</cp:lastPrinted>
  <dcterms:created xsi:type="dcterms:W3CDTF">2019-03-14T17:00:28Z</dcterms:created>
  <dcterms:modified xsi:type="dcterms:W3CDTF">2019-08-06T19:01:27Z</dcterms:modified>
</cp:coreProperties>
</file>