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handoutMasterIdLst>
    <p:handoutMasterId r:id="rId36"/>
  </p:handoutMasterIdLst>
  <p:sldIdLst>
    <p:sldId id="293" r:id="rId3"/>
    <p:sldId id="296" r:id="rId4"/>
    <p:sldId id="298" r:id="rId5"/>
    <p:sldId id="301" r:id="rId6"/>
    <p:sldId id="300" r:id="rId7"/>
    <p:sldId id="331" r:id="rId8"/>
    <p:sldId id="302" r:id="rId9"/>
    <p:sldId id="303" r:id="rId10"/>
    <p:sldId id="304" r:id="rId11"/>
    <p:sldId id="307" r:id="rId12"/>
    <p:sldId id="308" r:id="rId13"/>
    <p:sldId id="305" r:id="rId14"/>
    <p:sldId id="306" r:id="rId15"/>
    <p:sldId id="317" r:id="rId16"/>
    <p:sldId id="318" r:id="rId17"/>
    <p:sldId id="309" r:id="rId18"/>
    <p:sldId id="314" r:id="rId19"/>
    <p:sldId id="310" r:id="rId20"/>
    <p:sldId id="315" r:id="rId21"/>
    <p:sldId id="320" r:id="rId22"/>
    <p:sldId id="321" r:id="rId23"/>
    <p:sldId id="329" r:id="rId24"/>
    <p:sldId id="322" r:id="rId25"/>
    <p:sldId id="326" r:id="rId26"/>
    <p:sldId id="323" r:id="rId27"/>
    <p:sldId id="330" r:id="rId28"/>
    <p:sldId id="324" r:id="rId29"/>
    <p:sldId id="337" r:id="rId30"/>
    <p:sldId id="338" r:id="rId31"/>
    <p:sldId id="336" r:id="rId32"/>
    <p:sldId id="333" r:id="rId33"/>
    <p:sldId id="335"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initials="hk" lastIdx="25" clrIdx="0">
    <p:extLst/>
  </p:cmAuthor>
  <p:cmAuthor id="2" name="Agnes Hunyady" initials="AH" lastIdx="5" clrIdx="1">
    <p:extLst/>
  </p:cmAuthor>
  <p:cmAuthor id="3" name="Liston, David" initials="LD" lastIdx="20" clrIdx="2">
    <p:extLst/>
  </p:cmAuthor>
  <p:cmAuthor id="4" name="David Liston" initials="DL" lastIdx="19" clrIdx="3">
    <p:extLst/>
  </p:cmAuthor>
  <p:cmAuthor id="5" name="David Liston" initials="DL [2]" lastIdx="1" clrIdx="4">
    <p:extLst/>
  </p:cmAuthor>
  <p:cmAuthor id="6" name="David Liston" initials="DL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35" autoAdjust="0"/>
    <p:restoredTop sz="82108" autoAdjust="0"/>
  </p:normalViewPr>
  <p:slideViewPr>
    <p:cSldViewPr>
      <p:cViewPr varScale="1">
        <p:scale>
          <a:sx n="85" d="100"/>
          <a:sy n="85" d="100"/>
        </p:scale>
        <p:origin x="1320"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p:scale>
          <a:sx n="66" d="100"/>
          <a:sy n="66" d="100"/>
        </p:scale>
        <p:origin x="229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845C0-E3E8-4A44-97FA-0F2BBD572014}"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B95EF77C-C2C4-F843-807E-956F3CC27DDE}">
      <dgm:prSet phldrT="[Text]"/>
      <dgm:spPr/>
      <dgm:t>
        <a:bodyPr/>
        <a:lstStyle/>
        <a:p>
          <a:r>
            <a:rPr lang="en-US" dirty="0"/>
            <a:t>Initial Impression: </a:t>
          </a:r>
        </a:p>
      </dgm:t>
    </dgm:pt>
    <dgm:pt modelId="{763DEB8B-8653-5A44-8A0F-DA23FB0FD654}" type="parTrans" cxnId="{8F145A2D-864D-6C44-84FB-4DD644726C86}">
      <dgm:prSet/>
      <dgm:spPr/>
      <dgm:t>
        <a:bodyPr/>
        <a:lstStyle/>
        <a:p>
          <a:endParaRPr lang="en-US"/>
        </a:p>
      </dgm:t>
    </dgm:pt>
    <dgm:pt modelId="{2F0B74DE-74D3-3B46-8550-8444999DF8DC}" type="sibTrans" cxnId="{8F145A2D-864D-6C44-84FB-4DD644726C86}">
      <dgm:prSet/>
      <dgm:spPr/>
      <dgm:t>
        <a:bodyPr/>
        <a:lstStyle/>
        <a:p>
          <a:endParaRPr lang="en-US"/>
        </a:p>
      </dgm:t>
    </dgm:pt>
    <dgm:pt modelId="{814B4A06-99F9-F540-B45B-8B1033B2E366}">
      <dgm:prSet phldrT="[Text]"/>
      <dgm:spPr/>
      <dgm:t>
        <a:bodyPr/>
        <a:lstStyle/>
        <a:p>
          <a:r>
            <a:rPr lang="en-US" dirty="0">
              <a:latin typeface="Calibri" panose="020F0502020204030204" pitchFamily="34" charset="0"/>
              <a:cs typeface="Calibri" panose="020F0502020204030204" pitchFamily="34" charset="0"/>
            </a:rPr>
            <a:t>↑</a:t>
          </a:r>
          <a:r>
            <a:rPr lang="en-US" dirty="0">
              <a:latin typeface="Times New Roman" panose="02020603050405020304" pitchFamily="18" charset="0"/>
              <a:cs typeface="Times New Roman" panose="02020603050405020304" pitchFamily="18" charset="0"/>
            </a:rPr>
            <a:t> </a:t>
          </a:r>
          <a:r>
            <a:rPr lang="en-US" dirty="0"/>
            <a:t>work of breathing</a:t>
          </a:r>
        </a:p>
      </dgm:t>
    </dgm:pt>
    <dgm:pt modelId="{95367EB9-9846-7147-88DE-6D4128A767A9}" type="parTrans" cxnId="{61A56A5C-7E26-FD4A-9CEB-68260AF56837}">
      <dgm:prSet/>
      <dgm:spPr/>
      <dgm:t>
        <a:bodyPr/>
        <a:lstStyle/>
        <a:p>
          <a:endParaRPr lang="en-US"/>
        </a:p>
      </dgm:t>
    </dgm:pt>
    <dgm:pt modelId="{AEEF4D47-4852-6C4C-BF46-C580613C3F51}" type="sibTrans" cxnId="{61A56A5C-7E26-FD4A-9CEB-68260AF56837}">
      <dgm:prSet/>
      <dgm:spPr/>
      <dgm:t>
        <a:bodyPr/>
        <a:lstStyle/>
        <a:p>
          <a:endParaRPr lang="en-US"/>
        </a:p>
      </dgm:t>
    </dgm:pt>
    <dgm:pt modelId="{B31B952A-8604-9343-B4C6-6219348952B3}">
      <dgm:prSet phldrT="[Text]"/>
      <dgm:spPr/>
      <dgm:t>
        <a:bodyPr/>
        <a:lstStyle/>
        <a:p>
          <a:r>
            <a:rPr lang="en-US" dirty="0"/>
            <a:t>Will Progress To: </a:t>
          </a:r>
        </a:p>
      </dgm:t>
    </dgm:pt>
    <dgm:pt modelId="{6D85EE2E-3DB7-DA4A-8E46-1CC477DDDB7A}" type="parTrans" cxnId="{708D9A59-59DA-7342-BA3B-339851FBA6AA}">
      <dgm:prSet/>
      <dgm:spPr/>
      <dgm:t>
        <a:bodyPr/>
        <a:lstStyle/>
        <a:p>
          <a:endParaRPr lang="en-US"/>
        </a:p>
      </dgm:t>
    </dgm:pt>
    <dgm:pt modelId="{D6D3096F-1611-6F4B-A218-A1BE6AD93137}" type="sibTrans" cxnId="{708D9A59-59DA-7342-BA3B-339851FBA6AA}">
      <dgm:prSet/>
      <dgm:spPr/>
      <dgm:t>
        <a:bodyPr/>
        <a:lstStyle/>
        <a:p>
          <a:endParaRPr lang="en-US"/>
        </a:p>
      </dgm:t>
    </dgm:pt>
    <dgm:pt modelId="{73746C58-43E0-FA4D-BA09-63BABF022F97}">
      <dgm:prSet phldrT="[Text]"/>
      <dgm:spPr/>
      <dgm:t>
        <a:bodyPr/>
        <a:lstStyle/>
        <a:p>
          <a:r>
            <a:rPr lang="en-US" dirty="0"/>
            <a:t>irregular breathing </a:t>
          </a:r>
        </a:p>
      </dgm:t>
    </dgm:pt>
    <dgm:pt modelId="{82068734-56B3-B141-87E4-7BEF9F047F90}" type="parTrans" cxnId="{FA81A601-FCBD-984B-BE42-A818F379E70A}">
      <dgm:prSet/>
      <dgm:spPr/>
      <dgm:t>
        <a:bodyPr/>
        <a:lstStyle/>
        <a:p>
          <a:endParaRPr lang="en-US"/>
        </a:p>
      </dgm:t>
    </dgm:pt>
    <dgm:pt modelId="{BED5C256-C41D-7F42-B099-662405D573A3}" type="sibTrans" cxnId="{FA81A601-FCBD-984B-BE42-A818F379E70A}">
      <dgm:prSet/>
      <dgm:spPr/>
      <dgm:t>
        <a:bodyPr/>
        <a:lstStyle/>
        <a:p>
          <a:endParaRPr lang="en-US"/>
        </a:p>
      </dgm:t>
    </dgm:pt>
    <dgm:pt modelId="{A89CB47E-93BB-774F-B157-0E4E24ADFA35}">
      <dgm:prSet phldrT="[Text]"/>
      <dgm:spPr/>
      <dgm:t>
        <a:bodyPr/>
        <a:lstStyle/>
        <a:p>
          <a:r>
            <a:rPr lang="en-US" dirty="0"/>
            <a:t>↓ respiratory effort</a:t>
          </a:r>
        </a:p>
      </dgm:t>
    </dgm:pt>
    <dgm:pt modelId="{F58D9B5F-8010-B143-83F3-7BF83DFCC185}" type="parTrans" cxnId="{5C7D0A6D-9818-1048-BB08-EB24B6F87C1C}">
      <dgm:prSet/>
      <dgm:spPr/>
      <dgm:t>
        <a:bodyPr/>
        <a:lstStyle/>
        <a:p>
          <a:endParaRPr lang="en-US"/>
        </a:p>
      </dgm:t>
    </dgm:pt>
    <dgm:pt modelId="{FD6971EE-1080-F041-963D-82E5FFE5B12B}" type="sibTrans" cxnId="{5C7D0A6D-9818-1048-BB08-EB24B6F87C1C}">
      <dgm:prSet/>
      <dgm:spPr/>
      <dgm:t>
        <a:bodyPr/>
        <a:lstStyle/>
        <a:p>
          <a:endParaRPr lang="en-US"/>
        </a:p>
      </dgm:t>
    </dgm:pt>
    <dgm:pt modelId="{F7FB7CD2-5796-F84D-8A14-F43B89788F34}">
      <dgm:prSet phldrT="[Text]"/>
      <dgm:spPr/>
      <dgm:t>
        <a:bodyPr/>
        <a:lstStyle/>
        <a:p>
          <a:r>
            <a:rPr lang="en-US" dirty="0"/>
            <a:t>Can Then Quickly Progress To:</a:t>
          </a:r>
        </a:p>
      </dgm:t>
    </dgm:pt>
    <dgm:pt modelId="{599400B4-9F57-F047-B9B5-C25029D9C2B0}" type="parTrans" cxnId="{1190678E-A92D-954A-98A7-CF5BAD3EFD3F}">
      <dgm:prSet/>
      <dgm:spPr/>
      <dgm:t>
        <a:bodyPr/>
        <a:lstStyle/>
        <a:p>
          <a:endParaRPr lang="en-US"/>
        </a:p>
      </dgm:t>
    </dgm:pt>
    <dgm:pt modelId="{7E50FD86-56EC-294E-A189-B42203CDFEC7}" type="sibTrans" cxnId="{1190678E-A92D-954A-98A7-CF5BAD3EFD3F}">
      <dgm:prSet/>
      <dgm:spPr/>
      <dgm:t>
        <a:bodyPr/>
        <a:lstStyle/>
        <a:p>
          <a:endParaRPr lang="en-US"/>
        </a:p>
      </dgm:t>
    </dgm:pt>
    <dgm:pt modelId="{1F0FF2D8-8894-4248-9C91-A79DBBB5AF62}">
      <dgm:prSet phldrT="[Text]"/>
      <dgm:spPr/>
      <dgm:t>
        <a:bodyPr/>
        <a:lstStyle/>
        <a:p>
          <a:r>
            <a:rPr lang="en-US" dirty="0"/>
            <a:t>respiratory failure</a:t>
          </a:r>
        </a:p>
      </dgm:t>
    </dgm:pt>
    <dgm:pt modelId="{49D41E42-5183-564F-A055-48524FE3A79B}" type="parTrans" cxnId="{C527035F-C5ED-AA4B-9BC0-B007D73FB116}">
      <dgm:prSet/>
      <dgm:spPr/>
      <dgm:t>
        <a:bodyPr/>
        <a:lstStyle/>
        <a:p>
          <a:endParaRPr lang="en-US"/>
        </a:p>
      </dgm:t>
    </dgm:pt>
    <dgm:pt modelId="{1086DF7F-9F13-0145-B438-0C73B1F313FB}" type="sibTrans" cxnId="{C527035F-C5ED-AA4B-9BC0-B007D73FB116}">
      <dgm:prSet/>
      <dgm:spPr/>
      <dgm:t>
        <a:bodyPr/>
        <a:lstStyle/>
        <a:p>
          <a:endParaRPr lang="en-US"/>
        </a:p>
      </dgm:t>
    </dgm:pt>
    <dgm:pt modelId="{36F1A139-70F0-AC4B-A832-27CBB51EA328}">
      <dgm:prSet/>
      <dgm:spPr/>
      <dgm:t>
        <a:bodyPr/>
        <a:lstStyle/>
        <a:p>
          <a:r>
            <a:rPr lang="en-US" dirty="0">
              <a:latin typeface="Calibri" panose="020F0502020204030204" pitchFamily="34" charset="0"/>
              <a:cs typeface="Calibri" panose="020F0502020204030204" pitchFamily="34" charset="0"/>
            </a:rPr>
            <a:t>↑ respiratory rate</a:t>
          </a:r>
        </a:p>
      </dgm:t>
    </dgm:pt>
    <dgm:pt modelId="{C31E2E58-B1DA-314C-96BE-13CE327A0377}" type="parTrans" cxnId="{683D6D1A-CDFF-934A-B93B-72AD8C651169}">
      <dgm:prSet/>
      <dgm:spPr/>
      <dgm:t>
        <a:bodyPr/>
        <a:lstStyle/>
        <a:p>
          <a:endParaRPr lang="en-US"/>
        </a:p>
      </dgm:t>
    </dgm:pt>
    <dgm:pt modelId="{F7866EF0-B009-E64D-BF4E-A5307F7EEEA5}" type="sibTrans" cxnId="{683D6D1A-CDFF-934A-B93B-72AD8C651169}">
      <dgm:prSet/>
      <dgm:spPr/>
      <dgm:t>
        <a:bodyPr/>
        <a:lstStyle/>
        <a:p>
          <a:endParaRPr lang="en-US"/>
        </a:p>
      </dgm:t>
    </dgm:pt>
    <dgm:pt modelId="{34A4C483-46F3-094A-B42E-337C037E8EF1}">
      <dgm:prSet/>
      <dgm:spPr/>
      <dgm:t>
        <a:bodyPr/>
        <a:lstStyle/>
        <a:p>
          <a:r>
            <a:rPr lang="en-US" dirty="0">
              <a:latin typeface="Calibri" panose="020F0502020204030204" pitchFamily="34" charset="0"/>
              <a:cs typeface="Calibri" panose="020F0502020204030204" pitchFamily="34" charset="0"/>
            </a:rPr>
            <a:t>↑ respiratory effort</a:t>
          </a:r>
        </a:p>
      </dgm:t>
    </dgm:pt>
    <dgm:pt modelId="{BC0D06ED-A873-6948-9D35-78122D64B62B}" type="parTrans" cxnId="{457B28DE-6AA2-E94D-900C-251D74CD23DA}">
      <dgm:prSet/>
      <dgm:spPr/>
      <dgm:t>
        <a:bodyPr/>
        <a:lstStyle/>
        <a:p>
          <a:endParaRPr lang="en-US"/>
        </a:p>
      </dgm:t>
    </dgm:pt>
    <dgm:pt modelId="{02A87D72-E01A-F041-BB8E-8BE4D49D0C16}" type="sibTrans" cxnId="{457B28DE-6AA2-E94D-900C-251D74CD23DA}">
      <dgm:prSet/>
      <dgm:spPr/>
      <dgm:t>
        <a:bodyPr/>
        <a:lstStyle/>
        <a:p>
          <a:endParaRPr lang="en-US"/>
        </a:p>
      </dgm:t>
    </dgm:pt>
    <dgm:pt modelId="{0BD7ECA4-BDEE-2D4E-AE19-0BC8934AA1B0}">
      <dgm:prSet/>
      <dgm:spPr/>
      <dgm:t>
        <a:bodyPr/>
        <a:lstStyle/>
        <a:p>
          <a:r>
            <a:rPr lang="en-US" dirty="0"/>
            <a:t>and ultimately...cardiac arrest!</a:t>
          </a:r>
        </a:p>
      </dgm:t>
    </dgm:pt>
    <dgm:pt modelId="{33439718-2C08-1245-A819-D7BA49AAC9B5}" type="parTrans" cxnId="{BF2F2740-3D17-B04E-8513-F9B20573AE0B}">
      <dgm:prSet/>
      <dgm:spPr/>
      <dgm:t>
        <a:bodyPr/>
        <a:lstStyle/>
        <a:p>
          <a:endParaRPr lang="en-US"/>
        </a:p>
      </dgm:t>
    </dgm:pt>
    <dgm:pt modelId="{ECA5AF88-057A-3540-99CD-1D8DED791C1E}" type="sibTrans" cxnId="{BF2F2740-3D17-B04E-8513-F9B20573AE0B}">
      <dgm:prSet/>
      <dgm:spPr/>
      <dgm:t>
        <a:bodyPr/>
        <a:lstStyle/>
        <a:p>
          <a:endParaRPr lang="en-US"/>
        </a:p>
      </dgm:t>
    </dgm:pt>
    <dgm:pt modelId="{178D984C-49E7-2849-811A-883D660A7E72}" type="pres">
      <dgm:prSet presAssocID="{D36845C0-E3E8-4A44-97FA-0F2BBD572014}" presName="Name0" presStyleCnt="0">
        <dgm:presLayoutVars>
          <dgm:dir/>
          <dgm:animLvl val="lvl"/>
          <dgm:resizeHandles val="exact"/>
        </dgm:presLayoutVars>
      </dgm:prSet>
      <dgm:spPr/>
    </dgm:pt>
    <dgm:pt modelId="{FD812BB7-7FD9-5A4A-8D0F-FFC4B9A1FC87}" type="pres">
      <dgm:prSet presAssocID="{F7FB7CD2-5796-F84D-8A14-F43B89788F34}" presName="boxAndChildren" presStyleCnt="0"/>
      <dgm:spPr/>
    </dgm:pt>
    <dgm:pt modelId="{CCBDA8DE-2BB0-BB4F-8AA3-0F4D88CEF44B}" type="pres">
      <dgm:prSet presAssocID="{F7FB7CD2-5796-F84D-8A14-F43B89788F34}" presName="parentTextBox" presStyleLbl="node1" presStyleIdx="0" presStyleCnt="3"/>
      <dgm:spPr/>
    </dgm:pt>
    <dgm:pt modelId="{5222EAA5-AD64-C34F-8C7A-4330A0C357EE}" type="pres">
      <dgm:prSet presAssocID="{F7FB7CD2-5796-F84D-8A14-F43B89788F34}" presName="entireBox" presStyleLbl="node1" presStyleIdx="0" presStyleCnt="3" custLinFactNeighborY="-2876"/>
      <dgm:spPr/>
    </dgm:pt>
    <dgm:pt modelId="{FD34CCB3-9E58-2042-AD56-536D1F26898B}" type="pres">
      <dgm:prSet presAssocID="{F7FB7CD2-5796-F84D-8A14-F43B89788F34}" presName="descendantBox" presStyleCnt="0"/>
      <dgm:spPr/>
    </dgm:pt>
    <dgm:pt modelId="{76D0DB18-9063-1343-BE8C-9F0E3E1E8B6A}" type="pres">
      <dgm:prSet presAssocID="{1F0FF2D8-8894-4248-9C91-A79DBBB5AF62}" presName="childTextBox" presStyleLbl="fgAccFollowNode1" presStyleIdx="0" presStyleCnt="7">
        <dgm:presLayoutVars>
          <dgm:bulletEnabled val="1"/>
        </dgm:presLayoutVars>
      </dgm:prSet>
      <dgm:spPr/>
    </dgm:pt>
    <dgm:pt modelId="{A4D9194F-3094-154B-BA11-93573FDF58F5}" type="pres">
      <dgm:prSet presAssocID="{0BD7ECA4-BDEE-2D4E-AE19-0BC8934AA1B0}" presName="childTextBox" presStyleLbl="fgAccFollowNode1" presStyleIdx="1" presStyleCnt="7">
        <dgm:presLayoutVars>
          <dgm:bulletEnabled val="1"/>
        </dgm:presLayoutVars>
      </dgm:prSet>
      <dgm:spPr/>
    </dgm:pt>
    <dgm:pt modelId="{2F11858A-8EBC-D146-AE9C-1C0586E155A4}" type="pres">
      <dgm:prSet presAssocID="{D6D3096F-1611-6F4B-A218-A1BE6AD93137}" presName="sp" presStyleCnt="0"/>
      <dgm:spPr/>
    </dgm:pt>
    <dgm:pt modelId="{57ADC71B-6CBB-A544-B648-8BA3A8605697}" type="pres">
      <dgm:prSet presAssocID="{B31B952A-8604-9343-B4C6-6219348952B3}" presName="arrowAndChildren" presStyleCnt="0"/>
      <dgm:spPr/>
    </dgm:pt>
    <dgm:pt modelId="{8EFF9BA9-E080-9D48-A292-7AC961FE1AC8}" type="pres">
      <dgm:prSet presAssocID="{B31B952A-8604-9343-B4C6-6219348952B3}" presName="parentTextArrow" presStyleLbl="node1" presStyleIdx="0" presStyleCnt="3"/>
      <dgm:spPr/>
    </dgm:pt>
    <dgm:pt modelId="{7400D311-7807-6944-8C03-45DC2BAF5B49}" type="pres">
      <dgm:prSet presAssocID="{B31B952A-8604-9343-B4C6-6219348952B3}" presName="arrow" presStyleLbl="node1" presStyleIdx="1" presStyleCnt="3"/>
      <dgm:spPr/>
    </dgm:pt>
    <dgm:pt modelId="{81255404-A59E-5949-A6F4-7A4E4883B2E3}" type="pres">
      <dgm:prSet presAssocID="{B31B952A-8604-9343-B4C6-6219348952B3}" presName="descendantArrow" presStyleCnt="0"/>
      <dgm:spPr/>
    </dgm:pt>
    <dgm:pt modelId="{144970F6-30BA-7F49-B2BA-846E325B035D}" type="pres">
      <dgm:prSet presAssocID="{73746C58-43E0-FA4D-BA09-63BABF022F97}" presName="childTextArrow" presStyleLbl="fgAccFollowNode1" presStyleIdx="2" presStyleCnt="7">
        <dgm:presLayoutVars>
          <dgm:bulletEnabled val="1"/>
        </dgm:presLayoutVars>
      </dgm:prSet>
      <dgm:spPr/>
    </dgm:pt>
    <dgm:pt modelId="{63C03117-68B2-9244-BA9F-FC0772472D0B}" type="pres">
      <dgm:prSet presAssocID="{A89CB47E-93BB-774F-B157-0E4E24ADFA35}" presName="childTextArrow" presStyleLbl="fgAccFollowNode1" presStyleIdx="3" presStyleCnt="7">
        <dgm:presLayoutVars>
          <dgm:bulletEnabled val="1"/>
        </dgm:presLayoutVars>
      </dgm:prSet>
      <dgm:spPr/>
    </dgm:pt>
    <dgm:pt modelId="{ECF57D83-BE9F-E84C-8C26-742983604891}" type="pres">
      <dgm:prSet presAssocID="{2F0B74DE-74D3-3B46-8550-8444999DF8DC}" presName="sp" presStyleCnt="0"/>
      <dgm:spPr/>
    </dgm:pt>
    <dgm:pt modelId="{69F436F1-5A23-5444-9F9E-B037DBE27B37}" type="pres">
      <dgm:prSet presAssocID="{B95EF77C-C2C4-F843-807E-956F3CC27DDE}" presName="arrowAndChildren" presStyleCnt="0"/>
      <dgm:spPr/>
    </dgm:pt>
    <dgm:pt modelId="{E0EBCEE6-532C-0147-A6B3-F5A5071DB840}" type="pres">
      <dgm:prSet presAssocID="{B95EF77C-C2C4-F843-807E-956F3CC27DDE}" presName="parentTextArrow" presStyleLbl="node1" presStyleIdx="1" presStyleCnt="3"/>
      <dgm:spPr/>
    </dgm:pt>
    <dgm:pt modelId="{3D85FF2D-59D7-0342-BBAF-17997ECCC863}" type="pres">
      <dgm:prSet presAssocID="{B95EF77C-C2C4-F843-807E-956F3CC27DDE}" presName="arrow" presStyleLbl="node1" presStyleIdx="2" presStyleCnt="3"/>
      <dgm:spPr/>
    </dgm:pt>
    <dgm:pt modelId="{65B09AF6-5AE1-9747-A211-4D2CCAB3EACD}" type="pres">
      <dgm:prSet presAssocID="{B95EF77C-C2C4-F843-807E-956F3CC27DDE}" presName="descendantArrow" presStyleCnt="0"/>
      <dgm:spPr/>
    </dgm:pt>
    <dgm:pt modelId="{DB1BB8F9-0CB3-5B42-BBC5-29A39B8B9CC1}" type="pres">
      <dgm:prSet presAssocID="{814B4A06-99F9-F540-B45B-8B1033B2E366}" presName="childTextArrow" presStyleLbl="fgAccFollowNode1" presStyleIdx="4" presStyleCnt="7">
        <dgm:presLayoutVars>
          <dgm:bulletEnabled val="1"/>
        </dgm:presLayoutVars>
      </dgm:prSet>
      <dgm:spPr/>
    </dgm:pt>
    <dgm:pt modelId="{6C622E45-E0F8-D544-BD08-8A1138068896}" type="pres">
      <dgm:prSet presAssocID="{36F1A139-70F0-AC4B-A832-27CBB51EA328}" presName="childTextArrow" presStyleLbl="fgAccFollowNode1" presStyleIdx="5" presStyleCnt="7">
        <dgm:presLayoutVars>
          <dgm:bulletEnabled val="1"/>
        </dgm:presLayoutVars>
      </dgm:prSet>
      <dgm:spPr/>
    </dgm:pt>
    <dgm:pt modelId="{C6EA7734-BC3E-9E49-A423-6EDF8AEBEB64}" type="pres">
      <dgm:prSet presAssocID="{34A4C483-46F3-094A-B42E-337C037E8EF1}" presName="childTextArrow" presStyleLbl="fgAccFollowNode1" presStyleIdx="6" presStyleCnt="7">
        <dgm:presLayoutVars>
          <dgm:bulletEnabled val="1"/>
        </dgm:presLayoutVars>
      </dgm:prSet>
      <dgm:spPr/>
    </dgm:pt>
  </dgm:ptLst>
  <dgm:cxnLst>
    <dgm:cxn modelId="{686B9301-CCCB-FE48-B45F-95A06FB026D5}" type="presOf" srcId="{A89CB47E-93BB-774F-B157-0E4E24ADFA35}" destId="{63C03117-68B2-9244-BA9F-FC0772472D0B}" srcOrd="0" destOrd="0" presId="urn:microsoft.com/office/officeart/2005/8/layout/process4"/>
    <dgm:cxn modelId="{FA81A601-FCBD-984B-BE42-A818F379E70A}" srcId="{B31B952A-8604-9343-B4C6-6219348952B3}" destId="{73746C58-43E0-FA4D-BA09-63BABF022F97}" srcOrd="0" destOrd="0" parTransId="{82068734-56B3-B141-87E4-7BEF9F047F90}" sibTransId="{BED5C256-C41D-7F42-B099-662405D573A3}"/>
    <dgm:cxn modelId="{03176311-8A39-EB47-86BB-3F453E385174}" type="presOf" srcId="{B31B952A-8604-9343-B4C6-6219348952B3}" destId="{8EFF9BA9-E080-9D48-A292-7AC961FE1AC8}" srcOrd="0" destOrd="0" presId="urn:microsoft.com/office/officeart/2005/8/layout/process4"/>
    <dgm:cxn modelId="{683D6D1A-CDFF-934A-B93B-72AD8C651169}" srcId="{B95EF77C-C2C4-F843-807E-956F3CC27DDE}" destId="{36F1A139-70F0-AC4B-A832-27CBB51EA328}" srcOrd="1" destOrd="0" parTransId="{C31E2E58-B1DA-314C-96BE-13CE327A0377}" sibTransId="{F7866EF0-B009-E64D-BF4E-A5307F7EEEA5}"/>
    <dgm:cxn modelId="{35275226-1C61-A643-A263-05EF2E2C2213}" type="presOf" srcId="{B31B952A-8604-9343-B4C6-6219348952B3}" destId="{7400D311-7807-6944-8C03-45DC2BAF5B49}" srcOrd="1" destOrd="0" presId="urn:microsoft.com/office/officeart/2005/8/layout/process4"/>
    <dgm:cxn modelId="{8F145A2D-864D-6C44-84FB-4DD644726C86}" srcId="{D36845C0-E3E8-4A44-97FA-0F2BBD572014}" destId="{B95EF77C-C2C4-F843-807E-956F3CC27DDE}" srcOrd="0" destOrd="0" parTransId="{763DEB8B-8653-5A44-8A0F-DA23FB0FD654}" sibTransId="{2F0B74DE-74D3-3B46-8550-8444999DF8DC}"/>
    <dgm:cxn modelId="{EDBF5835-E13E-9543-ADAD-FAE191362EB6}" type="presOf" srcId="{B95EF77C-C2C4-F843-807E-956F3CC27DDE}" destId="{E0EBCEE6-532C-0147-A6B3-F5A5071DB840}" srcOrd="0" destOrd="0" presId="urn:microsoft.com/office/officeart/2005/8/layout/process4"/>
    <dgm:cxn modelId="{D0906C3D-6964-EC4A-A60D-B3C672FF3260}" type="presOf" srcId="{0BD7ECA4-BDEE-2D4E-AE19-0BC8934AA1B0}" destId="{A4D9194F-3094-154B-BA11-93573FDF58F5}" srcOrd="0" destOrd="0" presId="urn:microsoft.com/office/officeart/2005/8/layout/process4"/>
    <dgm:cxn modelId="{BF2F2740-3D17-B04E-8513-F9B20573AE0B}" srcId="{F7FB7CD2-5796-F84D-8A14-F43B89788F34}" destId="{0BD7ECA4-BDEE-2D4E-AE19-0BC8934AA1B0}" srcOrd="1" destOrd="0" parTransId="{33439718-2C08-1245-A819-D7BA49AAC9B5}" sibTransId="{ECA5AF88-057A-3540-99CD-1D8DED791C1E}"/>
    <dgm:cxn modelId="{358E9A4D-09E6-7F4C-92B0-B8C0D1A1B7BB}" type="presOf" srcId="{73746C58-43E0-FA4D-BA09-63BABF022F97}" destId="{144970F6-30BA-7F49-B2BA-846E325B035D}" srcOrd="0" destOrd="0" presId="urn:microsoft.com/office/officeart/2005/8/layout/process4"/>
    <dgm:cxn modelId="{708D9A59-59DA-7342-BA3B-339851FBA6AA}" srcId="{D36845C0-E3E8-4A44-97FA-0F2BBD572014}" destId="{B31B952A-8604-9343-B4C6-6219348952B3}" srcOrd="1" destOrd="0" parTransId="{6D85EE2E-3DB7-DA4A-8E46-1CC477DDDB7A}" sibTransId="{D6D3096F-1611-6F4B-A218-A1BE6AD93137}"/>
    <dgm:cxn modelId="{61A56A5C-7E26-FD4A-9CEB-68260AF56837}" srcId="{B95EF77C-C2C4-F843-807E-956F3CC27DDE}" destId="{814B4A06-99F9-F540-B45B-8B1033B2E366}" srcOrd="0" destOrd="0" parTransId="{95367EB9-9846-7147-88DE-6D4128A767A9}" sibTransId="{AEEF4D47-4852-6C4C-BF46-C580613C3F51}"/>
    <dgm:cxn modelId="{C527035F-C5ED-AA4B-9BC0-B007D73FB116}" srcId="{F7FB7CD2-5796-F84D-8A14-F43B89788F34}" destId="{1F0FF2D8-8894-4248-9C91-A79DBBB5AF62}" srcOrd="0" destOrd="0" parTransId="{49D41E42-5183-564F-A055-48524FE3A79B}" sibTransId="{1086DF7F-9F13-0145-B438-0C73B1F313FB}"/>
    <dgm:cxn modelId="{0ACF9563-DBFD-1542-8C0B-E95640DB672E}" type="presOf" srcId="{F7FB7CD2-5796-F84D-8A14-F43B89788F34}" destId="{CCBDA8DE-2BB0-BB4F-8AA3-0F4D88CEF44B}" srcOrd="0" destOrd="0" presId="urn:microsoft.com/office/officeart/2005/8/layout/process4"/>
    <dgm:cxn modelId="{5C7D0A6D-9818-1048-BB08-EB24B6F87C1C}" srcId="{B31B952A-8604-9343-B4C6-6219348952B3}" destId="{A89CB47E-93BB-774F-B157-0E4E24ADFA35}" srcOrd="1" destOrd="0" parTransId="{F58D9B5F-8010-B143-83F3-7BF83DFCC185}" sibTransId="{FD6971EE-1080-F041-963D-82E5FFE5B12B}"/>
    <dgm:cxn modelId="{BA5DD98A-FA30-9448-AABD-E776B61BF337}" type="presOf" srcId="{34A4C483-46F3-094A-B42E-337C037E8EF1}" destId="{C6EA7734-BC3E-9E49-A423-6EDF8AEBEB64}" srcOrd="0" destOrd="0" presId="urn:microsoft.com/office/officeart/2005/8/layout/process4"/>
    <dgm:cxn modelId="{1190678E-A92D-954A-98A7-CF5BAD3EFD3F}" srcId="{D36845C0-E3E8-4A44-97FA-0F2BBD572014}" destId="{F7FB7CD2-5796-F84D-8A14-F43B89788F34}" srcOrd="2" destOrd="0" parTransId="{599400B4-9F57-F047-B9B5-C25029D9C2B0}" sibTransId="{7E50FD86-56EC-294E-A189-B42203CDFEC7}"/>
    <dgm:cxn modelId="{F588CACE-6427-D940-8C64-1EA1E5D443ED}" type="presOf" srcId="{1F0FF2D8-8894-4248-9C91-A79DBBB5AF62}" destId="{76D0DB18-9063-1343-BE8C-9F0E3E1E8B6A}" srcOrd="0" destOrd="0" presId="urn:microsoft.com/office/officeart/2005/8/layout/process4"/>
    <dgm:cxn modelId="{5C87C4CF-47DD-A149-840B-C80054EB20B8}" type="presOf" srcId="{D36845C0-E3E8-4A44-97FA-0F2BBD572014}" destId="{178D984C-49E7-2849-811A-883D660A7E72}" srcOrd="0" destOrd="0" presId="urn:microsoft.com/office/officeart/2005/8/layout/process4"/>
    <dgm:cxn modelId="{2DE92DD4-5FD7-0D4F-933C-47DCE8047F51}" type="presOf" srcId="{814B4A06-99F9-F540-B45B-8B1033B2E366}" destId="{DB1BB8F9-0CB3-5B42-BBC5-29A39B8B9CC1}" srcOrd="0" destOrd="0" presId="urn:microsoft.com/office/officeart/2005/8/layout/process4"/>
    <dgm:cxn modelId="{457B28DE-6AA2-E94D-900C-251D74CD23DA}" srcId="{B95EF77C-C2C4-F843-807E-956F3CC27DDE}" destId="{34A4C483-46F3-094A-B42E-337C037E8EF1}" srcOrd="2" destOrd="0" parTransId="{BC0D06ED-A873-6948-9D35-78122D64B62B}" sibTransId="{02A87D72-E01A-F041-BB8E-8BE4D49D0C16}"/>
    <dgm:cxn modelId="{BFADC9F2-18E0-214D-AE94-4067123CE425}" type="presOf" srcId="{B95EF77C-C2C4-F843-807E-956F3CC27DDE}" destId="{3D85FF2D-59D7-0342-BBAF-17997ECCC863}" srcOrd="1" destOrd="0" presId="urn:microsoft.com/office/officeart/2005/8/layout/process4"/>
    <dgm:cxn modelId="{86F91AF3-6A0F-6F4B-B361-4EEF4A6F0900}" type="presOf" srcId="{F7FB7CD2-5796-F84D-8A14-F43B89788F34}" destId="{5222EAA5-AD64-C34F-8C7A-4330A0C357EE}" srcOrd="1" destOrd="0" presId="urn:microsoft.com/office/officeart/2005/8/layout/process4"/>
    <dgm:cxn modelId="{52D9F9F5-72F8-0542-8CB7-D68789BAF59E}" type="presOf" srcId="{36F1A139-70F0-AC4B-A832-27CBB51EA328}" destId="{6C622E45-E0F8-D544-BD08-8A1138068896}" srcOrd="0" destOrd="0" presId="urn:microsoft.com/office/officeart/2005/8/layout/process4"/>
    <dgm:cxn modelId="{CDE18C30-2088-244A-928E-E32F05F38248}" type="presParOf" srcId="{178D984C-49E7-2849-811A-883D660A7E72}" destId="{FD812BB7-7FD9-5A4A-8D0F-FFC4B9A1FC87}" srcOrd="0" destOrd="0" presId="urn:microsoft.com/office/officeart/2005/8/layout/process4"/>
    <dgm:cxn modelId="{EFF1BA0B-02CA-274D-8476-33DEB5FDEAA6}" type="presParOf" srcId="{FD812BB7-7FD9-5A4A-8D0F-FFC4B9A1FC87}" destId="{CCBDA8DE-2BB0-BB4F-8AA3-0F4D88CEF44B}" srcOrd="0" destOrd="0" presId="urn:microsoft.com/office/officeart/2005/8/layout/process4"/>
    <dgm:cxn modelId="{1715E817-47D1-AD48-A677-674A564B4268}" type="presParOf" srcId="{FD812BB7-7FD9-5A4A-8D0F-FFC4B9A1FC87}" destId="{5222EAA5-AD64-C34F-8C7A-4330A0C357EE}" srcOrd="1" destOrd="0" presId="urn:microsoft.com/office/officeart/2005/8/layout/process4"/>
    <dgm:cxn modelId="{6D8CDB56-B74B-C045-B424-927FF00B0908}" type="presParOf" srcId="{FD812BB7-7FD9-5A4A-8D0F-FFC4B9A1FC87}" destId="{FD34CCB3-9E58-2042-AD56-536D1F26898B}" srcOrd="2" destOrd="0" presId="urn:microsoft.com/office/officeart/2005/8/layout/process4"/>
    <dgm:cxn modelId="{E7078149-E024-1B40-8744-4611A46E9974}" type="presParOf" srcId="{FD34CCB3-9E58-2042-AD56-536D1F26898B}" destId="{76D0DB18-9063-1343-BE8C-9F0E3E1E8B6A}" srcOrd="0" destOrd="0" presId="urn:microsoft.com/office/officeart/2005/8/layout/process4"/>
    <dgm:cxn modelId="{2FC5CB66-5775-8347-8E39-D9417C1CB6FC}" type="presParOf" srcId="{FD34CCB3-9E58-2042-AD56-536D1F26898B}" destId="{A4D9194F-3094-154B-BA11-93573FDF58F5}" srcOrd="1" destOrd="0" presId="urn:microsoft.com/office/officeart/2005/8/layout/process4"/>
    <dgm:cxn modelId="{07528A13-26BA-F447-8009-5EBA05BB16FB}" type="presParOf" srcId="{178D984C-49E7-2849-811A-883D660A7E72}" destId="{2F11858A-8EBC-D146-AE9C-1C0586E155A4}" srcOrd="1" destOrd="0" presId="urn:microsoft.com/office/officeart/2005/8/layout/process4"/>
    <dgm:cxn modelId="{CEBBD94F-E473-3A4A-BE20-8DC7123BDE40}" type="presParOf" srcId="{178D984C-49E7-2849-811A-883D660A7E72}" destId="{57ADC71B-6CBB-A544-B648-8BA3A8605697}" srcOrd="2" destOrd="0" presId="urn:microsoft.com/office/officeart/2005/8/layout/process4"/>
    <dgm:cxn modelId="{0EBBB6CA-EF42-114D-958A-33503F8A96CD}" type="presParOf" srcId="{57ADC71B-6CBB-A544-B648-8BA3A8605697}" destId="{8EFF9BA9-E080-9D48-A292-7AC961FE1AC8}" srcOrd="0" destOrd="0" presId="urn:microsoft.com/office/officeart/2005/8/layout/process4"/>
    <dgm:cxn modelId="{82992A3F-999A-844B-9D77-D8C83243BF41}" type="presParOf" srcId="{57ADC71B-6CBB-A544-B648-8BA3A8605697}" destId="{7400D311-7807-6944-8C03-45DC2BAF5B49}" srcOrd="1" destOrd="0" presId="urn:microsoft.com/office/officeart/2005/8/layout/process4"/>
    <dgm:cxn modelId="{C6F3D85B-566C-9D4E-B1B1-FE0AB497C115}" type="presParOf" srcId="{57ADC71B-6CBB-A544-B648-8BA3A8605697}" destId="{81255404-A59E-5949-A6F4-7A4E4883B2E3}" srcOrd="2" destOrd="0" presId="urn:microsoft.com/office/officeart/2005/8/layout/process4"/>
    <dgm:cxn modelId="{712D805C-58E4-7C47-983E-B228D1C39FA0}" type="presParOf" srcId="{81255404-A59E-5949-A6F4-7A4E4883B2E3}" destId="{144970F6-30BA-7F49-B2BA-846E325B035D}" srcOrd="0" destOrd="0" presId="urn:microsoft.com/office/officeart/2005/8/layout/process4"/>
    <dgm:cxn modelId="{E27C705B-4237-CF42-8202-88D4C01238D8}" type="presParOf" srcId="{81255404-A59E-5949-A6F4-7A4E4883B2E3}" destId="{63C03117-68B2-9244-BA9F-FC0772472D0B}" srcOrd="1" destOrd="0" presId="urn:microsoft.com/office/officeart/2005/8/layout/process4"/>
    <dgm:cxn modelId="{DBC8EED6-F24A-2041-85E1-7B15C88E2575}" type="presParOf" srcId="{178D984C-49E7-2849-811A-883D660A7E72}" destId="{ECF57D83-BE9F-E84C-8C26-742983604891}" srcOrd="3" destOrd="0" presId="urn:microsoft.com/office/officeart/2005/8/layout/process4"/>
    <dgm:cxn modelId="{200F1DE2-4DF8-6540-8FB1-8B044199E735}" type="presParOf" srcId="{178D984C-49E7-2849-811A-883D660A7E72}" destId="{69F436F1-5A23-5444-9F9E-B037DBE27B37}" srcOrd="4" destOrd="0" presId="urn:microsoft.com/office/officeart/2005/8/layout/process4"/>
    <dgm:cxn modelId="{7B6B9657-5B6E-0B43-96F0-2C96D947B496}" type="presParOf" srcId="{69F436F1-5A23-5444-9F9E-B037DBE27B37}" destId="{E0EBCEE6-532C-0147-A6B3-F5A5071DB840}" srcOrd="0" destOrd="0" presId="urn:microsoft.com/office/officeart/2005/8/layout/process4"/>
    <dgm:cxn modelId="{3E401D5D-38A5-7C4D-872C-1B003760E14F}" type="presParOf" srcId="{69F436F1-5A23-5444-9F9E-B037DBE27B37}" destId="{3D85FF2D-59D7-0342-BBAF-17997ECCC863}" srcOrd="1" destOrd="0" presId="urn:microsoft.com/office/officeart/2005/8/layout/process4"/>
    <dgm:cxn modelId="{500C4C19-B2E6-E147-A408-1800159AAC94}" type="presParOf" srcId="{69F436F1-5A23-5444-9F9E-B037DBE27B37}" destId="{65B09AF6-5AE1-9747-A211-4D2CCAB3EACD}" srcOrd="2" destOrd="0" presId="urn:microsoft.com/office/officeart/2005/8/layout/process4"/>
    <dgm:cxn modelId="{533CB84E-24F8-0446-8B06-AA090401D448}" type="presParOf" srcId="{65B09AF6-5AE1-9747-A211-4D2CCAB3EACD}" destId="{DB1BB8F9-0CB3-5B42-BBC5-29A39B8B9CC1}" srcOrd="0" destOrd="0" presId="urn:microsoft.com/office/officeart/2005/8/layout/process4"/>
    <dgm:cxn modelId="{0F4C5242-CEF3-5142-8928-13EF9874E967}" type="presParOf" srcId="{65B09AF6-5AE1-9747-A211-4D2CCAB3EACD}" destId="{6C622E45-E0F8-D544-BD08-8A1138068896}" srcOrd="1" destOrd="0" presId="urn:microsoft.com/office/officeart/2005/8/layout/process4"/>
    <dgm:cxn modelId="{12A1D647-3212-074D-8712-9462830CC446}" type="presParOf" srcId="{65B09AF6-5AE1-9747-A211-4D2CCAB3EACD}" destId="{C6EA7734-BC3E-9E49-A423-6EDF8AEBEB64}"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2EAA5-AD64-C34F-8C7A-4330A0C357EE}">
      <dsp:nvSpPr>
        <dsp:cNvPr id="0" name=""/>
        <dsp:cNvSpPr/>
      </dsp:nvSpPr>
      <dsp:spPr>
        <a:xfrm>
          <a:off x="0" y="2887080"/>
          <a:ext cx="7372350" cy="9566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Can Then Quickly Progress To:</a:t>
          </a:r>
        </a:p>
      </dsp:txBody>
      <dsp:txXfrm>
        <a:off x="0" y="2887080"/>
        <a:ext cx="7372350" cy="516582"/>
      </dsp:txXfrm>
    </dsp:sp>
    <dsp:sp modelId="{76D0DB18-9063-1343-BE8C-9F0E3E1E8B6A}">
      <dsp:nvSpPr>
        <dsp:cNvPr id="0" name=""/>
        <dsp:cNvSpPr/>
      </dsp:nvSpPr>
      <dsp:spPr>
        <a:xfrm>
          <a:off x="0" y="3412043"/>
          <a:ext cx="3686175" cy="44005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respiratory failure</a:t>
          </a:r>
        </a:p>
      </dsp:txBody>
      <dsp:txXfrm>
        <a:off x="0" y="3412043"/>
        <a:ext cx="3686175" cy="440051"/>
      </dsp:txXfrm>
    </dsp:sp>
    <dsp:sp modelId="{A4D9194F-3094-154B-BA11-93573FDF58F5}">
      <dsp:nvSpPr>
        <dsp:cNvPr id="0" name=""/>
        <dsp:cNvSpPr/>
      </dsp:nvSpPr>
      <dsp:spPr>
        <a:xfrm>
          <a:off x="3686175" y="3412043"/>
          <a:ext cx="3686175" cy="44005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and ultimately...cardiac arrest!</a:t>
          </a:r>
        </a:p>
      </dsp:txBody>
      <dsp:txXfrm>
        <a:off x="3686175" y="3412043"/>
        <a:ext cx="3686175" cy="440051"/>
      </dsp:txXfrm>
    </dsp:sp>
    <dsp:sp modelId="{7400D311-7807-6944-8C03-45DC2BAF5B49}">
      <dsp:nvSpPr>
        <dsp:cNvPr id="0" name=""/>
        <dsp:cNvSpPr/>
      </dsp:nvSpPr>
      <dsp:spPr>
        <a:xfrm rot="10800000">
          <a:off x="0" y="1457638"/>
          <a:ext cx="7372350" cy="1471303"/>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Will Progress To: </a:t>
          </a:r>
        </a:p>
      </dsp:txBody>
      <dsp:txXfrm rot="-10800000">
        <a:off x="0" y="1457638"/>
        <a:ext cx="7372350" cy="516427"/>
      </dsp:txXfrm>
    </dsp:sp>
    <dsp:sp modelId="{144970F6-30BA-7F49-B2BA-846E325B035D}">
      <dsp:nvSpPr>
        <dsp:cNvPr id="0" name=""/>
        <dsp:cNvSpPr/>
      </dsp:nvSpPr>
      <dsp:spPr>
        <a:xfrm>
          <a:off x="0" y="1974066"/>
          <a:ext cx="3686175" cy="43991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irregular breathing </a:t>
          </a:r>
        </a:p>
      </dsp:txBody>
      <dsp:txXfrm>
        <a:off x="0" y="1974066"/>
        <a:ext cx="3686175" cy="439919"/>
      </dsp:txXfrm>
    </dsp:sp>
    <dsp:sp modelId="{63C03117-68B2-9244-BA9F-FC0772472D0B}">
      <dsp:nvSpPr>
        <dsp:cNvPr id="0" name=""/>
        <dsp:cNvSpPr/>
      </dsp:nvSpPr>
      <dsp:spPr>
        <a:xfrm>
          <a:off x="3686175" y="1974066"/>
          <a:ext cx="3686175" cy="43991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 respiratory effort</a:t>
          </a:r>
        </a:p>
      </dsp:txBody>
      <dsp:txXfrm>
        <a:off x="3686175" y="1974066"/>
        <a:ext cx="3686175" cy="439919"/>
      </dsp:txXfrm>
    </dsp:sp>
    <dsp:sp modelId="{3D85FF2D-59D7-0342-BBAF-17997ECCC863}">
      <dsp:nvSpPr>
        <dsp:cNvPr id="0" name=""/>
        <dsp:cNvSpPr/>
      </dsp:nvSpPr>
      <dsp:spPr>
        <a:xfrm rot="10800000">
          <a:off x="0" y="684"/>
          <a:ext cx="7372350" cy="1471303"/>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Initial Impression: </a:t>
          </a:r>
        </a:p>
      </dsp:txBody>
      <dsp:txXfrm rot="-10800000">
        <a:off x="0" y="684"/>
        <a:ext cx="7372350" cy="516427"/>
      </dsp:txXfrm>
    </dsp:sp>
    <dsp:sp modelId="{DB1BB8F9-0CB3-5B42-BBC5-29A39B8B9CC1}">
      <dsp:nvSpPr>
        <dsp:cNvPr id="0" name=""/>
        <dsp:cNvSpPr/>
      </dsp:nvSpPr>
      <dsp:spPr>
        <a:xfrm>
          <a:off x="3599" y="517112"/>
          <a:ext cx="2455050" cy="43991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t>
          </a:r>
          <a:r>
            <a:rPr lang="en-US" sz="2000" kern="1200" dirty="0">
              <a:latin typeface="Times New Roman" panose="02020603050405020304" pitchFamily="18" charset="0"/>
              <a:cs typeface="Times New Roman" panose="02020603050405020304" pitchFamily="18" charset="0"/>
            </a:rPr>
            <a:t> </a:t>
          </a:r>
          <a:r>
            <a:rPr lang="en-US" sz="2000" kern="1200" dirty="0"/>
            <a:t>work of breathing</a:t>
          </a:r>
        </a:p>
      </dsp:txBody>
      <dsp:txXfrm>
        <a:off x="3599" y="517112"/>
        <a:ext cx="2455050" cy="439919"/>
      </dsp:txXfrm>
    </dsp:sp>
    <dsp:sp modelId="{6C622E45-E0F8-D544-BD08-8A1138068896}">
      <dsp:nvSpPr>
        <dsp:cNvPr id="0" name=""/>
        <dsp:cNvSpPr/>
      </dsp:nvSpPr>
      <dsp:spPr>
        <a:xfrm>
          <a:off x="2458649" y="517112"/>
          <a:ext cx="2455050" cy="43991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 respiratory rate</a:t>
          </a:r>
        </a:p>
      </dsp:txBody>
      <dsp:txXfrm>
        <a:off x="2458649" y="517112"/>
        <a:ext cx="2455050" cy="439919"/>
      </dsp:txXfrm>
    </dsp:sp>
    <dsp:sp modelId="{C6EA7734-BC3E-9E49-A423-6EDF8AEBEB64}">
      <dsp:nvSpPr>
        <dsp:cNvPr id="0" name=""/>
        <dsp:cNvSpPr/>
      </dsp:nvSpPr>
      <dsp:spPr>
        <a:xfrm>
          <a:off x="4913700" y="517112"/>
          <a:ext cx="2455050" cy="43991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 respiratory effort</a:t>
          </a:r>
        </a:p>
      </dsp:txBody>
      <dsp:txXfrm>
        <a:off x="4913700" y="517112"/>
        <a:ext cx="2455050" cy="4399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sz="quarter" idx="1"/>
          </p:nvPr>
        </p:nvSpPr>
        <p:spPr>
          <a:xfrm>
            <a:off x="3884615" y="0"/>
            <a:ext cx="2971800" cy="464820"/>
          </a:xfrm>
          <a:prstGeom prst="rect">
            <a:avLst/>
          </a:prstGeom>
        </p:spPr>
        <p:txBody>
          <a:bodyPr vert="horz" lIns="93932" tIns="46966" rIns="93932" bIns="46966" rtlCol="0"/>
          <a:lstStyle>
            <a:lvl1pPr algn="r">
              <a:defRPr sz="1200"/>
            </a:lvl1pPr>
          </a:lstStyle>
          <a:p>
            <a:fld id="{77D56B67-606E-43DD-8CC4-99CA274D34DC}" type="datetimeFigureOut">
              <a:rPr lang="en-US" smtClean="0"/>
              <a:t>4/29/19</a:t>
            </a:fld>
            <a:endParaRPr lang="en-US"/>
          </a:p>
        </p:txBody>
      </p:sp>
      <p:sp>
        <p:nvSpPr>
          <p:cNvPr id="4" name="Footer Placeholder 3"/>
          <p:cNvSpPr>
            <a:spLocks noGrp="1"/>
          </p:cNvSpPr>
          <p:nvPr>
            <p:ph type="ftr" sz="quarter" idx="2"/>
          </p:nvPr>
        </p:nvSpPr>
        <p:spPr>
          <a:xfrm>
            <a:off x="2" y="8829968"/>
            <a:ext cx="2971800" cy="464820"/>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p:cNvSpPr>
            <a:spLocks noGrp="1"/>
          </p:cNvSpPr>
          <p:nvPr>
            <p:ph type="sldNum" sz="quarter" idx="3"/>
          </p:nvPr>
        </p:nvSpPr>
        <p:spPr>
          <a:xfrm>
            <a:off x="3884615" y="8829968"/>
            <a:ext cx="2971800" cy="464820"/>
          </a:xfrm>
          <a:prstGeom prst="rect">
            <a:avLst/>
          </a:prstGeom>
        </p:spPr>
        <p:txBody>
          <a:bodyPr vert="horz" lIns="93932" tIns="46966" rIns="93932" bIns="46966" rtlCol="0" anchor="b"/>
          <a:lstStyle>
            <a:lvl1pPr algn="r">
              <a:defRPr sz="1200"/>
            </a:lvl1pPr>
          </a:lstStyle>
          <a:p>
            <a:fld id="{63652CEE-4620-4CD6-8ECB-913AC926B9CE}" type="slidenum">
              <a:rPr lang="en-US" smtClean="0"/>
              <a:t>‹#›</a:t>
            </a:fld>
            <a:endParaRPr lang="en-US"/>
          </a:p>
        </p:txBody>
      </p:sp>
    </p:spTree>
    <p:extLst>
      <p:ext uri="{BB962C8B-B14F-4D97-AF65-F5344CB8AC3E}">
        <p14:creationId xmlns:p14="http://schemas.microsoft.com/office/powerpoint/2010/main" val="493464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3884615" y="0"/>
            <a:ext cx="2971800" cy="464820"/>
          </a:xfrm>
          <a:prstGeom prst="rect">
            <a:avLst/>
          </a:prstGeom>
        </p:spPr>
        <p:txBody>
          <a:bodyPr vert="horz" lIns="93932" tIns="46966" rIns="93932" bIns="46966" rtlCol="0"/>
          <a:lstStyle>
            <a:lvl1pPr algn="r">
              <a:defRPr sz="1200"/>
            </a:lvl1pPr>
          </a:lstStyle>
          <a:p>
            <a:fld id="{1CC208C2-7179-4393-BE9B-E1BBD1F25A4E}" type="datetimeFigureOut">
              <a:rPr lang="en-US" smtClean="0"/>
              <a:t>4/29/19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685800" y="4415791"/>
            <a:ext cx="5486400" cy="418338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8"/>
            <a:ext cx="2971800" cy="464820"/>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68"/>
            <a:ext cx="2971800" cy="464820"/>
          </a:xfrm>
          <a:prstGeom prst="rect">
            <a:avLst/>
          </a:prstGeom>
        </p:spPr>
        <p:txBody>
          <a:bodyPr vert="horz" lIns="93932" tIns="46966" rIns="93932" bIns="46966" rtlCol="0" anchor="b"/>
          <a:lstStyle>
            <a:lvl1pPr algn="r">
              <a:defRPr sz="1200"/>
            </a:lvl1pPr>
          </a:lstStyle>
          <a:p>
            <a:fld id="{77B04217-E1E0-4952-A703-E94C4BD200C0}" type="slidenum">
              <a:rPr lang="en-US" smtClean="0"/>
              <a:t>‹#›</a:t>
            </a:fld>
            <a:endParaRPr lang="en-US"/>
          </a:p>
        </p:txBody>
      </p:sp>
    </p:spTree>
    <p:extLst>
      <p:ext uri="{BB962C8B-B14F-4D97-AF65-F5344CB8AC3E}">
        <p14:creationId xmlns:p14="http://schemas.microsoft.com/office/powerpoint/2010/main" val="179841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need to establish, maintain and monitor airway patency in children often happens in settings where non-anesthesiologist health care providers are in charge of the task. Large databases, critical event analyses and case reports demonstrate serious events occurring as a consequence of airway management failures in the field and within the hospital.</a:t>
            </a:r>
            <a:r>
              <a:rPr lang="en-US" baseline="30000" dirty="0"/>
              <a:t>1,2</a:t>
            </a:r>
            <a:r>
              <a:rPr lang="en-US" dirty="0"/>
              <a:t> Furthermore, the morbidity of tracheal intubation when non-anesthesiology providers are involved is high.</a:t>
            </a:r>
            <a:r>
              <a:rPr lang="en-US" baseline="30000" dirty="0"/>
              <a:t>3,4</a:t>
            </a:r>
            <a:r>
              <a:rPr lang="en-US" baseline="0" dirty="0"/>
              <a:t> </a:t>
            </a:r>
            <a:r>
              <a:rPr lang="en-US" dirty="0"/>
              <a:t>These studies suggest that improved airway training will likely lead to better outcomes. </a:t>
            </a:r>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1</a:t>
            </a:fld>
            <a:endParaRPr lang="en-US"/>
          </a:p>
        </p:txBody>
      </p:sp>
    </p:spTree>
    <p:extLst>
      <p:ext uri="{BB962C8B-B14F-4D97-AF65-F5344CB8AC3E}">
        <p14:creationId xmlns:p14="http://schemas.microsoft.com/office/powerpoint/2010/main" val="147324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Again…FMV saves lives, so it is important to understand the equipment available at your workplace and how to use it properly.</a:t>
            </a:r>
          </a:p>
          <a:p>
            <a:endParaRPr lang="en-US" dirty="0"/>
          </a:p>
          <a:p>
            <a:r>
              <a:rPr lang="en-US" dirty="0"/>
              <a:t>Whenever possible, use added oxygen from a wall outlet or a tank (make sure tanks are available and full).</a:t>
            </a:r>
          </a:p>
          <a:p>
            <a:endParaRPr lang="en-US" dirty="0"/>
          </a:p>
          <a:p>
            <a:r>
              <a:rPr lang="en-US" dirty="0"/>
              <a:t>Masks of variable sizes to fit everyone from infants to large teens should be available.  Clear masks allow one to see if blood, secretions or vomit need to be removed.  </a:t>
            </a:r>
          </a:p>
          <a:p>
            <a:endParaRPr lang="en-US" dirty="0"/>
          </a:p>
          <a:p>
            <a:r>
              <a:rPr lang="en-US" dirty="0"/>
              <a:t>Always have suction available if possible.</a:t>
            </a:r>
          </a:p>
        </p:txBody>
      </p:sp>
      <p:sp>
        <p:nvSpPr>
          <p:cNvPr id="4" name="Slide Number Placeholder 3"/>
          <p:cNvSpPr>
            <a:spLocks noGrp="1"/>
          </p:cNvSpPr>
          <p:nvPr>
            <p:ph type="sldNum" sz="quarter" idx="10"/>
          </p:nvPr>
        </p:nvSpPr>
        <p:spPr/>
        <p:txBody>
          <a:bodyPr/>
          <a:lstStyle/>
          <a:p>
            <a:fld id="{77B04217-E1E0-4952-A703-E94C4BD200C0}" type="slidenum">
              <a:rPr lang="en-US" smtClean="0"/>
              <a:t>10</a:t>
            </a:fld>
            <a:endParaRPr lang="en-US"/>
          </a:p>
        </p:txBody>
      </p:sp>
    </p:spTree>
    <p:extLst>
      <p:ext uri="{BB962C8B-B14F-4D97-AF65-F5344CB8AC3E}">
        <p14:creationId xmlns:p14="http://schemas.microsoft.com/office/powerpoint/2010/main" val="190013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differences to note for </a:t>
            </a:r>
            <a:r>
              <a:rPr lang="en-US" u="sng" dirty="0"/>
              <a:t>self-inflating</a:t>
            </a:r>
            <a:r>
              <a:rPr lang="en-US" dirty="0"/>
              <a:t> bags:</a:t>
            </a:r>
          </a:p>
          <a:p>
            <a:r>
              <a:rPr lang="en-US" dirty="0"/>
              <a:t>-   Able to ventilate a patient even without being connected to an air or oxygen source.</a:t>
            </a:r>
          </a:p>
          <a:p>
            <a:pPr marL="171450" indent="-171450">
              <a:buFontTx/>
              <a:buChar char="-"/>
            </a:pPr>
            <a:r>
              <a:rPr lang="en-US" dirty="0"/>
              <a:t>Oxygen is </a:t>
            </a:r>
            <a:r>
              <a:rPr lang="en-US" b="1" dirty="0"/>
              <a:t>not</a:t>
            </a:r>
            <a:r>
              <a:rPr lang="en-US" dirty="0"/>
              <a:t> delivered to the patient through the mask </a:t>
            </a:r>
            <a:r>
              <a:rPr lang="en-US" u="sng" dirty="0"/>
              <a:t>unless the bag is being squeezed</a:t>
            </a:r>
            <a:r>
              <a:rPr lang="en-US" dirty="0"/>
              <a:t>.</a:t>
            </a:r>
          </a:p>
          <a:p>
            <a:pPr marL="171450" indent="-171450">
              <a:buFontTx/>
              <a:buChar char="-"/>
            </a:pPr>
            <a:r>
              <a:rPr lang="en-US" dirty="0"/>
              <a:t>Blow-by oxygen can only be delivered by using the end of the corrugated tubing.  Using the mask without squeezing the bag may result in asphyxiation! </a:t>
            </a:r>
          </a:p>
          <a:p>
            <a:pPr marL="171450" indent="-171450">
              <a:buFontTx/>
              <a:buChar char="-"/>
            </a:pPr>
            <a:r>
              <a:rPr lang="en-US" dirty="0"/>
              <a:t>Lower</a:t>
            </a:r>
            <a:r>
              <a:rPr lang="en-US" baseline="0" dirty="0"/>
              <a:t> provider skill level will suffice, since s</a:t>
            </a:r>
            <a:r>
              <a:rPr lang="en-US" dirty="0"/>
              <a:t>elf inflating feature</a:t>
            </a:r>
            <a:r>
              <a:rPr lang="en-US" baseline="0" dirty="0"/>
              <a:t> does not rely on proper mask fit</a:t>
            </a:r>
            <a:endParaRPr lang="en-US" dirty="0"/>
          </a:p>
          <a:p>
            <a:pPr marL="171450" indent="-171450">
              <a:buFontTx/>
              <a:buChar char="-"/>
            </a:pPr>
            <a:endParaRPr lang="en-US" dirty="0"/>
          </a:p>
          <a:p>
            <a:pPr marL="0" indent="0">
              <a:buFontTx/>
              <a:buNone/>
            </a:pPr>
            <a:r>
              <a:rPr lang="en-US" dirty="0"/>
              <a:t>Important differences of </a:t>
            </a:r>
            <a:r>
              <a:rPr lang="en-US" u="sng" dirty="0"/>
              <a:t>flow-inflating</a:t>
            </a:r>
            <a:r>
              <a:rPr lang="en-US" dirty="0"/>
              <a:t> bags:</a:t>
            </a:r>
          </a:p>
          <a:p>
            <a:pPr marL="171450" indent="-171450">
              <a:buFontTx/>
              <a:buChar char="-"/>
            </a:pPr>
            <a:r>
              <a:rPr lang="en-US" dirty="0"/>
              <a:t>Not able to ventilate a patient unless connected to an air or oxygen source. </a:t>
            </a:r>
          </a:p>
          <a:p>
            <a:pPr marL="171450" indent="-171450">
              <a:buFontTx/>
              <a:buChar char="-"/>
            </a:pPr>
            <a:r>
              <a:rPr lang="en-US" dirty="0"/>
              <a:t>Oxygen </a:t>
            </a:r>
            <a:r>
              <a:rPr lang="en-US" b="1" dirty="0"/>
              <a:t>is</a:t>
            </a:r>
            <a:r>
              <a:rPr lang="en-US" dirty="0"/>
              <a:t> delivered to the patient through the mask </a:t>
            </a:r>
            <a:r>
              <a:rPr lang="en-US" u="sng" dirty="0"/>
              <a:t>even when the bag is not</a:t>
            </a:r>
            <a:r>
              <a:rPr lang="en-US" u="sng" baseline="0" dirty="0"/>
              <a:t> </a:t>
            </a:r>
            <a:r>
              <a:rPr lang="en-US" u="sng" dirty="0"/>
              <a:t>squeezed</a:t>
            </a:r>
            <a:r>
              <a:rPr lang="en-US" dirty="0"/>
              <a:t>.</a:t>
            </a:r>
          </a:p>
          <a:p>
            <a:pPr marL="171450" indent="-171450">
              <a:buFontTx/>
              <a:buChar char="-"/>
            </a:pPr>
            <a:r>
              <a:rPr lang="en-US" dirty="0"/>
              <a:t>Blow-by oxygen can be delivered with the face mask (regardless</a:t>
            </a:r>
            <a:r>
              <a:rPr lang="en-US" baseline="0" dirty="0"/>
              <a:t> of whether or not the bag is squeezed)</a:t>
            </a:r>
            <a:r>
              <a:rPr lang="en-US" dirty="0"/>
              <a:t>.</a:t>
            </a:r>
          </a:p>
          <a:p>
            <a:pPr marL="171450" indent="-171450">
              <a:buFontTx/>
              <a:buChar char="-"/>
            </a:pPr>
            <a:r>
              <a:rPr lang="en-US" dirty="0"/>
              <a:t>Higher provider skill level required, since a proper face mask fit is required to ventilate the patient.</a:t>
            </a:r>
          </a:p>
          <a:p>
            <a:pPr marL="0" indent="0">
              <a:buFontTx/>
              <a:buNone/>
            </a:pPr>
            <a:r>
              <a:rPr lang="en-US" dirty="0"/>
              <a:t>-</a:t>
            </a:r>
            <a:r>
              <a:rPr lang="en-US" baseline="0" dirty="0"/>
              <a:t>   </a:t>
            </a:r>
            <a:r>
              <a:rPr lang="en-US" dirty="0"/>
              <a:t>Able to deliver high (and possibly too much) pressure.  Therefore</a:t>
            </a:r>
            <a:r>
              <a:rPr lang="en-US" baseline="0" dirty="0"/>
              <a:t> flow inflating bags are u</a:t>
            </a:r>
            <a:r>
              <a:rPr lang="en-US" dirty="0"/>
              <a:t>sed</a:t>
            </a:r>
            <a:r>
              <a:rPr lang="en-US" baseline="0" dirty="0"/>
              <a:t> exclusively by anesthesia providers in our hospital.</a:t>
            </a:r>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11</a:t>
            </a:fld>
            <a:endParaRPr lang="en-US"/>
          </a:p>
        </p:txBody>
      </p:sp>
    </p:spTree>
    <p:extLst>
      <p:ext uri="{BB962C8B-B14F-4D97-AF65-F5344CB8AC3E}">
        <p14:creationId xmlns:p14="http://schemas.microsoft.com/office/powerpoint/2010/main" val="250941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always, start with a brief history; ask the parents about related health problems,</a:t>
            </a:r>
            <a:r>
              <a:rPr lang="en-US" baseline="0" dirty="0"/>
              <a:t> and prior issues related to anesthesia or airway. </a:t>
            </a:r>
            <a:endParaRPr lang="en-US" dirty="0"/>
          </a:p>
          <a:p>
            <a:pPr lvl="0"/>
            <a:endParaRPr lang="en-US" dirty="0"/>
          </a:p>
          <a:p>
            <a:pPr lvl="0"/>
            <a:r>
              <a:rPr lang="en-US" dirty="0"/>
              <a:t>Any prior airway manipulation should be investigated with chart</a:t>
            </a:r>
            <a:r>
              <a:rPr lang="en-US" baseline="0" dirty="0"/>
              <a:t> review</a:t>
            </a:r>
            <a:r>
              <a:rPr lang="en-US" dirty="0"/>
              <a:t>. It is also important to know if there has been an injury to the neck that could be made worse by efforts to open the patient’s airway. </a:t>
            </a:r>
          </a:p>
          <a:p>
            <a:pPr lvl="0"/>
            <a:endParaRPr lang="en-US" dirty="0"/>
          </a:p>
          <a:p>
            <a:pPr lvl="0"/>
            <a:r>
              <a:rPr lang="en-US" dirty="0"/>
              <a:t>Some genetic conditions also are associated with </a:t>
            </a:r>
            <a:r>
              <a:rPr lang="en-US" dirty="0" err="1"/>
              <a:t>atlantoaxial</a:t>
            </a:r>
            <a:r>
              <a:rPr lang="en-US" dirty="0"/>
              <a:t> instability (</a:t>
            </a:r>
            <a:r>
              <a:rPr lang="en-US" dirty="0" err="1"/>
              <a:t>eg</a:t>
            </a:r>
            <a:r>
              <a:rPr lang="en-US" dirty="0"/>
              <a:t>. Down Syndrome) or cervical vertebral anomalies.  </a:t>
            </a:r>
          </a:p>
          <a:p>
            <a:pPr lvl="0"/>
            <a:endParaRPr lang="en-US" dirty="0"/>
          </a:p>
          <a:p>
            <a:pPr lvl="0"/>
            <a:r>
              <a:rPr lang="en-US" dirty="0"/>
              <a:t>Every institution should have or create a written plan for care of patients with a known or suspected difficult airway.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13</a:t>
            </a:fld>
            <a:endParaRPr lang="en-US"/>
          </a:p>
        </p:txBody>
      </p:sp>
    </p:spTree>
    <p:extLst>
      <p:ext uri="{BB962C8B-B14F-4D97-AF65-F5344CB8AC3E}">
        <p14:creationId xmlns:p14="http://schemas.microsoft.com/office/powerpoint/2010/main" val="1207639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parts of the breathing system that you can see directly.  Do this from the outside, then briefly ask the child to open their mouth (if possible).  </a:t>
            </a:r>
          </a:p>
          <a:p>
            <a:endParaRPr lang="en-US" dirty="0"/>
          </a:p>
          <a:p>
            <a:r>
              <a:rPr lang="en-US" dirty="0"/>
              <a:t>If you are planning to give drugs (</a:t>
            </a:r>
            <a:r>
              <a:rPr lang="en-US" dirty="0" err="1"/>
              <a:t>eg</a:t>
            </a:r>
            <a:r>
              <a:rPr lang="en-US" dirty="0"/>
              <a:t>. anesthetics) that may decrease or remove a child’s ability to breathe on their own, more formal tools that can be used to evaluate the airway.  Knowing what these are will help make sense of some publications on this topic.</a:t>
            </a:r>
          </a:p>
          <a:p>
            <a:pPr marL="228600" indent="-228600">
              <a:buAutoNum type="arabicPeriod"/>
            </a:pPr>
            <a:r>
              <a:rPr lang="en-US" dirty="0"/>
              <a:t>How far can the child open their mouth?  Is it limited by pain, lack of cooperation or some structural difference. </a:t>
            </a:r>
          </a:p>
          <a:p>
            <a:pPr marL="228600" indent="-228600">
              <a:buAutoNum type="arabicPeriod"/>
            </a:pPr>
            <a:r>
              <a:rPr lang="en-US" dirty="0"/>
              <a:t>The MMT is a classification of the view of the back of the mouth that may provide a warning that DL might be difficult. (See next slide #15)</a:t>
            </a:r>
          </a:p>
          <a:p>
            <a:pPr marL="228600" indent="-228600">
              <a:buAutoNum type="arabicPeriod"/>
            </a:pPr>
            <a:r>
              <a:rPr lang="en-US" dirty="0"/>
              <a:t>The distance between the thyroid cartilage and the chin (TMD) is easily measured and gives an indirect estimate of the capacity of the lower jaw, which in turn is an estimate of how difficult it is to see the larynx with DL.</a:t>
            </a:r>
          </a:p>
          <a:p>
            <a:pPr marL="228600" lvl="0" indent="-228600">
              <a:buFontTx/>
              <a:buAutoNum type="arabicPeriod"/>
            </a:pPr>
            <a:r>
              <a:rPr lang="en-US" dirty="0"/>
              <a:t>ULBT: Ask the patient to protrude the mandible and attempt to bite their upper lip with their lower teeth (you may need to demonstrate this)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112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Correctly identifying a child’s </a:t>
            </a:r>
            <a:r>
              <a:rPr lang="en-US" dirty="0" err="1"/>
              <a:t>Mallampati</a:t>
            </a:r>
            <a:r>
              <a:rPr lang="en-US" dirty="0"/>
              <a:t> score can be difficult given the amount of effort needed by the patient.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867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give positive pressure ventilation (PPV), you need a good seal between the mask and the patient’s face. Using an appropriately sized mask, practice repositioning your hands to ensure there are no leaks.  It is easy to squash the throat of a baby or young child with your fingers, so pay attention to applying pressure only to bony areas.  Consider</a:t>
            </a:r>
            <a:r>
              <a:rPr lang="en-US" baseline="0" dirty="0"/>
              <a:t> placing fewer fingers on patient’s mandible on younger patients to reduce possibility of soft tissue compression.  </a:t>
            </a:r>
            <a:r>
              <a:rPr lang="en-US" dirty="0"/>
              <a:t>It is also easy to fill the stomach with air during PPV.  A stomach full of air pushes up the diaphragm, making PPV more difficult; it also makes vomiting more likely.  Slow, gentle breaths are most likely to be effective.</a:t>
            </a:r>
          </a:p>
        </p:txBody>
      </p:sp>
      <p:sp>
        <p:nvSpPr>
          <p:cNvPr id="4" name="Slide Number Placeholder 3"/>
          <p:cNvSpPr>
            <a:spLocks noGrp="1"/>
          </p:cNvSpPr>
          <p:nvPr>
            <p:ph type="sldNum" sz="quarter" idx="10"/>
          </p:nvPr>
        </p:nvSpPr>
        <p:spPr/>
        <p:txBody>
          <a:bodyPr/>
          <a:lstStyle/>
          <a:p>
            <a:fld id="{77B04217-E1E0-4952-A703-E94C4BD200C0}" type="slidenum">
              <a:rPr lang="en-US" smtClean="0"/>
              <a:t>16</a:t>
            </a:fld>
            <a:endParaRPr lang="en-US"/>
          </a:p>
        </p:txBody>
      </p:sp>
    </p:spTree>
    <p:extLst>
      <p:ext uri="{BB962C8B-B14F-4D97-AF65-F5344CB8AC3E}">
        <p14:creationId xmlns:p14="http://schemas.microsoft.com/office/powerpoint/2010/main" val="3069974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that gas exchange is actually occurring!</a:t>
            </a:r>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17</a:t>
            </a:fld>
            <a:endParaRPr lang="en-US"/>
          </a:p>
        </p:txBody>
      </p:sp>
    </p:spTree>
    <p:extLst>
      <p:ext uri="{BB962C8B-B14F-4D97-AF65-F5344CB8AC3E}">
        <p14:creationId xmlns:p14="http://schemas.microsoft.com/office/powerpoint/2010/main" val="303053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first you don’t succeed…. try different approaches.  </a:t>
            </a:r>
          </a:p>
          <a:p>
            <a:pPr marL="228600" indent="-228600">
              <a:buAutoNum type="arabicPeriod"/>
            </a:pPr>
            <a:r>
              <a:rPr lang="en-US" dirty="0"/>
              <a:t>Let go!  Your hand position may be part of the problem.  You may be closing the mouth in a patient who breathes better with the mouth open.</a:t>
            </a:r>
          </a:p>
          <a:p>
            <a:pPr marL="228600" indent="-228600">
              <a:buAutoNum type="arabicPeriod"/>
            </a:pPr>
            <a:r>
              <a:rPr lang="en-US" dirty="0"/>
              <a:t>Pull the mandible forward.  Very important in children!  This pulls the tongue away from the back of the throat, creating more room in the airway. This movement may also be painful and provide incentive for the patient to breathe on their own.</a:t>
            </a:r>
          </a:p>
          <a:p>
            <a:pPr marL="228600" indent="-228600">
              <a:buAutoNum type="arabicPeriod"/>
            </a:pPr>
            <a:r>
              <a:rPr lang="en-US" dirty="0"/>
              <a:t>An airway in the mouth or nose can be helpful, but they must be the right size so as to not cause more problems than they solve.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One person can use 2 hands to hold the mask, while a coworker squeezes the bag.</a:t>
            </a:r>
          </a:p>
        </p:txBody>
      </p:sp>
      <p:sp>
        <p:nvSpPr>
          <p:cNvPr id="4" name="Slide Number Placeholder 3"/>
          <p:cNvSpPr>
            <a:spLocks noGrp="1"/>
          </p:cNvSpPr>
          <p:nvPr>
            <p:ph type="sldNum" sz="quarter" idx="10"/>
          </p:nvPr>
        </p:nvSpPr>
        <p:spPr/>
        <p:txBody>
          <a:bodyPr/>
          <a:lstStyle/>
          <a:p>
            <a:fld id="{77B04217-E1E0-4952-A703-E94C4BD200C0}" type="slidenum">
              <a:rPr lang="en-US" smtClean="0"/>
              <a:t>18</a:t>
            </a:fld>
            <a:endParaRPr lang="en-US"/>
          </a:p>
        </p:txBody>
      </p:sp>
    </p:spTree>
    <p:extLst>
      <p:ext uri="{BB962C8B-B14F-4D97-AF65-F5344CB8AC3E}">
        <p14:creationId xmlns:p14="http://schemas.microsoft.com/office/powerpoint/2010/main" val="742408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many types of supraglottic airway devices exist today, LMA is the gold standard.   An LMA is an excellent rescue device when presented with the inability to ventilate or intubate.  The ASA difficult airway algorithm clearly recommends the use of an LMA for this scenario.  It can literally be a life saver. Furthermore, early attempt at placement of an LMA when face mask ventilation is inadequate is encouraged.   </a:t>
            </a:r>
          </a:p>
          <a:p>
            <a:endParaRPr lang="en-US" dirty="0"/>
          </a:p>
          <a:p>
            <a:r>
              <a:rPr lang="en-US" dirty="0"/>
              <a:t>When providing general anesthesia with an LMA in place it is important to maintain spontaneous ventilation.  Controlled ventilation is controversial as it can blow air into the stomach and create a higher risk of vomiting and aspiration. </a:t>
            </a:r>
          </a:p>
          <a:p>
            <a:endParaRPr lang="en-US" dirty="0"/>
          </a:p>
          <a:p>
            <a:r>
              <a:rPr lang="en-US" dirty="0"/>
              <a:t>Choosing the correct size LMA to place is important.  An LMA that is too large will not pass the posterior pharynx.  An LMA that is too small may pass easily but will not form a proper seal.</a:t>
            </a:r>
          </a:p>
        </p:txBody>
      </p:sp>
      <p:sp>
        <p:nvSpPr>
          <p:cNvPr id="4" name="Slide Number Placeholder 3"/>
          <p:cNvSpPr>
            <a:spLocks noGrp="1"/>
          </p:cNvSpPr>
          <p:nvPr>
            <p:ph type="sldNum" sz="quarter" idx="10"/>
          </p:nvPr>
        </p:nvSpPr>
        <p:spPr/>
        <p:txBody>
          <a:bodyPr/>
          <a:lstStyle/>
          <a:p>
            <a:fld id="{77B04217-E1E0-4952-A703-E94C4BD200C0}" type="slidenum">
              <a:rPr lang="en-US" smtClean="0"/>
              <a:t>19</a:t>
            </a:fld>
            <a:endParaRPr lang="en-US"/>
          </a:p>
        </p:txBody>
      </p:sp>
    </p:spTree>
    <p:extLst>
      <p:ext uri="{BB962C8B-B14F-4D97-AF65-F5344CB8AC3E}">
        <p14:creationId xmlns:p14="http://schemas.microsoft.com/office/powerpoint/2010/main" val="102918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always helpful to be able to guess in advance which patient is likely to have a challenging airway.  Neonates consistently present an airway challenge. This also applies to healthy term neonates with normal airways. </a:t>
            </a:r>
          </a:p>
          <a:p>
            <a:endParaRPr lang="en-US" dirty="0"/>
          </a:p>
          <a:p>
            <a:r>
              <a:rPr lang="en-US" u="sng" dirty="0"/>
              <a:t>Neonatal airways</a:t>
            </a:r>
            <a:r>
              <a:rPr lang="en-US" dirty="0"/>
              <a:t>:</a:t>
            </a:r>
          </a:p>
          <a:p>
            <a:pPr marL="171450" indent="-171450">
              <a:buFontTx/>
              <a:buChar char="-"/>
            </a:pPr>
            <a:r>
              <a:rPr lang="en-US" dirty="0"/>
              <a:t>A large tongue relative to their mouth leads to easier airway obstruction.</a:t>
            </a:r>
          </a:p>
          <a:p>
            <a:pPr marL="171450" indent="-171450">
              <a:buFontTx/>
              <a:buChar char="-"/>
            </a:pPr>
            <a:r>
              <a:rPr lang="en-US" dirty="0"/>
              <a:t>A larger more pronounced occiput makes proper positioning more difficult.</a:t>
            </a:r>
          </a:p>
          <a:p>
            <a:pPr marL="171450" indent="-171450">
              <a:buFontTx/>
              <a:buChar char="-"/>
            </a:pPr>
            <a:r>
              <a:rPr lang="en-US" dirty="0"/>
              <a:t>Anteriorly placed epiglottis results in more difficulty obtaining a view via direct laryngoscopy.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speed at which an infant develops hypoxia when not being ventilated is considerably faster than an adult.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69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studying this lecture you will be able to do the tasks listed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slides contain detailed information about these</a:t>
            </a:r>
            <a:r>
              <a:rPr lang="en-US" baseline="0" dirty="0"/>
              <a:t> topics with </a:t>
            </a:r>
            <a:r>
              <a:rPr lang="en-US" dirty="0"/>
              <a:t>superscript numbers referring to articles listed in the references at the end. You do not need to read these</a:t>
            </a:r>
            <a:r>
              <a:rPr lang="en-US" baseline="0" dirty="0"/>
              <a:t> references</a:t>
            </a:r>
            <a:r>
              <a:rPr lang="en-US" dirty="0"/>
              <a:t> (unless you are interested in a particular part of the topic), but they are there so you can look them up if you want to and to show you that there is a lot of science behind the things we say.</a:t>
            </a:r>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2</a:t>
            </a:fld>
            <a:endParaRPr lang="en-US"/>
          </a:p>
        </p:txBody>
      </p:sp>
    </p:spTree>
    <p:extLst>
      <p:ext uri="{BB962C8B-B14F-4D97-AF65-F5344CB8AC3E}">
        <p14:creationId xmlns:p14="http://schemas.microsoft.com/office/powerpoint/2010/main" val="2829254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85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643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Proper preparation for intubation is vital. A plan should be formulated that includes the personnel and equipment involved, steps of the process (from insertion of the blade to verifying correct tube placement) as well as considerations to mitigate possible complications and failures. Using a </a:t>
            </a:r>
            <a:r>
              <a:rPr lang="en-US" dirty="0" err="1"/>
              <a:t>preintubation</a:t>
            </a:r>
            <a:r>
              <a:rPr lang="en-US" dirty="0"/>
              <a:t> checklist is now highly recommended, although its impact on the outcome has not clearly been proven yet.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354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performing direct laryngoscopy, 3 separate axes must be aligned: tracheal, pharyngeal and oral in order to obtain a direct view of the larynx. This only occurs when the patient’s head is extended in the sniffing position (see pictures E and F above). While the tracheal axis may be aligned after elevating the head with a foam pillow (C and D), neck extension is required to achieve alignment of the oral axis (E and F). </a:t>
            </a:r>
          </a:p>
          <a:p>
            <a:endParaRPr lang="en-US" dirty="0"/>
          </a:p>
          <a:p>
            <a:r>
              <a:rPr lang="en-US" u="sng" dirty="0"/>
              <a:t>Sniffing position</a:t>
            </a:r>
            <a:r>
              <a:rPr lang="en-US" dirty="0"/>
              <a:t>:</a:t>
            </a:r>
          </a:p>
          <a:p>
            <a:r>
              <a:rPr lang="en-US" dirty="0"/>
              <a:t>-   Flexion at the lower</a:t>
            </a:r>
            <a:r>
              <a:rPr lang="en-US" baseline="0" dirty="0"/>
              <a:t> cervical spine</a:t>
            </a:r>
            <a:endParaRPr lang="en-US" dirty="0"/>
          </a:p>
          <a:p>
            <a:pPr marL="171450" indent="-171450">
              <a:buFontTx/>
              <a:buChar char="-"/>
            </a:pPr>
            <a:r>
              <a:rPr lang="en-US" dirty="0"/>
              <a:t>Moderate extension at the </a:t>
            </a:r>
            <a:r>
              <a:rPr lang="en-US" dirty="0" err="1"/>
              <a:t>atlanto</a:t>
            </a:r>
            <a:r>
              <a:rPr lang="en-US" dirty="0"/>
              <a:t>-occipital (AO) joint</a:t>
            </a:r>
          </a:p>
          <a:p>
            <a:pPr marL="171450" indent="-171450">
              <a:buFontTx/>
              <a:buChar char="-"/>
            </a:pPr>
            <a:r>
              <a:rPr lang="en-US" dirty="0"/>
              <a:t>Consider a shoulder roll in younger children</a:t>
            </a:r>
          </a:p>
          <a:p>
            <a:pPr marL="171450" indent="-171450">
              <a:buFontTx/>
              <a:buChar char="-"/>
            </a:pPr>
            <a:r>
              <a:rPr lang="en-US" dirty="0"/>
              <a:t>Consider a small pillow (to elevate the occiput) in older children</a:t>
            </a:r>
          </a:p>
          <a:p>
            <a:pPr marL="171450" indent="-171450">
              <a:buFontTx/>
              <a:buChar char="-"/>
            </a:pPr>
            <a:r>
              <a:rPr lang="en-US" dirty="0"/>
              <a:t>Minimize position changes if suspected C-spine injury or children with potential </a:t>
            </a:r>
            <a:r>
              <a:rPr lang="en-US" dirty="0" err="1"/>
              <a:t>atlanto</a:t>
            </a:r>
            <a:r>
              <a:rPr lang="en-US" dirty="0"/>
              <a:t>-axial instability (i.e. Down Syndrome)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22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process of tracheal intubation via direct laryngoscopy can be divided into two tasks: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exposure of the larynx</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placement of the endotracheal tube. </a:t>
            </a:r>
          </a:p>
          <a:p>
            <a:pPr marL="228600" marR="0" lvl="0" indent="-228600" algn="l" defTabSz="914400" rtl="0" eaLnBrk="1" fontAlgn="auto" latinLnBrk="0" hangingPunct="1">
              <a:lnSpc>
                <a:spcPct val="100000"/>
              </a:lnSpc>
              <a:spcBef>
                <a:spcPts val="0"/>
              </a:spcBef>
              <a:spcAft>
                <a:spcPts val="0"/>
              </a:spcAft>
              <a:buClrTx/>
              <a:buSzTx/>
              <a:buFontTx/>
              <a:buAutoNum type="arabicParenR" startAt="2"/>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Unless its contraindicated or impossible, it is preferable to open the mouth by extending the neck with the right hand placed on the occiput. Regardless of the type of blade used, the left hand places the blade into the mouth from the right hand side, and moves it towards the middle by sweeping the tongue to the left. When straight blade is used, the tip should be placed on the undersurface of the epiglottis, while curved blade tip should lie in the vallecula. On exposure of the larynx the laryngoscope should be pulled to the direction the handle points, but never rotated or tilted towards the front teeth</a:t>
            </a:r>
            <a:r>
              <a:rPr lang="en-US"/>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common tip we use with our airway learners when teaching direct laryngoscopy is to pull the handle of the blade in the direction where the ceiling and the wall come together.”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763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External laryngeal manipulation (</a:t>
            </a:r>
            <a:r>
              <a:rPr lang="en-US" b="1" dirty="0"/>
              <a:t>B</a:t>
            </a:r>
            <a:r>
              <a:rPr lang="en-US" dirty="0"/>
              <a:t>ackward-</a:t>
            </a:r>
            <a:r>
              <a:rPr lang="en-US" b="1" dirty="0"/>
              <a:t>U</a:t>
            </a:r>
            <a:r>
              <a:rPr lang="en-US" dirty="0"/>
              <a:t>pward-</a:t>
            </a:r>
            <a:r>
              <a:rPr lang="en-US" b="1" dirty="0"/>
              <a:t>Ri</a:t>
            </a:r>
            <a:r>
              <a:rPr lang="en-US" dirty="0"/>
              <a:t>ghtward-</a:t>
            </a:r>
            <a:r>
              <a:rPr lang="en-US" b="1" dirty="0"/>
              <a:t>P</a:t>
            </a:r>
            <a:r>
              <a:rPr lang="en-US" dirty="0"/>
              <a:t>ressure) can help achieve a better view. </a:t>
            </a:r>
            <a:r>
              <a:rPr lang="en-US" b="0" u="sng" dirty="0"/>
              <a:t>Not</a:t>
            </a:r>
            <a:r>
              <a:rPr lang="en-US" dirty="0"/>
              <a:t> to confused with cricoid pressure, which is a maneuver to compress the esophagus by pressing on the cricoid ring to prevent regurgitation of stomach contents, and can make the laryngeal exposure actually more difficult.</a:t>
            </a:r>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26</a:t>
            </a:fld>
            <a:endParaRPr lang="en-US"/>
          </a:p>
        </p:txBody>
      </p:sp>
    </p:spTree>
    <p:extLst>
      <p:ext uri="{BB962C8B-B14F-4D97-AF65-F5344CB8AC3E}">
        <p14:creationId xmlns:p14="http://schemas.microsoft.com/office/powerpoint/2010/main" val="1848368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Placing the appropriate size endotracheal tube is typically best accomplished without a stylet. If one is used, one must be aware of its dangers, as tracheal injury can happen from inappropriate use. Shape as a hockey stick (straight blade) or a C (curved blade). All ETTs have markings to aid with appropriate depth of insertion. If they are not visible, the height (in cm)/10+5 formula is useful in estimating the correct depth in proportionate children. The gold standard of checking the correct ETT tip position is chest X-ray. Use of a cuffed tube is now recommended for all ages, as long as the cuff is not overinflated. Correct placement of the ETT should always be immediately verified by calorimetric or infrared capnography.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call for help early if expecting or experiencing difficult managing a pediatric airway.  As a general rule: do not continue to do the same thing (i.e. repeatedly attempting to intubate) and expect a different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04217-E1E0-4952-A703-E94C4BD20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013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28</a:t>
            </a:fld>
            <a:endParaRPr lang="en-US"/>
          </a:p>
        </p:txBody>
      </p:sp>
    </p:spTree>
    <p:extLst>
      <p:ext uri="{BB962C8B-B14F-4D97-AF65-F5344CB8AC3E}">
        <p14:creationId xmlns:p14="http://schemas.microsoft.com/office/powerpoint/2010/main" val="3195716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29</a:t>
            </a:fld>
            <a:endParaRPr lang="en-US"/>
          </a:p>
        </p:txBody>
      </p:sp>
    </p:spTree>
    <p:extLst>
      <p:ext uri="{BB962C8B-B14F-4D97-AF65-F5344CB8AC3E}">
        <p14:creationId xmlns:p14="http://schemas.microsoft.com/office/powerpoint/2010/main" val="3865157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31</a:t>
            </a:fld>
            <a:endParaRPr lang="en-US"/>
          </a:p>
        </p:txBody>
      </p:sp>
    </p:spTree>
    <p:extLst>
      <p:ext uri="{BB962C8B-B14F-4D97-AF65-F5344CB8AC3E}">
        <p14:creationId xmlns:p14="http://schemas.microsoft.com/office/powerpoint/2010/main" val="71737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Decreasing</a:t>
            </a:r>
            <a:r>
              <a:rPr lang="en-US" u="sng" baseline="0" dirty="0"/>
              <a:t> Role of Direct Laryngoscopy</a:t>
            </a:r>
            <a:endParaRPr lang="en-US" u="sng" dirty="0"/>
          </a:p>
          <a:p>
            <a:r>
              <a:rPr lang="en-US" dirty="0"/>
              <a:t>In the past, a lot of airway management training was focused on teaching how to put a breathing tube in the trachea (Tracheal Intubation = TI) using devices to look at the larynx (Direct Laryngoscopy = DL). As studies were done to evaluate how well this training worked in regards to pediatric outcomes after events in which airway management was needed, it became clear that this should change:  in one study of TI by non-anesthesiologists, </a:t>
            </a:r>
            <a:r>
              <a:rPr lang="en-US" b="1" dirty="0"/>
              <a:t>Tracheal Intubation Adverse Events </a:t>
            </a:r>
            <a:r>
              <a:rPr lang="en-US" dirty="0"/>
              <a:t>(TIAE, like putting the tube in the esophagus instead of the trachea) were reported in 20% of intubations, with severe TIAEs (such as cardiac arrest) in 9%.</a:t>
            </a:r>
          </a:p>
          <a:p>
            <a:endParaRPr lang="en-US" dirty="0"/>
          </a:p>
          <a:p>
            <a:r>
              <a:rPr lang="en-US" dirty="0"/>
              <a:t>Instead, providing positive pressure ventilation with a face mask (Face Mask Ventilation, FMV) is emphasized as a critically important skill. Laryngeal Mask Airways (LMA) can also be used as</a:t>
            </a:r>
            <a:r>
              <a:rPr lang="en-US" baseline="0" dirty="0"/>
              <a:t> an technically easier method of managing ventilation. </a:t>
            </a:r>
            <a:endParaRPr lang="en-US" dirty="0"/>
          </a:p>
          <a:p>
            <a:endParaRPr lang="en-US" dirty="0"/>
          </a:p>
          <a:p>
            <a:r>
              <a:rPr lang="en-US" b="0" u="sng" dirty="0"/>
              <a:t>Emphasis</a:t>
            </a:r>
            <a:r>
              <a:rPr lang="en-US" b="0" u="sng" baseline="0" dirty="0"/>
              <a:t> on team approach</a:t>
            </a:r>
            <a:endParaRPr lang="en-US" b="0" u="sng" dirty="0"/>
          </a:p>
          <a:p>
            <a:r>
              <a:rPr lang="en-US" dirty="0"/>
              <a:t>When a patient stops breathing, often many people arrive to help.  Clear communication techniques (such as closed loop communication) can be learned and are known to improve outcomes.</a:t>
            </a:r>
          </a:p>
          <a:p>
            <a:endParaRPr lang="en-US" dirty="0"/>
          </a:p>
          <a:p>
            <a:r>
              <a:rPr lang="en-US" dirty="0"/>
              <a:t>Practicing technical and non-technical skills (with or without simulation equipment) is important in keeping everyone prepared to deal with emergency airway problems. Crew resource management</a:t>
            </a:r>
            <a:r>
              <a:rPr lang="en-US" baseline="0" dirty="0"/>
              <a:t> focuses on human factors that can be improved in emergency situations.  Effective communication and teamwork are key elements.  Failures in teamwork and communication are the leading contributing factors to sentinel events in hospitals according to the Joint Commission on Accreditation of Healthcare Organizations in the US. </a:t>
            </a:r>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3</a:t>
            </a:fld>
            <a:endParaRPr lang="en-US"/>
          </a:p>
        </p:txBody>
      </p:sp>
    </p:spTree>
    <p:extLst>
      <p:ext uri="{BB962C8B-B14F-4D97-AF65-F5344CB8AC3E}">
        <p14:creationId xmlns:p14="http://schemas.microsoft.com/office/powerpoint/2010/main" val="162663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often identify a patient with respiratory distress from the door of the room.  They may be:</a:t>
            </a:r>
          </a:p>
          <a:p>
            <a:pPr marL="228600" indent="-228600">
              <a:buAutoNum type="arabicPeriod"/>
            </a:pPr>
            <a:r>
              <a:rPr lang="en-US" dirty="0"/>
              <a:t>Breathing too quickly for their age.</a:t>
            </a:r>
          </a:p>
          <a:p>
            <a:pPr marL="228600" indent="-228600">
              <a:buAutoNum type="arabicPeriod"/>
            </a:pPr>
            <a:r>
              <a:rPr lang="en-US" dirty="0"/>
              <a:t>Working too hard – these patients are often anxious.</a:t>
            </a:r>
          </a:p>
          <a:p>
            <a:pPr marL="228600" indent="-228600">
              <a:buAutoNum type="arabicPeriod"/>
            </a:pPr>
            <a:r>
              <a:rPr lang="en-US" dirty="0"/>
              <a:t>Not breathing enough (irregularly or too slowly) – these patients are often sleepy.</a:t>
            </a:r>
          </a:p>
          <a:p>
            <a:pPr marL="228600" indent="-228600">
              <a:buAutoNum type="arabicPeriod"/>
            </a:pPr>
            <a:r>
              <a:rPr lang="en-US" dirty="0"/>
              <a:t>Making unusual sounds – you may not need a stethoscope to hear these</a:t>
            </a:r>
          </a:p>
          <a:p>
            <a:pPr marL="228600" indent="-228600">
              <a:buAutoNum type="arabicPeriod"/>
            </a:pPr>
            <a:endParaRPr lang="en-US" dirty="0"/>
          </a:p>
          <a:p>
            <a:r>
              <a:rPr lang="en-US" dirty="0"/>
              <a:t>Call for help, give oxygen and begin electronic monitoring</a:t>
            </a:r>
            <a:r>
              <a:rPr lang="en-US" baseline="0" dirty="0"/>
              <a:t> if available.</a:t>
            </a:r>
            <a:endParaRPr lang="en-US" dirty="0"/>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4</a:t>
            </a:fld>
            <a:endParaRPr lang="en-US"/>
          </a:p>
        </p:txBody>
      </p:sp>
    </p:spTree>
    <p:extLst>
      <p:ext uri="{BB962C8B-B14F-4D97-AF65-F5344CB8AC3E}">
        <p14:creationId xmlns:p14="http://schemas.microsoft.com/office/powerpoint/2010/main" val="109490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2016 PALS provider manual does a nice job of describing normal respiration.</a:t>
            </a:r>
          </a:p>
          <a:p>
            <a:endParaRPr lang="en-US" baseline="0" dirty="0"/>
          </a:p>
          <a:p>
            <a:r>
              <a:rPr lang="en-US" baseline="0" dirty="0"/>
              <a:t>“Normal spontaneous breathing is accomplished with minimal work, resulting in quiet breathing with unlabored inspiration and passive expiration.  The normal respiratory rate in inversely related to age; it is rapid in the neonate and decreases as the child gets older.  A consistent respiratory rate of &lt; 10 or &gt; 60 breaths per minutes in a child of any age is often abnormal and warrants further assessment.”</a:t>
            </a:r>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5</a:t>
            </a:fld>
            <a:endParaRPr lang="en-US"/>
          </a:p>
        </p:txBody>
      </p:sp>
    </p:spTree>
    <p:extLst>
      <p:ext uri="{BB962C8B-B14F-4D97-AF65-F5344CB8AC3E}">
        <p14:creationId xmlns:p14="http://schemas.microsoft.com/office/powerpoint/2010/main" val="191294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Much</a:t>
            </a:r>
            <a:r>
              <a:rPr lang="en-US" baseline="0" dirty="0"/>
              <a:t> poorer outcomes are associated with cardiac arrest if it progresses to that point</a:t>
            </a:r>
          </a:p>
          <a:p>
            <a:pPr marL="171450" indent="-171450">
              <a:buFontTx/>
              <a:buChar char="-"/>
            </a:pPr>
            <a:r>
              <a:rPr lang="en-US" baseline="0" dirty="0"/>
              <a:t>Treat respiratory distress early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Keep treatment as simple as possible</a:t>
            </a:r>
            <a:r>
              <a:rPr lang="en-US" baseline="30000" dirty="0"/>
              <a:t>12</a:t>
            </a:r>
          </a:p>
          <a:p>
            <a:pPr lvl="1"/>
            <a:r>
              <a:rPr lang="en-US" dirty="0"/>
              <a:t>-  Non-technical (human) factors are frequently a cause of airway problems.</a:t>
            </a:r>
          </a:p>
          <a:p>
            <a:pPr lvl="1"/>
            <a:r>
              <a:rPr lang="en-US" dirty="0"/>
              <a:t>-  </a:t>
            </a:r>
            <a:r>
              <a:rPr lang="en-US" kern="1200" dirty="0">
                <a:solidFill>
                  <a:schemeClr val="tx1"/>
                </a:solidFill>
                <a:effectLst/>
                <a:latin typeface="+mn-lt"/>
                <a:ea typeface="+mn-ea"/>
                <a:cs typeface="+mn-cs"/>
              </a:rPr>
              <a:t>Too much choice is taxing, so d</a:t>
            </a:r>
            <a:r>
              <a:rPr lang="en-US" dirty="0"/>
              <a:t>on’t consider all difficult airway options when presented with a difficult airway. Simple </a:t>
            </a:r>
            <a:r>
              <a:rPr lang="en-US" kern="1200" dirty="0">
                <a:solidFill>
                  <a:schemeClr val="tx1"/>
                </a:solidFill>
                <a:effectLst/>
                <a:latin typeface="+mn-lt"/>
                <a:ea typeface="+mn-ea"/>
                <a:cs typeface="+mn-cs"/>
              </a:rPr>
              <a:t>algorithms and user-friendly devices are key. </a:t>
            </a:r>
            <a:endParaRPr lang="en-US" dirty="0"/>
          </a:p>
          <a:p>
            <a:pPr lvl="1"/>
            <a:r>
              <a:rPr lang="en-US" kern="1200" dirty="0">
                <a:solidFill>
                  <a:schemeClr val="tx1"/>
                </a:solidFill>
                <a:effectLst/>
                <a:latin typeface="+mn-lt"/>
                <a:ea typeface="+mn-ea"/>
                <a:cs typeface="+mn-cs"/>
              </a:rPr>
              <a:t>-  Focus on maintaining </a:t>
            </a:r>
            <a:r>
              <a:rPr lang="en-US" u="sng" kern="1200" dirty="0">
                <a:solidFill>
                  <a:schemeClr val="tx1"/>
                </a:solidFill>
                <a:effectLst/>
                <a:latin typeface="+mn-lt"/>
                <a:ea typeface="+mn-ea"/>
                <a:cs typeface="+mn-cs"/>
              </a:rPr>
              <a:t>situational awareness</a:t>
            </a:r>
            <a:r>
              <a:rPr lang="en-US" kern="1200" dirty="0">
                <a:solidFill>
                  <a:schemeClr val="tx1"/>
                </a:solidFill>
                <a:effectLst/>
                <a:latin typeface="+mn-lt"/>
                <a:ea typeface="+mn-ea"/>
                <a:cs typeface="+mn-cs"/>
              </a:rPr>
              <a:t> and </a:t>
            </a:r>
            <a:r>
              <a:rPr lang="en-US" u="sng" kern="1200" dirty="0">
                <a:solidFill>
                  <a:schemeClr val="tx1"/>
                </a:solidFill>
                <a:effectLst/>
                <a:latin typeface="+mn-lt"/>
                <a:ea typeface="+mn-ea"/>
                <a:cs typeface="+mn-cs"/>
              </a:rPr>
              <a:t>maintaining oxygenation</a:t>
            </a:r>
            <a:r>
              <a:rPr lang="en-US" kern="1200" dirty="0">
                <a:solidFill>
                  <a:schemeClr val="tx1"/>
                </a:solidFill>
                <a:effectLst/>
                <a:latin typeface="+mn-lt"/>
                <a:ea typeface="+mn-ea"/>
                <a:cs typeface="+mn-cs"/>
              </a:rPr>
              <a:t> (via the difficult airway </a:t>
            </a:r>
            <a:r>
              <a:rPr lang="en-US" dirty="0"/>
              <a:t>algorithm), not on intubation.</a:t>
            </a:r>
          </a:p>
          <a:p>
            <a:pPr lvl="1"/>
            <a:r>
              <a:rPr lang="en-US" kern="1200" dirty="0">
                <a:solidFill>
                  <a:schemeClr val="tx1"/>
                </a:solidFill>
                <a:effectLst/>
                <a:latin typeface="+mn-lt"/>
                <a:ea typeface="+mn-ea"/>
                <a:cs typeface="+mn-cs"/>
              </a:rPr>
              <a:t>-  Airway equipment should be purchased with the least experienced user in mind (not the most experienced).</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6</a:t>
            </a:fld>
            <a:endParaRPr lang="en-US"/>
          </a:p>
        </p:txBody>
      </p:sp>
    </p:spTree>
    <p:extLst>
      <p:ext uri="{BB962C8B-B14F-4D97-AF65-F5344CB8AC3E}">
        <p14:creationId xmlns:p14="http://schemas.microsoft.com/office/powerpoint/2010/main" val="965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breathing can be interfered with at a variety of places in the respiratory system.</a:t>
            </a:r>
          </a:p>
          <a:p>
            <a:pPr marL="228600" indent="-228600">
              <a:buAutoNum type="arabicPeriod"/>
            </a:pPr>
            <a:r>
              <a:rPr lang="en-US" b="1" dirty="0"/>
              <a:t>Upper airway:</a:t>
            </a:r>
            <a:r>
              <a:rPr lang="en-US" dirty="0"/>
              <a:t> the mouth, nose ,throat and larynx (voice box) above the vocal cords.  Croup (also known as </a:t>
            </a:r>
            <a:r>
              <a:rPr lang="en-US" dirty="0" err="1"/>
              <a:t>laryngotracheobronchitis</a:t>
            </a:r>
            <a:r>
              <a:rPr lang="en-US" dirty="0"/>
              <a:t>) is a viral infection that leads to swelling of the larynx and upper trachea.</a:t>
            </a:r>
          </a:p>
          <a:p>
            <a:pPr marL="228600" indent="-228600">
              <a:buAutoNum type="arabicPeriod"/>
            </a:pPr>
            <a:r>
              <a:rPr lang="en-US" b="1" dirty="0"/>
              <a:t>Lower airway: </a:t>
            </a:r>
            <a:r>
              <a:rPr lang="en-US" dirty="0"/>
              <a:t>the trachea, bronchi and bronchioles</a:t>
            </a:r>
          </a:p>
          <a:p>
            <a:pPr marL="228600" indent="-228600">
              <a:buAutoNum type="arabicPeriod"/>
            </a:pPr>
            <a:r>
              <a:rPr lang="en-US" b="1" dirty="0"/>
              <a:t>Lung</a:t>
            </a:r>
            <a:r>
              <a:rPr lang="en-US" dirty="0"/>
              <a:t>: Beyond the airways, the lung tissue itself can be damaged by inflammatory cells or fluid.  It can also be squeezed by outside forces.</a:t>
            </a:r>
          </a:p>
          <a:p>
            <a:pPr marL="228600" indent="-228600">
              <a:buAutoNum type="arabicPeriod"/>
            </a:pPr>
            <a:r>
              <a:rPr lang="en-US" b="1" dirty="0"/>
              <a:t>Brain</a:t>
            </a:r>
            <a:r>
              <a:rPr lang="en-US" dirty="0"/>
              <a:t>:</a:t>
            </a:r>
            <a:r>
              <a:rPr lang="en-US" baseline="0" dirty="0"/>
              <a:t> </a:t>
            </a:r>
            <a:r>
              <a:rPr lang="en-US" dirty="0"/>
              <a:t>The systems in the brain that control breathing can be harmed by injuries or drugs.  The muscles needed to breathe can be weakened by disease or exhaustion.</a:t>
            </a:r>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7</a:t>
            </a:fld>
            <a:endParaRPr lang="en-US"/>
          </a:p>
        </p:txBody>
      </p:sp>
    </p:spTree>
    <p:extLst>
      <p:ext uri="{BB962C8B-B14F-4D97-AF65-F5344CB8AC3E}">
        <p14:creationId xmlns:p14="http://schemas.microsoft.com/office/powerpoint/2010/main" val="371257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situation, respiratory distress can become respiratory failure remarkably quickly.  In this situation, blood oxygen decreases leading to blue/gray lips and nail beds.  Carbon dioxide increases, initially stimulating breathing, then causing increasing drowsiness.</a:t>
            </a:r>
          </a:p>
          <a:p>
            <a:endParaRPr lang="en-US" dirty="0"/>
          </a:p>
          <a:p>
            <a:r>
              <a:rPr lang="en-US" dirty="0"/>
              <a:t>Therefore, you want to treat respiratory distress early and effectively. </a:t>
            </a:r>
          </a:p>
        </p:txBody>
      </p:sp>
      <p:sp>
        <p:nvSpPr>
          <p:cNvPr id="4" name="Slide Number Placeholder 3"/>
          <p:cNvSpPr>
            <a:spLocks noGrp="1"/>
          </p:cNvSpPr>
          <p:nvPr>
            <p:ph type="sldNum" sz="quarter" idx="10"/>
          </p:nvPr>
        </p:nvSpPr>
        <p:spPr/>
        <p:txBody>
          <a:bodyPr/>
          <a:lstStyle/>
          <a:p>
            <a:fld id="{77B04217-E1E0-4952-A703-E94C4BD200C0}" type="slidenum">
              <a:rPr lang="en-US" smtClean="0"/>
              <a:t>8</a:t>
            </a:fld>
            <a:endParaRPr lang="en-US"/>
          </a:p>
        </p:txBody>
      </p:sp>
    </p:spTree>
    <p:extLst>
      <p:ext uri="{BB962C8B-B14F-4D97-AF65-F5344CB8AC3E}">
        <p14:creationId xmlns:p14="http://schemas.microsoft.com/office/powerpoint/2010/main" val="335043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and institutions who may need to care for a child with respiratory distress need to be prepared. This must start long before the patient arrives. All providers should understand how airway equipment works and what complications may occur.  These issues will be described on the following slides.</a:t>
            </a:r>
          </a:p>
          <a:p>
            <a:endParaRPr lang="en-US" dirty="0"/>
          </a:p>
        </p:txBody>
      </p:sp>
      <p:sp>
        <p:nvSpPr>
          <p:cNvPr id="4" name="Slide Number Placeholder 3"/>
          <p:cNvSpPr>
            <a:spLocks noGrp="1"/>
          </p:cNvSpPr>
          <p:nvPr>
            <p:ph type="sldNum" sz="quarter" idx="10"/>
          </p:nvPr>
        </p:nvSpPr>
        <p:spPr/>
        <p:txBody>
          <a:bodyPr/>
          <a:lstStyle/>
          <a:p>
            <a:fld id="{77B04217-E1E0-4952-A703-E94C4BD200C0}" type="slidenum">
              <a:rPr lang="en-US" smtClean="0"/>
              <a:t>9</a:t>
            </a:fld>
            <a:endParaRPr lang="en-US"/>
          </a:p>
        </p:txBody>
      </p:sp>
    </p:spTree>
    <p:extLst>
      <p:ext uri="{BB962C8B-B14F-4D97-AF65-F5344CB8AC3E}">
        <p14:creationId xmlns:p14="http://schemas.microsoft.com/office/powerpoint/2010/main" val="3528070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38060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7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ttp://images.clipartpanda.com/world-clipart-png-globe-hi.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4953000"/>
            <a:ext cx="3368675" cy="1600200"/>
          </a:xfrm>
          <a:prstGeom prst="rect">
            <a:avLst/>
          </a:prstGeom>
          <a:ln>
            <a:solidFill>
              <a:schemeClr val="tx2">
                <a:lumMod val="50000"/>
              </a:schemeClr>
            </a:solidFill>
          </a:ln>
        </p:spPr>
      </p:pic>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p:cNvSpPr>
            <a:spLocks noGrp="1"/>
          </p:cNvSpPr>
          <p:nvPr>
            <p:ph type="sldNum" sz="quarter" idx="10"/>
          </p:nvPr>
        </p:nvSpPr>
        <p:spPr/>
        <p:txBody>
          <a:bodyPr/>
          <a:lstStyle>
            <a:lvl1pPr>
              <a:defRPr/>
            </a:lvl1pPr>
          </a:lstStyle>
          <a:p>
            <a:pPr>
              <a:defRPr/>
            </a:pPr>
            <a:fld id="{FF7D2D99-A222-4798-B326-39828106581B}" type="slidenum">
              <a:rPr lang="en-US" altLang="x-none"/>
              <a:pPr>
                <a:defRPr/>
              </a:pPr>
              <a:t>‹#›</a:t>
            </a:fld>
            <a:endParaRPr lang="en-US" altLang="x-none"/>
          </a:p>
        </p:txBody>
      </p:sp>
    </p:spTree>
    <p:extLst>
      <p:ext uri="{BB962C8B-B14F-4D97-AF65-F5344CB8AC3E}">
        <p14:creationId xmlns:p14="http://schemas.microsoft.com/office/powerpoint/2010/main" val="4201872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x-none"/>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90AF8B3-CD8F-4178-B347-BCBE202856CD}" type="slidenum">
              <a:rPr lang="en-US" altLang="x-none"/>
              <a:pPr>
                <a:defRPr/>
              </a:pPr>
              <a:t>‹#›</a:t>
            </a:fld>
            <a:endParaRPr lang="en-US" altLang="x-none"/>
          </a:p>
        </p:txBody>
      </p:sp>
    </p:spTree>
    <p:extLst>
      <p:ext uri="{BB962C8B-B14F-4D97-AF65-F5344CB8AC3E}">
        <p14:creationId xmlns:p14="http://schemas.microsoft.com/office/powerpoint/2010/main" val="411957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x-none"/>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47F3BDD-21D3-452E-BBE1-4170D4269999}" type="slidenum">
              <a:rPr lang="en-US" altLang="x-none"/>
              <a:pPr>
                <a:defRPr/>
              </a:pPr>
              <a:t>‹#›</a:t>
            </a:fld>
            <a:endParaRPr lang="en-US" altLang="x-none"/>
          </a:p>
        </p:txBody>
      </p:sp>
    </p:spTree>
    <p:extLst>
      <p:ext uri="{BB962C8B-B14F-4D97-AF65-F5344CB8AC3E}">
        <p14:creationId xmlns:p14="http://schemas.microsoft.com/office/powerpoint/2010/main" val="175204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ltLang="x-none"/>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D23C537-0634-4711-9CA2-0BD2C7A759FA}" type="slidenum">
              <a:rPr lang="en-US" altLang="x-none"/>
              <a:pPr>
                <a:defRPr/>
              </a:pPr>
              <a:t>‹#›</a:t>
            </a:fld>
            <a:endParaRPr lang="en-US" altLang="x-none"/>
          </a:p>
        </p:txBody>
      </p:sp>
    </p:spTree>
    <p:extLst>
      <p:ext uri="{BB962C8B-B14F-4D97-AF65-F5344CB8AC3E}">
        <p14:creationId xmlns:p14="http://schemas.microsoft.com/office/powerpoint/2010/main" val="2175364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ltLang="x-none"/>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594B083E-FEE2-46E2-8699-04B2369FA258}" type="slidenum">
              <a:rPr lang="en-US" altLang="x-none"/>
              <a:pPr>
                <a:defRPr/>
              </a:pPr>
              <a:t>‹#›</a:t>
            </a:fld>
            <a:endParaRPr lang="en-US" altLang="x-none"/>
          </a:p>
        </p:txBody>
      </p:sp>
    </p:spTree>
    <p:extLst>
      <p:ext uri="{BB962C8B-B14F-4D97-AF65-F5344CB8AC3E}">
        <p14:creationId xmlns:p14="http://schemas.microsoft.com/office/powerpoint/2010/main" val="3173077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endParaRPr lang="en-US" altLang="x-none"/>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0EA2A15-6DEF-4CAF-A11E-A9A6C8C14CD4}" type="slidenum">
              <a:rPr lang="en-US" altLang="x-none"/>
              <a:pPr>
                <a:defRPr/>
              </a:pPr>
              <a:t>‹#›</a:t>
            </a:fld>
            <a:endParaRPr lang="en-US" altLang="x-none"/>
          </a:p>
        </p:txBody>
      </p:sp>
    </p:spTree>
    <p:extLst>
      <p:ext uri="{BB962C8B-B14F-4D97-AF65-F5344CB8AC3E}">
        <p14:creationId xmlns:p14="http://schemas.microsoft.com/office/powerpoint/2010/main" val="2719501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1"/>
          <p:cNvSpPr>
            <a:spLocks noGrp="1"/>
          </p:cNvSpPr>
          <p:nvPr>
            <p:ph type="dt" sz="half" idx="10"/>
          </p:nvPr>
        </p:nvSpPr>
        <p:spPr/>
        <p:txBody>
          <a:bodyPr/>
          <a:lstStyle>
            <a:lvl1pPr>
              <a:defRPr/>
            </a:lvl1pPr>
          </a:lstStyle>
          <a:p>
            <a:pPr>
              <a:defRPr/>
            </a:pPr>
            <a:endParaRPr lang="en-US" altLang="x-none"/>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D8F1FB23-A638-4CC8-92A5-D1701D770927}" type="slidenum">
              <a:rPr lang="en-US" altLang="x-none"/>
              <a:pPr>
                <a:defRPr/>
              </a:pPr>
              <a:t>‹#›</a:t>
            </a:fld>
            <a:endParaRPr lang="en-US" altLang="x-none"/>
          </a:p>
        </p:txBody>
      </p:sp>
    </p:spTree>
    <p:extLst>
      <p:ext uri="{BB962C8B-B14F-4D97-AF65-F5344CB8AC3E}">
        <p14:creationId xmlns:p14="http://schemas.microsoft.com/office/powerpoint/2010/main" val="1932065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x-none"/>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DBB70CC-D6C0-4CD6-B5E6-A59360AE0900}" type="slidenum">
              <a:rPr lang="en-US" altLang="x-none"/>
              <a:pPr>
                <a:defRPr/>
              </a:pPr>
              <a:t>‹#›</a:t>
            </a:fld>
            <a:endParaRPr lang="en-US" altLang="x-none"/>
          </a:p>
        </p:txBody>
      </p:sp>
    </p:spTree>
    <p:extLst>
      <p:ext uri="{BB962C8B-B14F-4D97-AF65-F5344CB8AC3E}">
        <p14:creationId xmlns:p14="http://schemas.microsoft.com/office/powerpoint/2010/main" val="260590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59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x-none"/>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DF1A8CC-D237-4F18-BF9E-19E18A56B75C}" type="slidenum">
              <a:rPr lang="en-US" altLang="x-none"/>
              <a:pPr>
                <a:defRPr/>
              </a:pPr>
              <a:t>‹#›</a:t>
            </a:fld>
            <a:endParaRPr lang="en-US" altLang="x-none"/>
          </a:p>
        </p:txBody>
      </p:sp>
    </p:spTree>
    <p:extLst>
      <p:ext uri="{BB962C8B-B14F-4D97-AF65-F5344CB8AC3E}">
        <p14:creationId xmlns:p14="http://schemas.microsoft.com/office/powerpoint/2010/main" val="4147009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x-none"/>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63E3B5F-A84E-4D68-A1A2-38F7DF3D9445}" type="slidenum">
              <a:rPr lang="en-US" altLang="x-none"/>
              <a:pPr>
                <a:defRPr/>
              </a:pPr>
              <a:t>‹#›</a:t>
            </a:fld>
            <a:endParaRPr lang="en-US" altLang="x-none"/>
          </a:p>
        </p:txBody>
      </p:sp>
    </p:spTree>
    <p:extLst>
      <p:ext uri="{BB962C8B-B14F-4D97-AF65-F5344CB8AC3E}">
        <p14:creationId xmlns:p14="http://schemas.microsoft.com/office/powerpoint/2010/main" val="665826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4"/>
          <p:cNvSpPr/>
          <p:nvPr/>
        </p:nvSpPr>
        <p:spPr>
          <a:xfrm>
            <a:off x="0" y="0"/>
            <a:ext cx="9144000" cy="1176338"/>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x-none"/>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8FFDE36-3525-4B50-A188-1B56C2CDE53F}" type="slidenum">
              <a:rPr lang="en-US" altLang="x-none"/>
              <a:pPr>
                <a:defRPr/>
              </a:pPr>
              <a:t>‹#›</a:t>
            </a:fld>
            <a:endParaRPr lang="en-US" altLang="x-none"/>
          </a:p>
        </p:txBody>
      </p:sp>
    </p:spTree>
    <p:extLst>
      <p:ext uri="{BB962C8B-B14F-4D97-AF65-F5344CB8AC3E}">
        <p14:creationId xmlns:p14="http://schemas.microsoft.com/office/powerpoint/2010/main" val="311468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1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0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2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4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48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6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spTree>
    <p:extLst>
      <p:ext uri="{BB962C8B-B14F-4D97-AF65-F5344CB8AC3E}">
        <p14:creationId xmlns:p14="http://schemas.microsoft.com/office/powerpoint/2010/main" val="1703545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a:defRPr/>
            </a:pPr>
            <a:endParaRPr lang="en-US" altLang="x-non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a:defRPr/>
            </a:pPr>
            <a:fld id="{9EEEF0FE-9C0C-4751-999D-FE92C8416E81}" type="slidenum">
              <a:rPr lang="en-US" altLang="x-none"/>
              <a:pPr>
                <a:defRPr/>
              </a:pPr>
              <a:t>‹#›</a:t>
            </a:fld>
            <a:endParaRPr lang="en-US" altLang="x-none"/>
          </a:p>
        </p:txBody>
      </p:sp>
    </p:spTree>
    <p:extLst>
      <p:ext uri="{BB962C8B-B14F-4D97-AF65-F5344CB8AC3E}">
        <p14:creationId xmlns:p14="http://schemas.microsoft.com/office/powerpoint/2010/main" val="2242351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tif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sciencedirect.com/science/article/pii/S0007091217338333?via%3Dihub" TargetMode="External"/><Relationship Id="rId7" Type="http://schemas.openxmlformats.org/officeDocument/2006/relationships/hyperlink" Target="http://www.jointcommission.org/sentinel_event.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sciencedirect.com/science/article/pii/S0300957215003652?via%3Dihub" TargetMode="External"/><Relationship Id="rId5" Type="http://schemas.openxmlformats.org/officeDocument/2006/relationships/hyperlink" Target="https://jamanetwork.com/journals/jama/fullarticle/192366" TargetMode="External"/><Relationship Id="rId4" Type="http://schemas.openxmlformats.org/officeDocument/2006/relationships/hyperlink" Target="https://ac.els-cdn.com/S0007091217332105/1-s2.0-S0007091217332105-main.pdf?_tid=b9884a2c-3f97-4093-a82e-81181c9f83ad&amp;acdnat=1544667888_05fdcc65e4ee02c460eebc099639cdf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iteseerx.ist.psu.edu/viewdoc/download?doi=10.1.1.846.160&amp;rep=rep1&amp;typ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onlinelibrary.wiley.com/doi/epdf/10.1111/pan.12615" TargetMode="External"/><Relationship Id="rId4" Type="http://schemas.openxmlformats.org/officeDocument/2006/relationships/hyperlink" Target="https://watermark.silverchair.com/aev298.pdf?token=AQECAHi208BE49Ooan9kkhW_Ercy7Dm3ZL_9Cf3qfKAc485ysgAAAk4wggJKBgkqhkiG9w0BBwagggI7MIICNwIBADCCAjAGCSqGSIb3DQEHATAeBglghkgBZQMEAS4wEQQMH_hTU416OkYnMf-lAgEQgIICAdaUPdU5FkF_Ehm5DyquUjnTta_Z3zF6LkRiTKveSIGerD-3EXKt6imIcFxBfmaplfFQDeRxi_4ynm4JNTvTEA59seLMf0S63UL1i9ts3B-a2ViaxQWxZnhMc9uLS1QBvj94HBNY2j4ukCpTSDXV07uBjjI5_f91Mt9FweiZEEs08cuI4pOtXyZujJjxfwqX2LBOr-pUng_eXUZNrfkQkzMef4f8eSyXzNTj0CEbkoYnqrYArtsgOJaYn8mbHI_NV1lr6kjtuK3h1KWmi3lxSXsAf-oKHPDqw7v0TAssjpVfRaaSpbfOcMcbKyeqAZGM8NrwBJ3XY-_K49u5VIsMlC6NDkdh9muzb4DNABweGhhx4WndF7Oo9I6YRniy854go9nWCmP60Bo86nbiiUhTluYo4SBit9akX7Hqwoj5xfS_7MPZTUGwaq5PEZGZiv8KbO8_F9ieaNRbsO5srWNTnnsSrMliiiUHxM91PPUwSkSRA5kX_AIFb1XF-hJUJvv_HtBTWImQIuvilDaIYY8q03E9rxtidFkqM6Jl478pVWQc5W-OZnqNOI2MLJgl9RZtV6JT64EvQCCfQTF8PpkXHo6Y4LaGVUajlsm4jn9An3XfkIEZHaxBr-X1U_0yuKIWfd910RgPd0p_UT5Fd4P-_QP0U6btXGt_HyXRJ_WK-cPDu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journals.lww.com/ejanaesthesiology/Fulltext/2006/06001/Do_adult_predictive_tests_predict_difficult.586.aspx" TargetMode="External"/><Relationship Id="rId2" Type="http://schemas.openxmlformats.org/officeDocument/2006/relationships/hyperlink" Target="http://anesthesiology.pubs.asahq.org/article.aspx?articleid=1918684"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journals.lww.com/pec-online/fulltext/2010/09000/Residents__Mental_Model_of_Bag_Mask_Ventilation.6.aspx" TargetMode="External"/><Relationship Id="rId4" Type="http://schemas.openxmlformats.org/officeDocument/2006/relationships/hyperlink" Target="Approaches%20to%20manual%20ventilation"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9.xml"/><Relationship Id="rId7" Type="http://schemas.openxmlformats.org/officeDocument/2006/relationships/hyperlink" Target="http://www.sld.cu/galerias/pdf/sitios/anestesiologia/anesthesia_child_upper_resp_infection.pdf"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ncbi.nlm.nih.gov/pmc/articles/PMC3237147/" TargetMode="External"/><Relationship Id="rId5" Type="http://schemas.openxmlformats.org/officeDocument/2006/relationships/hyperlink" Target="https://onlinelibrary.wiley.com/doi/full/10.1111/j.1460-9592.2009.02997.x" TargetMode="External"/><Relationship Id="rId4" Type="http://schemas.openxmlformats.org/officeDocument/2006/relationships/hyperlink" Target="https://www.ncbi.nlm.nih.gov/pmc/articles/PMC488652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anesthesiology.pubs.asahq.org/article.aspx?articleid=1922597" TargetMode="External"/><Relationship Id="rId2" Type="http://schemas.openxmlformats.org/officeDocument/2006/relationships/hyperlink" Target="https://www.sciencedirect.com/science/article/pii/S0007091217335456?via%3Dihub"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Pediatric Airway Management</a:t>
            </a:r>
            <a:br>
              <a:rPr lang="en-US" sz="3200" dirty="0"/>
            </a:br>
            <a:r>
              <a:rPr lang="en-US" sz="3200" dirty="0"/>
              <a:t>for the </a:t>
            </a:r>
            <a:br>
              <a:rPr lang="en-US" sz="3200" dirty="0"/>
            </a:br>
            <a:r>
              <a:rPr lang="en-US" sz="3200" dirty="0"/>
              <a:t>Non-Anesthesiologist</a:t>
            </a:r>
          </a:p>
        </p:txBody>
      </p:sp>
      <p:sp>
        <p:nvSpPr>
          <p:cNvPr id="3" name="Subtitle 2"/>
          <p:cNvSpPr>
            <a:spLocks noGrp="1"/>
          </p:cNvSpPr>
          <p:nvPr>
            <p:ph type="subTitle" idx="1"/>
          </p:nvPr>
        </p:nvSpPr>
        <p:spPr/>
        <p:txBody>
          <a:bodyPr>
            <a:normAutofit fontScale="85000" lnSpcReduction="20000"/>
          </a:bodyPr>
          <a:lstStyle/>
          <a:p>
            <a:r>
              <a:rPr lang="en-US" dirty="0"/>
              <a:t>David E. Liston, MD, MPH</a:t>
            </a:r>
          </a:p>
          <a:p>
            <a:r>
              <a:rPr lang="en-US" dirty="0"/>
              <a:t>Agnes Hunyady, MD</a:t>
            </a:r>
          </a:p>
          <a:p>
            <a:r>
              <a:rPr lang="en-US" dirty="0"/>
              <a:t>Helen W. Karl, MD</a:t>
            </a:r>
          </a:p>
          <a:p>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r>
              <a:rPr lang="en-US" dirty="0"/>
              <a:t>1</a:t>
            </a:r>
          </a:p>
        </p:txBody>
      </p:sp>
      <p:sp>
        <p:nvSpPr>
          <p:cNvPr id="5" name="TextBox 4">
            <a:extLst>
              <a:ext uri="{FF2B5EF4-FFF2-40B4-BE49-F238E27FC236}">
                <a16:creationId xmlns:a16="http://schemas.microsoft.com/office/drawing/2014/main" id="{AFB1587C-097E-864D-80B9-DDEBDBC7662F}"/>
              </a:ext>
            </a:extLst>
          </p:cNvPr>
          <p:cNvSpPr txBox="1"/>
          <p:nvPr/>
        </p:nvSpPr>
        <p:spPr>
          <a:xfrm>
            <a:off x="1066800" y="4953000"/>
            <a:ext cx="1786258" cy="369332"/>
          </a:xfrm>
          <a:prstGeom prst="rect">
            <a:avLst/>
          </a:prstGeom>
          <a:noFill/>
        </p:spPr>
        <p:txBody>
          <a:bodyPr wrap="none" rtlCol="0">
            <a:spAutoFit/>
          </a:bodyPr>
          <a:lstStyle/>
          <a:p>
            <a:r>
              <a:rPr lang="en-US" dirty="0"/>
              <a:t>Updated: 2/2019</a:t>
            </a:r>
          </a:p>
        </p:txBody>
      </p:sp>
    </p:spTree>
    <p:extLst>
      <p:ext uri="{BB962C8B-B14F-4D97-AF65-F5344CB8AC3E}">
        <p14:creationId xmlns:p14="http://schemas.microsoft.com/office/powerpoint/2010/main" val="40613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dirty="0"/>
              <a:t>Prepare for Face Mask Ventilation (FMV)</a:t>
            </a:r>
          </a:p>
        </p:txBody>
      </p:sp>
      <p:sp>
        <p:nvSpPr>
          <p:cNvPr id="3" name="Content Placeholder 2"/>
          <p:cNvSpPr>
            <a:spLocks noGrp="1"/>
          </p:cNvSpPr>
          <p:nvPr>
            <p:ph idx="1"/>
          </p:nvPr>
        </p:nvSpPr>
        <p:spPr>
          <a:xfrm>
            <a:off x="628650" y="1825625"/>
            <a:ext cx="7600950" cy="4351338"/>
          </a:xfrm>
        </p:spPr>
        <p:txBody>
          <a:bodyPr>
            <a:normAutofit/>
          </a:bodyPr>
          <a:lstStyle/>
          <a:p>
            <a:r>
              <a:rPr lang="en-US" dirty="0"/>
              <a:t>Select appropriately sized transparent soft rimmed face mask</a:t>
            </a:r>
          </a:p>
          <a:p>
            <a:r>
              <a:rPr lang="en-US" dirty="0"/>
              <a:t>Understand how the equipment at your site of practice functions</a:t>
            </a:r>
          </a:p>
          <a:p>
            <a:r>
              <a:rPr lang="en-US" dirty="0"/>
              <a:t>Use supplemental oxygen</a:t>
            </a:r>
          </a:p>
          <a:p>
            <a:pPr>
              <a:tabLst>
                <a:tab pos="1887141" algn="l"/>
              </a:tabLst>
            </a:pPr>
            <a:r>
              <a:rPr lang="en-US" dirty="0"/>
              <a:t>Make sure all equipment actually works: know how to test it!</a:t>
            </a:r>
          </a:p>
          <a:p>
            <a:pPr lvl="1">
              <a:tabLst>
                <a:tab pos="1887141" algn="l"/>
              </a:tabLst>
            </a:pPr>
            <a:r>
              <a:rPr lang="en-US" dirty="0"/>
              <a:t>Oxygen flow</a:t>
            </a:r>
          </a:p>
          <a:p>
            <a:pPr lvl="1">
              <a:tabLst>
                <a:tab pos="1887141" algn="l"/>
              </a:tabLst>
            </a:pPr>
            <a:r>
              <a:rPr lang="en-US" dirty="0"/>
              <a:t>Able to provide positive pressure</a:t>
            </a:r>
          </a:p>
          <a:p>
            <a:endParaRPr lang="en-US" dirty="0"/>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10</a:t>
            </a:fld>
            <a:endParaRPr lang="en-US"/>
          </a:p>
        </p:txBody>
      </p:sp>
      <p:pic>
        <p:nvPicPr>
          <p:cNvPr id="8" name="Picture 7">
            <a:extLst>
              <a:ext uri="{FF2B5EF4-FFF2-40B4-BE49-F238E27FC236}">
                <a16:creationId xmlns:a16="http://schemas.microsoft.com/office/drawing/2014/main" id="{5D73A76D-2B50-D84C-BE1E-D7E104BB07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232199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Equipment for Face Mask Ventilation (FMV)</a:t>
            </a:r>
          </a:p>
        </p:txBody>
      </p:sp>
      <p:sp>
        <p:nvSpPr>
          <p:cNvPr id="3" name="Content Placeholder 2"/>
          <p:cNvSpPr>
            <a:spLocks noGrp="1"/>
          </p:cNvSpPr>
          <p:nvPr>
            <p:ph idx="1"/>
          </p:nvPr>
        </p:nvSpPr>
        <p:spPr>
          <a:xfrm>
            <a:off x="440635" y="1701313"/>
            <a:ext cx="5314950" cy="5163829"/>
          </a:xfrm>
        </p:spPr>
        <p:txBody>
          <a:bodyPr>
            <a:normAutofit lnSpcReduction="10000"/>
          </a:bodyPr>
          <a:lstStyle/>
          <a:p>
            <a:r>
              <a:rPr lang="en-US" dirty="0"/>
              <a:t>Self-inflating bags</a:t>
            </a:r>
          </a:p>
          <a:p>
            <a:pPr lvl="1"/>
            <a:r>
              <a:rPr lang="en-US" dirty="0"/>
              <a:t>Age-appropriate sizes</a:t>
            </a:r>
          </a:p>
          <a:p>
            <a:pPr lvl="1"/>
            <a:r>
              <a:rPr lang="en-US" dirty="0"/>
              <a:t>Oxygen flow </a:t>
            </a:r>
            <a:r>
              <a:rPr lang="en-US" u="sng" dirty="0"/>
              <a:t>not</a:t>
            </a:r>
            <a:r>
              <a:rPr lang="en-US" dirty="0"/>
              <a:t> required (to ventilate)</a:t>
            </a:r>
          </a:p>
          <a:p>
            <a:pPr lvl="1"/>
            <a:r>
              <a:rPr lang="en-US" dirty="0"/>
              <a:t>Blow-by O2 delivered via corrugated tubing. </a:t>
            </a:r>
          </a:p>
          <a:p>
            <a:pPr lvl="1"/>
            <a:r>
              <a:rPr lang="en-US" dirty="0"/>
              <a:t>Provider skill level - basic</a:t>
            </a:r>
          </a:p>
          <a:p>
            <a:pPr marL="457200" lvl="1" indent="0">
              <a:buNone/>
            </a:pPr>
            <a:endParaRPr lang="en-US" dirty="0"/>
          </a:p>
          <a:p>
            <a:r>
              <a:rPr lang="en-US" dirty="0"/>
              <a:t>Flow-inflating bags</a:t>
            </a:r>
          </a:p>
          <a:p>
            <a:pPr lvl="1"/>
            <a:r>
              <a:rPr lang="en-US" dirty="0"/>
              <a:t>Age-appropriate sizes</a:t>
            </a:r>
          </a:p>
          <a:p>
            <a:pPr lvl="1"/>
            <a:r>
              <a:rPr lang="en-US" dirty="0"/>
              <a:t>Oxygen flow required (to ventilate)</a:t>
            </a:r>
          </a:p>
          <a:p>
            <a:pPr lvl="1"/>
            <a:r>
              <a:rPr lang="en-US" dirty="0"/>
              <a:t>Blow-by O2 delivered via mask  </a:t>
            </a:r>
          </a:p>
          <a:p>
            <a:pPr lvl="1"/>
            <a:r>
              <a:rPr lang="en-US" dirty="0"/>
              <a:t>Provider skill level - advanced</a:t>
            </a:r>
          </a:p>
          <a:p>
            <a:pPr lvl="1"/>
            <a:r>
              <a:rPr lang="en-US" dirty="0"/>
              <a:t>Can deliver very high pressure</a:t>
            </a:r>
          </a:p>
          <a:p>
            <a:pPr lvl="2"/>
            <a:endParaRPr lang="en-US" dirty="0"/>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1200" y="1977857"/>
            <a:ext cx="2743200" cy="2057400"/>
          </a:xfrm>
          <a:prstGeom prst="rect">
            <a:avLst/>
          </a:prstGeom>
        </p:spPr>
      </p:pic>
      <p:cxnSp>
        <p:nvCxnSpPr>
          <p:cNvPr id="8" name="Straight Arrow Connector 7"/>
          <p:cNvCxnSpPr>
            <a:cxnSpLocks/>
          </p:cNvCxnSpPr>
          <p:nvPr/>
        </p:nvCxnSpPr>
        <p:spPr>
          <a:xfrm>
            <a:off x="3429000" y="1904998"/>
            <a:ext cx="2057400" cy="539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1200" y="4198634"/>
            <a:ext cx="2743200" cy="2057400"/>
          </a:xfrm>
          <a:prstGeom prst="rect">
            <a:avLst/>
          </a:prstGeom>
        </p:spPr>
      </p:pic>
      <p:cxnSp>
        <p:nvCxnSpPr>
          <p:cNvPr id="11" name="Straight Arrow Connector 10"/>
          <p:cNvCxnSpPr>
            <a:cxnSpLocks/>
          </p:cNvCxnSpPr>
          <p:nvPr/>
        </p:nvCxnSpPr>
        <p:spPr>
          <a:xfrm>
            <a:off x="3695700" y="4800600"/>
            <a:ext cx="17907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E63A49E-25BD-984C-BD05-59AE97DE79DB}" type="slidenum">
              <a:rPr lang="en-US" smtClean="0"/>
              <a:t>11</a:t>
            </a:fld>
            <a:endParaRPr lang="en-US"/>
          </a:p>
        </p:txBody>
      </p:sp>
      <p:pic>
        <p:nvPicPr>
          <p:cNvPr id="12" name="Picture 11">
            <a:extLst>
              <a:ext uri="{FF2B5EF4-FFF2-40B4-BE49-F238E27FC236}">
                <a16:creationId xmlns:a16="http://schemas.microsoft.com/office/drawing/2014/main" id="{C78E726A-4375-C74A-ABBB-580F8A4BE9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97392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The basics</a:t>
            </a:r>
          </a:p>
        </p:txBody>
      </p:sp>
      <p:sp>
        <p:nvSpPr>
          <p:cNvPr id="3" name="Content Placeholder 2"/>
          <p:cNvSpPr>
            <a:spLocks noGrp="1"/>
          </p:cNvSpPr>
          <p:nvPr>
            <p:ph idx="1"/>
          </p:nvPr>
        </p:nvSpPr>
        <p:spPr>
          <a:xfrm>
            <a:off x="628650" y="1825625"/>
            <a:ext cx="7886700" cy="4008470"/>
          </a:xfrm>
        </p:spPr>
        <p:txBody>
          <a:bodyPr>
            <a:normAutofit fontScale="92500" lnSpcReduction="10000"/>
          </a:bodyPr>
          <a:lstStyle/>
          <a:p>
            <a:r>
              <a:rPr lang="en-US" b="1" dirty="0"/>
              <a:t>A</a:t>
            </a:r>
            <a:r>
              <a:rPr lang="en-US" dirty="0"/>
              <a:t>irway</a:t>
            </a:r>
          </a:p>
          <a:p>
            <a:pPr lvl="1"/>
            <a:r>
              <a:rPr lang="en-US" dirty="0"/>
              <a:t>Support an open airway</a:t>
            </a:r>
          </a:p>
          <a:p>
            <a:pPr lvl="1"/>
            <a:r>
              <a:rPr lang="en-US" dirty="0"/>
              <a:t>Clear secretions from nose and mouth</a:t>
            </a:r>
          </a:p>
          <a:p>
            <a:pPr lvl="1"/>
            <a:r>
              <a:rPr lang="en-US" dirty="0"/>
              <a:t>Minimize agitation</a:t>
            </a:r>
          </a:p>
          <a:p>
            <a:pPr lvl="1"/>
            <a:r>
              <a:rPr lang="en-US" dirty="0"/>
              <a:t>Consider oropharyngeal (OPA) or nasopharyngeal (NPA) airway</a:t>
            </a:r>
          </a:p>
          <a:p>
            <a:pPr lvl="2"/>
            <a:r>
              <a:rPr lang="en-US" dirty="0"/>
              <a:t>Be mindful of potential complications: gagging from OPA, pain and/or bleeding from NPA</a:t>
            </a:r>
          </a:p>
          <a:p>
            <a:r>
              <a:rPr lang="en-US" b="1" dirty="0"/>
              <a:t>B</a:t>
            </a:r>
            <a:r>
              <a:rPr lang="en-US" dirty="0"/>
              <a:t>reathing</a:t>
            </a:r>
          </a:p>
          <a:p>
            <a:pPr lvl="1"/>
            <a:r>
              <a:rPr lang="en-US" dirty="0"/>
              <a:t>Provide supplemental oxygen and measure SpO2</a:t>
            </a:r>
          </a:p>
          <a:p>
            <a:pPr lvl="1"/>
            <a:r>
              <a:rPr lang="en-US" dirty="0"/>
              <a:t>Assist ventilation with positive pressure ventilation (PPV)</a:t>
            </a:r>
          </a:p>
          <a:p>
            <a:pPr lvl="1"/>
            <a:r>
              <a:rPr lang="en-US" dirty="0"/>
              <a:t>Administer medications to decrease airway edema</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51148" y="5943600"/>
            <a:ext cx="3641703" cy="523220"/>
          </a:xfrm>
          <a:prstGeom prst="rect">
            <a:avLst/>
          </a:prstGeom>
          <a:noFill/>
        </p:spPr>
        <p:txBody>
          <a:bodyPr wrap="none" rtlCol="0">
            <a:spAutoFit/>
          </a:bodyPr>
          <a:lstStyle/>
          <a:p>
            <a:r>
              <a:rPr lang="en-US" sz="2800" b="1" dirty="0"/>
              <a:t>FMV can be life-saving!</a:t>
            </a:r>
          </a:p>
        </p:txBody>
      </p:sp>
      <p:sp>
        <p:nvSpPr>
          <p:cNvPr id="4" name="Slide Number Placeholder 3"/>
          <p:cNvSpPr>
            <a:spLocks noGrp="1"/>
          </p:cNvSpPr>
          <p:nvPr>
            <p:ph type="sldNum" sz="quarter" idx="12"/>
          </p:nvPr>
        </p:nvSpPr>
        <p:spPr/>
        <p:txBody>
          <a:bodyPr/>
          <a:lstStyle/>
          <a:p>
            <a:fld id="{4E63A49E-25BD-984C-BD05-59AE97DE79DB}" type="slidenum">
              <a:rPr lang="en-US" smtClean="0"/>
              <a:t>12</a:t>
            </a:fld>
            <a:endParaRPr lang="en-US"/>
          </a:p>
        </p:txBody>
      </p:sp>
      <p:pic>
        <p:nvPicPr>
          <p:cNvPr id="8" name="Picture 7">
            <a:extLst>
              <a:ext uri="{FF2B5EF4-FFF2-40B4-BE49-F238E27FC236}">
                <a16:creationId xmlns:a16="http://schemas.microsoft.com/office/drawing/2014/main" id="{AC2110EA-184F-734B-A191-62D2CFF119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46184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dirty="0"/>
              <a:t>How do you evaluate the airway?</a:t>
            </a:r>
            <a:br>
              <a:rPr lang="en-US" sz="4000" dirty="0"/>
            </a:br>
            <a:r>
              <a:rPr lang="en-US" sz="4000" dirty="0"/>
              <a:t>	History</a:t>
            </a:r>
          </a:p>
        </p:txBody>
      </p:sp>
      <p:sp>
        <p:nvSpPr>
          <p:cNvPr id="3" name="Content Placeholder 2"/>
          <p:cNvSpPr>
            <a:spLocks noGrp="1"/>
          </p:cNvSpPr>
          <p:nvPr>
            <p:ph idx="1"/>
          </p:nvPr>
        </p:nvSpPr>
        <p:spPr>
          <a:xfrm>
            <a:off x="762000" y="2069064"/>
            <a:ext cx="7219950" cy="2670175"/>
          </a:xfrm>
        </p:spPr>
        <p:txBody>
          <a:bodyPr/>
          <a:lstStyle/>
          <a:p>
            <a:r>
              <a:rPr lang="en-US" dirty="0"/>
              <a:t>Snoring, noisy breathing, sleep apnea</a:t>
            </a:r>
          </a:p>
          <a:p>
            <a:r>
              <a:rPr lang="en-US" dirty="0"/>
              <a:t>Cough, upper or lower respiratory infection</a:t>
            </a:r>
          </a:p>
          <a:p>
            <a:r>
              <a:rPr lang="en-US" dirty="0"/>
              <a:t>Previous anesthetic or airway problems</a:t>
            </a:r>
          </a:p>
          <a:p>
            <a:r>
              <a:rPr lang="en-US" dirty="0"/>
              <a:t>Neck injury</a:t>
            </a:r>
          </a:p>
          <a:p>
            <a:r>
              <a:rPr lang="en-US" dirty="0"/>
              <a:t>Syndromes</a:t>
            </a:r>
          </a:p>
          <a:p>
            <a:pPr lvl="1"/>
            <a:endParaRPr lang="en-US" dirty="0"/>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8649" y="5257800"/>
            <a:ext cx="8224899" cy="461665"/>
          </a:xfrm>
          <a:prstGeom prst="rect">
            <a:avLst/>
          </a:prstGeom>
          <a:noFill/>
        </p:spPr>
        <p:txBody>
          <a:bodyPr wrap="square" rtlCol="0">
            <a:spAutoFit/>
          </a:bodyPr>
          <a:lstStyle/>
          <a:p>
            <a:r>
              <a:rPr lang="en-US" sz="2400" dirty="0"/>
              <a:t>Having a written plan for management of DA patients is key</a:t>
            </a:r>
            <a:r>
              <a:rPr lang="en-US" sz="2400" baseline="30000" dirty="0"/>
              <a:t>13,14</a:t>
            </a:r>
            <a:endParaRPr lang="en-US" sz="2400" baseline="30000" dirty="0">
              <a:highlight>
                <a:srgbClr val="FFFF00"/>
              </a:highlight>
            </a:endParaRPr>
          </a:p>
        </p:txBody>
      </p:sp>
      <p:sp>
        <p:nvSpPr>
          <p:cNvPr id="8" name="Slide Number Placeholder 3"/>
          <p:cNvSpPr>
            <a:spLocks noGrp="1"/>
          </p:cNvSpPr>
          <p:nvPr>
            <p:ph type="sldNum" sz="quarter" idx="12"/>
          </p:nvPr>
        </p:nvSpPr>
        <p:spPr>
          <a:xfrm>
            <a:off x="6457950" y="6356350"/>
            <a:ext cx="2057400" cy="365125"/>
          </a:xfrm>
        </p:spPr>
        <p:txBody>
          <a:bodyPr/>
          <a:lstStyle/>
          <a:p>
            <a:r>
              <a:rPr lang="en-US" dirty="0"/>
              <a:t>13</a:t>
            </a:r>
          </a:p>
        </p:txBody>
      </p:sp>
      <p:pic>
        <p:nvPicPr>
          <p:cNvPr id="9" name="Picture 8">
            <a:extLst>
              <a:ext uri="{FF2B5EF4-FFF2-40B4-BE49-F238E27FC236}">
                <a16:creationId xmlns:a16="http://schemas.microsoft.com/office/drawing/2014/main" id="{61E5DEF2-DCE4-2141-A0DE-81EE71E8D7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18429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380995"/>
            <a:ext cx="8229600" cy="1143000"/>
          </a:xfrm>
        </p:spPr>
        <p:txBody>
          <a:bodyPr>
            <a:normAutofit fontScale="90000"/>
          </a:bodyPr>
          <a:lstStyle/>
          <a:p>
            <a:r>
              <a:rPr lang="en-US" sz="4000" dirty="0"/>
              <a:t>How do you evaluate the airway?</a:t>
            </a:r>
            <a:r>
              <a:rPr lang="en-US" sz="4000" baseline="30000" dirty="0"/>
              <a:t>15</a:t>
            </a:r>
            <a:r>
              <a:rPr lang="en-US" sz="4000" dirty="0"/>
              <a:t> </a:t>
            </a:r>
            <a:br>
              <a:rPr lang="en-US" sz="4000" dirty="0"/>
            </a:br>
            <a:r>
              <a:rPr lang="en-US" sz="4000" dirty="0"/>
              <a:t>	Physical examination</a:t>
            </a:r>
          </a:p>
        </p:txBody>
      </p:sp>
      <p:sp>
        <p:nvSpPr>
          <p:cNvPr id="3" name="Content Placeholder 2"/>
          <p:cNvSpPr>
            <a:spLocks noGrp="1"/>
          </p:cNvSpPr>
          <p:nvPr>
            <p:ph idx="1"/>
          </p:nvPr>
        </p:nvSpPr>
        <p:spPr/>
        <p:txBody>
          <a:bodyPr>
            <a:normAutofit fontScale="92500" lnSpcReduction="20000"/>
          </a:bodyPr>
          <a:lstStyle/>
          <a:p>
            <a:r>
              <a:rPr lang="en-US" dirty="0"/>
              <a:t>In general</a:t>
            </a:r>
          </a:p>
          <a:p>
            <a:pPr lvl="1"/>
            <a:r>
              <a:rPr lang="en-US" dirty="0"/>
              <a:t>Respiratory rate</a:t>
            </a:r>
          </a:p>
          <a:p>
            <a:pPr lvl="1"/>
            <a:r>
              <a:rPr lang="en-US" dirty="0"/>
              <a:t>Increased work of breathing?</a:t>
            </a:r>
          </a:p>
          <a:p>
            <a:pPr lvl="1"/>
            <a:r>
              <a:rPr lang="en-US" dirty="0"/>
              <a:t>Size of mouth, tongue and mandible</a:t>
            </a:r>
          </a:p>
          <a:p>
            <a:pPr lvl="1"/>
            <a:r>
              <a:rPr lang="en-US" dirty="0"/>
              <a:t>Teeth</a:t>
            </a:r>
          </a:p>
          <a:p>
            <a:pPr lvl="1"/>
            <a:r>
              <a:rPr lang="en-US" dirty="0"/>
              <a:t>Appearance: presence of anomalies?</a:t>
            </a:r>
          </a:p>
          <a:p>
            <a:pPr marL="228600" lvl="1">
              <a:spcBef>
                <a:spcPts val="1000"/>
              </a:spcBef>
            </a:pPr>
            <a:endParaRPr lang="en-US" sz="2800" dirty="0"/>
          </a:p>
          <a:p>
            <a:r>
              <a:rPr lang="en-US" dirty="0"/>
              <a:t>Evaluation before anesthesia</a:t>
            </a:r>
          </a:p>
          <a:p>
            <a:pPr lvl="1"/>
            <a:r>
              <a:rPr lang="en-US" dirty="0"/>
              <a:t>Mouth opening (Inter-incisor distance, IID)</a:t>
            </a:r>
          </a:p>
          <a:p>
            <a:pPr lvl="1"/>
            <a:r>
              <a:rPr lang="en-US" dirty="0"/>
              <a:t>Modified </a:t>
            </a:r>
            <a:r>
              <a:rPr lang="en-US" dirty="0" err="1"/>
              <a:t>Mallampati</a:t>
            </a:r>
            <a:r>
              <a:rPr lang="en-US" dirty="0"/>
              <a:t> test (MMT)</a:t>
            </a:r>
          </a:p>
          <a:p>
            <a:pPr lvl="1"/>
            <a:r>
              <a:rPr lang="en-US" dirty="0" err="1"/>
              <a:t>Thyromental</a:t>
            </a:r>
            <a:r>
              <a:rPr lang="en-US" dirty="0"/>
              <a:t> distance (TMD)</a:t>
            </a:r>
          </a:p>
          <a:p>
            <a:pPr lvl="1"/>
            <a:r>
              <a:rPr lang="en-US" dirty="0"/>
              <a:t>Upper lip bite test (ULBT)</a:t>
            </a:r>
            <a:r>
              <a:rPr lang="en-US" baseline="30000" dirty="0"/>
              <a:t>16</a:t>
            </a:r>
          </a:p>
          <a:p>
            <a:pPr lvl="2"/>
            <a:r>
              <a:rPr lang="en-US" dirty="0"/>
              <a:t>Simultaneous assessment of jaw movement and protruding incisors</a:t>
            </a:r>
          </a:p>
          <a:p>
            <a:pPr lvl="1"/>
            <a:endParaRPr lang="en-US" dirty="0"/>
          </a:p>
          <a:p>
            <a:pPr marL="0" lvl="0" indent="0">
              <a:buNone/>
            </a:pPr>
            <a:endParaRPr lang="en-US" baseline="30000" dirty="0"/>
          </a:p>
          <a:p>
            <a:pPr marL="0" lvl="0" indent="0">
              <a:buNone/>
            </a:pPr>
            <a:endParaRPr lang="en-US" dirty="0"/>
          </a:p>
          <a:p>
            <a:pPr marL="0" lvl="0" indent="0">
              <a:buNone/>
            </a:pPr>
            <a:endParaRPr lang="en-US" dirty="0"/>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14</a:t>
            </a:fld>
            <a:endParaRPr lang="en-US"/>
          </a:p>
        </p:txBody>
      </p:sp>
      <p:pic>
        <p:nvPicPr>
          <p:cNvPr id="8" name="Picture 7">
            <a:extLst>
              <a:ext uri="{FF2B5EF4-FFF2-40B4-BE49-F238E27FC236}">
                <a16:creationId xmlns:a16="http://schemas.microsoft.com/office/drawing/2014/main" id="{BAE8ACBD-A6A3-1C4B-A012-A0382045B1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75202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Modified </a:t>
            </a:r>
            <a:r>
              <a:rPr lang="en-US" dirty="0" err="1"/>
              <a:t>Mallampati</a:t>
            </a:r>
            <a:r>
              <a:rPr lang="en-US" dirty="0"/>
              <a:t> classification</a:t>
            </a:r>
            <a:br>
              <a:rPr lang="en-US" dirty="0"/>
            </a:br>
            <a:r>
              <a:rPr lang="en-US" dirty="0"/>
              <a:t>of Oropharyngeal view</a:t>
            </a:r>
          </a:p>
        </p:txBody>
      </p:sp>
      <p:sp>
        <p:nvSpPr>
          <p:cNvPr id="3" name="Content Placeholder 2"/>
          <p:cNvSpPr>
            <a:spLocks noGrp="1"/>
          </p:cNvSpPr>
          <p:nvPr>
            <p:ph idx="1"/>
          </p:nvPr>
        </p:nvSpPr>
        <p:spPr>
          <a:xfrm>
            <a:off x="457200" y="4768697"/>
            <a:ext cx="7829551" cy="1637347"/>
          </a:xfrm>
        </p:spPr>
        <p:txBody>
          <a:bodyPr/>
          <a:lstStyle/>
          <a:p>
            <a:pPr marL="0" lvl="0" indent="0">
              <a:spcBef>
                <a:spcPts val="697"/>
              </a:spcBef>
              <a:buNone/>
            </a:pPr>
            <a:r>
              <a:rPr lang="en-US" dirty="0"/>
              <a:t>In children</a:t>
            </a:r>
            <a:r>
              <a:rPr lang="en-US" baseline="30000" dirty="0"/>
              <a:t>  </a:t>
            </a:r>
            <a:endParaRPr lang="en-US" baseline="30000" dirty="0">
              <a:highlight>
                <a:srgbClr val="FFFF00"/>
              </a:highlight>
            </a:endParaRPr>
          </a:p>
          <a:p>
            <a:pPr marL="457200" lvl="1" indent="0">
              <a:spcBef>
                <a:spcPts val="697"/>
              </a:spcBef>
            </a:pPr>
            <a:r>
              <a:rPr lang="en-US" sz="2000" dirty="0"/>
              <a:t> Impossible in kids &lt; 18 months and difficult below 5 years old </a:t>
            </a:r>
          </a:p>
          <a:p>
            <a:pPr marL="457200" lvl="1" indent="0">
              <a:spcBef>
                <a:spcPts val="697"/>
              </a:spcBef>
            </a:pPr>
            <a:r>
              <a:rPr lang="en-US" sz="2000" dirty="0"/>
              <a:t> Poor predictive value, but still widely used </a:t>
            </a:r>
            <a:r>
              <a:rPr lang="en-US" sz="2000" baseline="30000" dirty="0"/>
              <a:t>17</a:t>
            </a:r>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4BD807-1BA4-CA47-A6B4-27C172A46D28}"/>
              </a:ext>
            </a:extLst>
          </p:cNvPr>
          <p:cNvPicPr>
            <a:picLocks noChangeAspect="1"/>
          </p:cNvPicPr>
          <p:nvPr/>
        </p:nvPicPr>
        <p:blipFill>
          <a:blip r:embed="rId4"/>
          <a:stretch>
            <a:fillRect/>
          </a:stretch>
        </p:blipFill>
        <p:spPr>
          <a:xfrm>
            <a:off x="1524000" y="1782784"/>
            <a:ext cx="5517046" cy="2846249"/>
          </a:xfrm>
          <a:prstGeom prst="rect">
            <a:avLst/>
          </a:prstGeom>
        </p:spPr>
      </p:pic>
      <p:sp>
        <p:nvSpPr>
          <p:cNvPr id="6" name="Slide Number Placeholder 5"/>
          <p:cNvSpPr>
            <a:spLocks noGrp="1"/>
          </p:cNvSpPr>
          <p:nvPr>
            <p:ph type="sldNum" sz="quarter" idx="12"/>
          </p:nvPr>
        </p:nvSpPr>
        <p:spPr/>
        <p:txBody>
          <a:bodyPr/>
          <a:lstStyle/>
          <a:p>
            <a:fld id="{4E63A49E-25BD-984C-BD05-59AE97DE79DB}" type="slidenum">
              <a:rPr lang="en-US" smtClean="0"/>
              <a:t>15</a:t>
            </a:fld>
            <a:endParaRPr lang="en-US"/>
          </a:p>
        </p:txBody>
      </p:sp>
      <p:pic>
        <p:nvPicPr>
          <p:cNvPr id="8" name="Picture 7">
            <a:extLst>
              <a:ext uri="{FF2B5EF4-FFF2-40B4-BE49-F238E27FC236}">
                <a16:creationId xmlns:a16="http://schemas.microsoft.com/office/drawing/2014/main" id="{9957FFBA-00F1-4043-A64D-7F1278EEBA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54354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Optimize FMV</a:t>
            </a:r>
            <a:r>
              <a:rPr lang="en-US" sz="3600" baseline="30000" dirty="0"/>
              <a:t>18-20</a:t>
            </a:r>
            <a:endParaRPr lang="en-US" sz="3600" dirty="0"/>
          </a:p>
        </p:txBody>
      </p:sp>
      <p:sp>
        <p:nvSpPr>
          <p:cNvPr id="3" name="Content Placeholder 2"/>
          <p:cNvSpPr>
            <a:spLocks noGrp="1"/>
          </p:cNvSpPr>
          <p:nvPr>
            <p:ph idx="1"/>
          </p:nvPr>
        </p:nvSpPr>
        <p:spPr/>
        <p:txBody>
          <a:bodyPr>
            <a:normAutofit/>
          </a:bodyPr>
          <a:lstStyle/>
          <a:p>
            <a:r>
              <a:rPr lang="en-US" sz="2400" dirty="0"/>
              <a:t>Create a tight seal between mask and face</a:t>
            </a:r>
          </a:p>
          <a:p>
            <a:r>
              <a:rPr lang="en-US" sz="2400" dirty="0"/>
              <a:t>E-C clamp technique</a:t>
            </a:r>
          </a:p>
          <a:p>
            <a:pPr lvl="1"/>
            <a:r>
              <a:rPr lang="en-US" sz="2000" dirty="0"/>
              <a:t>Lifts the jaw (sniffing position)</a:t>
            </a:r>
          </a:p>
          <a:p>
            <a:pPr lvl="1"/>
            <a:r>
              <a:rPr lang="en-US" sz="2000" dirty="0"/>
              <a:t>Keeps operator’s fingers off the soft tissues</a:t>
            </a:r>
          </a:p>
          <a:p>
            <a:r>
              <a:rPr lang="en-US" sz="2400" dirty="0"/>
              <a:t>Minimize gastric inflation</a:t>
            </a:r>
          </a:p>
          <a:p>
            <a:pPr lvl="1"/>
            <a:r>
              <a:rPr lang="en-US" sz="2000" dirty="0"/>
              <a:t>If child is breathing spontaneously, give PPV during inspiration</a:t>
            </a:r>
          </a:p>
          <a:p>
            <a:pPr lvl="1"/>
            <a:r>
              <a:rPr lang="en-US" sz="2000" dirty="0"/>
              <a:t>Use the lowest effective inspiratory pressure (keep &lt;20 mm Hg)</a:t>
            </a:r>
          </a:p>
          <a:p>
            <a:pPr lvl="1"/>
            <a:r>
              <a:rPr lang="en-US" sz="2000" dirty="0"/>
              <a:t>Give breath over 1 second</a:t>
            </a:r>
          </a:p>
          <a:p>
            <a:r>
              <a:rPr lang="en-US" sz="2400" dirty="0"/>
              <a:t>Consider a 2-person technique if difficult </a:t>
            </a:r>
          </a:p>
          <a:p>
            <a:r>
              <a:rPr lang="en-US" sz="2400" dirty="0"/>
              <a:t>Consider the lateral position</a:t>
            </a:r>
            <a:r>
              <a:rPr lang="en-US" sz="2400" baseline="30000" dirty="0"/>
              <a:t>21</a:t>
            </a:r>
          </a:p>
          <a:p>
            <a:pPr marL="0" indent="0">
              <a:buNone/>
            </a:pPr>
            <a:endParaRPr lang="en-US" sz="2400" baseline="30000" dirty="0"/>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1757" y="6176963"/>
            <a:ext cx="4580485" cy="523220"/>
          </a:xfrm>
          <a:prstGeom prst="rect">
            <a:avLst/>
          </a:prstGeom>
          <a:noFill/>
        </p:spPr>
        <p:txBody>
          <a:bodyPr wrap="none" rtlCol="0">
            <a:spAutoFit/>
          </a:bodyPr>
          <a:lstStyle/>
          <a:p>
            <a:r>
              <a:rPr lang="en-US" sz="2800" b="1" dirty="0"/>
              <a:t>Practice!   Practice!   Practice!</a:t>
            </a:r>
          </a:p>
        </p:txBody>
      </p:sp>
      <p:cxnSp>
        <p:nvCxnSpPr>
          <p:cNvPr id="9" name="Straight Arrow Connector 8"/>
          <p:cNvCxnSpPr/>
          <p:nvPr/>
        </p:nvCxnSpPr>
        <p:spPr>
          <a:xfrm>
            <a:off x="3810000" y="2514600"/>
            <a:ext cx="2362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0DC6B1F-2863-B34C-9951-B7BDFAB9D4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4224" y="1606325"/>
            <a:ext cx="2300853" cy="1869266"/>
          </a:xfrm>
          <a:prstGeom prst="rect">
            <a:avLst/>
          </a:prstGeom>
        </p:spPr>
      </p:pic>
      <p:sp>
        <p:nvSpPr>
          <p:cNvPr id="8" name="Slide Number Placeholder 7"/>
          <p:cNvSpPr>
            <a:spLocks noGrp="1"/>
          </p:cNvSpPr>
          <p:nvPr>
            <p:ph type="sldNum" sz="quarter" idx="12"/>
          </p:nvPr>
        </p:nvSpPr>
        <p:spPr/>
        <p:txBody>
          <a:bodyPr/>
          <a:lstStyle/>
          <a:p>
            <a:fld id="{4E63A49E-25BD-984C-BD05-59AE97DE79DB}" type="slidenum">
              <a:rPr lang="en-US" smtClean="0"/>
              <a:t>16</a:t>
            </a:fld>
            <a:endParaRPr lang="en-US"/>
          </a:p>
        </p:txBody>
      </p:sp>
      <p:pic>
        <p:nvPicPr>
          <p:cNvPr id="10" name="Picture 9">
            <a:extLst>
              <a:ext uri="{FF2B5EF4-FFF2-40B4-BE49-F238E27FC236}">
                <a16:creationId xmlns:a16="http://schemas.microsoft.com/office/drawing/2014/main" id="{9A21457F-1E16-334E-8D06-94451BE65B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79491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Optimize FMV </a:t>
            </a:r>
            <a:r>
              <a:rPr lang="en-US" sz="3600" dirty="0"/>
              <a:t>(Continued)</a:t>
            </a:r>
            <a:endParaRPr lang="en-US" dirty="0"/>
          </a:p>
        </p:txBody>
      </p:sp>
      <p:sp>
        <p:nvSpPr>
          <p:cNvPr id="3" name="Content Placeholder 2"/>
          <p:cNvSpPr>
            <a:spLocks noGrp="1"/>
          </p:cNvSpPr>
          <p:nvPr>
            <p:ph idx="1"/>
          </p:nvPr>
        </p:nvSpPr>
        <p:spPr/>
        <p:txBody>
          <a:bodyPr/>
          <a:lstStyle/>
          <a:p>
            <a:r>
              <a:rPr lang="en-US" dirty="0"/>
              <a:t>Watch the patient</a:t>
            </a:r>
          </a:p>
          <a:p>
            <a:pPr lvl="1"/>
            <a:r>
              <a:rPr lang="en-US" dirty="0"/>
              <a:t>Chest rise during inspiration</a:t>
            </a:r>
          </a:p>
          <a:p>
            <a:pPr lvl="1"/>
            <a:r>
              <a:rPr lang="en-US" dirty="0"/>
              <a:t>Condensation in the mask during exhalation</a:t>
            </a:r>
          </a:p>
          <a:p>
            <a:pPr lvl="1"/>
            <a:r>
              <a:rPr lang="en-US" dirty="0"/>
              <a:t>Have someone listen to the chest</a:t>
            </a:r>
          </a:p>
          <a:p>
            <a:r>
              <a:rPr lang="en-US" dirty="0"/>
              <a:t>Watch the available monitors</a:t>
            </a:r>
          </a:p>
          <a:p>
            <a:pPr lvl="1"/>
            <a:r>
              <a:rPr lang="en-US" dirty="0"/>
              <a:t>Carbon dioxide (CO2) curve on </a:t>
            </a:r>
            <a:r>
              <a:rPr lang="en-US" dirty="0" err="1"/>
              <a:t>capnograph</a:t>
            </a:r>
            <a:endParaRPr lang="en-US" dirty="0"/>
          </a:p>
          <a:p>
            <a:pPr lvl="1"/>
            <a:r>
              <a:rPr lang="en-US" dirty="0"/>
              <a:t>Color change on a colorimetric CO2 detector</a:t>
            </a:r>
          </a:p>
          <a:p>
            <a:pPr lvl="1"/>
            <a:r>
              <a:rPr lang="en-US" dirty="0"/>
              <a:t>Improvement in oxygen saturation (SpO2)</a:t>
            </a:r>
          </a:p>
          <a:p>
            <a:pPr lvl="1"/>
            <a:r>
              <a:rPr lang="en-US" dirty="0"/>
              <a:t>Prepare for escalation to LMA or ETT</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17</a:t>
            </a:fld>
            <a:endParaRPr lang="en-US"/>
          </a:p>
        </p:txBody>
      </p:sp>
      <p:pic>
        <p:nvPicPr>
          <p:cNvPr id="8" name="Picture 7">
            <a:extLst>
              <a:ext uri="{FF2B5EF4-FFF2-40B4-BE49-F238E27FC236}">
                <a16:creationId xmlns:a16="http://schemas.microsoft.com/office/drawing/2014/main" id="{8B780B30-AE2C-504A-B37B-9B69ED35A4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98620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6 essentials for Face Mask </a:t>
            </a:r>
            <a:br>
              <a:rPr lang="en-US" dirty="0"/>
            </a:br>
            <a:r>
              <a:rPr lang="en-US" dirty="0"/>
              <a:t>Ventilation</a:t>
            </a:r>
            <a:r>
              <a:rPr lang="en-US" baseline="30000" dirty="0"/>
              <a:t>19</a:t>
            </a:r>
          </a:p>
        </p:txBody>
      </p:sp>
      <p:sp>
        <p:nvSpPr>
          <p:cNvPr id="3" name="Content Placeholder 2"/>
          <p:cNvSpPr>
            <a:spLocks noGrp="1"/>
          </p:cNvSpPr>
          <p:nvPr>
            <p:ph idx="1"/>
          </p:nvPr>
        </p:nvSpPr>
        <p:spPr/>
        <p:txBody>
          <a:bodyPr/>
          <a:lstStyle/>
          <a:p>
            <a:r>
              <a:rPr lang="en-US" dirty="0"/>
              <a:t>Call for help</a:t>
            </a:r>
          </a:p>
          <a:p>
            <a:r>
              <a:rPr lang="en-US" dirty="0"/>
              <a:t>Reposition</a:t>
            </a:r>
          </a:p>
          <a:p>
            <a:r>
              <a:rPr lang="en-US" dirty="0"/>
              <a:t>Jaw thrust</a:t>
            </a:r>
          </a:p>
          <a:p>
            <a:r>
              <a:rPr lang="en-US" dirty="0"/>
              <a:t>Oropharyngeal airway (OPA)</a:t>
            </a:r>
          </a:p>
          <a:p>
            <a:pPr lvl="1"/>
            <a:r>
              <a:rPr lang="en-US" dirty="0"/>
              <a:t>May cause choking</a:t>
            </a:r>
          </a:p>
          <a:p>
            <a:r>
              <a:rPr lang="en-US" dirty="0"/>
              <a:t>Nasal pharyngeal airway (NPA)</a:t>
            </a:r>
          </a:p>
          <a:p>
            <a:pPr lvl="1"/>
            <a:r>
              <a:rPr lang="en-US" dirty="0"/>
              <a:t>AKA nasal trumpet</a:t>
            </a:r>
          </a:p>
          <a:p>
            <a:pPr lvl="1"/>
            <a:r>
              <a:rPr lang="en-US" dirty="0"/>
              <a:t>May cause bleeding</a:t>
            </a:r>
          </a:p>
          <a:p>
            <a:r>
              <a:rPr lang="en-US" dirty="0"/>
              <a:t>Two-person technique</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6412" y="4525495"/>
            <a:ext cx="2604125" cy="1953093"/>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8937" y="1704321"/>
            <a:ext cx="2641600" cy="1981200"/>
          </a:xfrm>
          <a:prstGeom prst="rect">
            <a:avLst/>
          </a:prstGeom>
        </p:spPr>
      </p:pic>
      <p:cxnSp>
        <p:nvCxnSpPr>
          <p:cNvPr id="9" name="Straight Arrow Connector 8"/>
          <p:cNvCxnSpPr/>
          <p:nvPr/>
        </p:nvCxnSpPr>
        <p:spPr>
          <a:xfrm flipV="1">
            <a:off x="3962400" y="2694921"/>
            <a:ext cx="12192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4797466"/>
            <a:ext cx="1219200" cy="53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E63A49E-25BD-984C-BD05-59AE97DE79DB}" type="slidenum">
              <a:rPr lang="en-US" smtClean="0"/>
              <a:t>18</a:t>
            </a:fld>
            <a:endParaRPr lang="en-US"/>
          </a:p>
        </p:txBody>
      </p:sp>
      <p:pic>
        <p:nvPicPr>
          <p:cNvPr id="12" name="Picture 11">
            <a:extLst>
              <a:ext uri="{FF2B5EF4-FFF2-40B4-BE49-F238E27FC236}">
                <a16:creationId xmlns:a16="http://schemas.microsoft.com/office/drawing/2014/main" id="{1DB28D49-D823-3942-8AD6-E6AD1F4506E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2985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Laryngeal mask airway (LMA)</a:t>
            </a:r>
          </a:p>
        </p:txBody>
      </p:sp>
      <p:sp>
        <p:nvSpPr>
          <p:cNvPr id="3" name="Content Placeholder 2"/>
          <p:cNvSpPr>
            <a:spLocks noGrp="1"/>
          </p:cNvSpPr>
          <p:nvPr>
            <p:ph idx="1"/>
          </p:nvPr>
        </p:nvSpPr>
        <p:spPr>
          <a:xfrm>
            <a:off x="628650" y="1755659"/>
            <a:ext cx="7886700" cy="5102341"/>
          </a:xfrm>
        </p:spPr>
        <p:txBody>
          <a:bodyPr>
            <a:normAutofit fontScale="92500" lnSpcReduction="20000"/>
          </a:bodyPr>
          <a:lstStyle/>
          <a:p>
            <a:r>
              <a:rPr lang="en-US" dirty="0"/>
              <a:t>Supraglottic Airway Device</a:t>
            </a:r>
            <a:r>
              <a:rPr lang="en-US" baseline="30000" dirty="0"/>
              <a:t>22,23</a:t>
            </a:r>
            <a:endParaRPr lang="en-US" baseline="30000" dirty="0">
              <a:highlight>
                <a:srgbClr val="FFFF00"/>
              </a:highlight>
            </a:endParaRPr>
          </a:p>
          <a:p>
            <a:pPr lvl="1"/>
            <a:r>
              <a:rPr lang="en-US" dirty="0"/>
              <a:t>Rescue device (per ASA difficult airway algorithm)</a:t>
            </a:r>
            <a:r>
              <a:rPr lang="en-US" baseline="30000" dirty="0"/>
              <a:t>15</a:t>
            </a:r>
          </a:p>
          <a:p>
            <a:pPr lvl="2"/>
            <a:r>
              <a:rPr lang="en-US" dirty="0"/>
              <a:t>Can </a:t>
            </a:r>
            <a:r>
              <a:rPr lang="en-US" u="sng" dirty="0"/>
              <a:t>not</a:t>
            </a:r>
            <a:r>
              <a:rPr lang="en-US" dirty="0"/>
              <a:t> intubate / can </a:t>
            </a:r>
            <a:r>
              <a:rPr lang="en-US" u="sng" dirty="0"/>
              <a:t>not</a:t>
            </a:r>
            <a:r>
              <a:rPr lang="en-US" dirty="0"/>
              <a:t> ventilate scenario</a:t>
            </a:r>
          </a:p>
          <a:p>
            <a:pPr lvl="2"/>
            <a:r>
              <a:rPr lang="en-US" dirty="0"/>
              <a:t>Excellent given typical ease of placement</a:t>
            </a:r>
          </a:p>
          <a:p>
            <a:pPr lvl="2"/>
            <a:r>
              <a:rPr lang="en-US" dirty="0"/>
              <a:t>Early attempt at LMA placement if FMV not adequate</a:t>
            </a:r>
          </a:p>
          <a:p>
            <a:pPr lvl="1"/>
            <a:r>
              <a:rPr lang="en-US" dirty="0"/>
              <a:t>No paralytic, maintain spontaneous ventilation </a:t>
            </a:r>
          </a:p>
          <a:p>
            <a:pPr lvl="1"/>
            <a:r>
              <a:rPr lang="en-US" dirty="0"/>
              <a:t>Proper LMA size based on patient weight</a:t>
            </a:r>
          </a:p>
          <a:p>
            <a:pPr lvl="1"/>
            <a:r>
              <a:rPr lang="en-US" dirty="0"/>
              <a:t>LMA placement</a:t>
            </a:r>
          </a:p>
          <a:p>
            <a:pPr lvl="2"/>
            <a:r>
              <a:rPr lang="en-US" dirty="0"/>
              <a:t>Direct pressure </a:t>
            </a:r>
            <a:r>
              <a:rPr lang="en-US" i="1" dirty="0"/>
              <a:t>backwards </a:t>
            </a:r>
            <a:r>
              <a:rPr lang="en-US" dirty="0"/>
              <a:t>toward pharyngeal wall</a:t>
            </a:r>
          </a:p>
          <a:p>
            <a:pPr lvl="2"/>
            <a:r>
              <a:rPr lang="en-US" dirty="0"/>
              <a:t>Ensure depth of anesthesia to allow placement and prevent laryngospasm </a:t>
            </a:r>
          </a:p>
          <a:p>
            <a:pPr marL="914400" lvl="2" indent="0">
              <a:buNone/>
            </a:pPr>
            <a:endParaRPr lang="en-US" dirty="0"/>
          </a:p>
          <a:p>
            <a:r>
              <a:rPr lang="en-US" dirty="0"/>
              <a:t>Contraindications to LMA use</a:t>
            </a:r>
          </a:p>
          <a:p>
            <a:pPr lvl="1"/>
            <a:r>
              <a:rPr lang="en-US" dirty="0"/>
              <a:t>Patients with a higher risk of aspiration </a:t>
            </a:r>
          </a:p>
          <a:p>
            <a:pPr lvl="2"/>
            <a:r>
              <a:rPr lang="en-US" dirty="0"/>
              <a:t>Gastro-esophageal reflux (GERD)</a:t>
            </a:r>
          </a:p>
          <a:p>
            <a:pPr lvl="2"/>
            <a:r>
              <a:rPr lang="en-US" dirty="0"/>
              <a:t>Inadequate fasting times</a:t>
            </a:r>
          </a:p>
          <a:p>
            <a:pPr lvl="1"/>
            <a:r>
              <a:rPr lang="en-US" dirty="0"/>
              <a:t>Patients when controlled ventilation is critical</a:t>
            </a:r>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19</a:t>
            </a:fld>
            <a:endParaRPr lang="en-US"/>
          </a:p>
        </p:txBody>
      </p:sp>
      <p:pic>
        <p:nvPicPr>
          <p:cNvPr id="8" name="Picture 7">
            <a:extLst>
              <a:ext uri="{FF2B5EF4-FFF2-40B4-BE49-F238E27FC236}">
                <a16:creationId xmlns:a16="http://schemas.microsoft.com/office/drawing/2014/main" id="{81CA4DCD-60A4-EC45-8A89-C81F837BB8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39678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u="sng" dirty="0"/>
              <a:t>By the end of this workshop you will be able to</a:t>
            </a:r>
            <a:r>
              <a:rPr lang="en-US" dirty="0"/>
              <a:t>: </a:t>
            </a:r>
          </a:p>
          <a:p>
            <a:r>
              <a:rPr lang="en-US" dirty="0"/>
              <a:t>Recognize and evaluate impending respiratory failure</a:t>
            </a:r>
          </a:p>
          <a:p>
            <a:r>
              <a:rPr lang="en-US" dirty="0"/>
              <a:t>Describe an airway evaluation</a:t>
            </a:r>
          </a:p>
          <a:p>
            <a:pPr lvl="1"/>
            <a:r>
              <a:rPr lang="en-US" dirty="0"/>
              <a:t>How to predict difficult face-mask ventilation  (FMV)</a:t>
            </a:r>
          </a:p>
          <a:p>
            <a:pPr lvl="1"/>
            <a:r>
              <a:rPr lang="en-US" dirty="0"/>
              <a:t>How to predict difficult tracheal intubation</a:t>
            </a:r>
          </a:p>
          <a:p>
            <a:r>
              <a:rPr lang="en-US" dirty="0"/>
              <a:t>List effective FMV techniques</a:t>
            </a:r>
          </a:p>
          <a:p>
            <a:r>
              <a:rPr lang="en-US" dirty="0"/>
              <a:t>Explain laryngeal mask airway (LMA) placement</a:t>
            </a:r>
          </a:p>
          <a:p>
            <a:r>
              <a:rPr lang="en-US" dirty="0"/>
              <a:t>Describe tracheal intubation</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2</a:t>
            </a:fld>
            <a:endParaRPr lang="en-US"/>
          </a:p>
        </p:txBody>
      </p:sp>
      <p:pic>
        <p:nvPicPr>
          <p:cNvPr id="9" name="Picture 8">
            <a:extLst>
              <a:ext uri="{FF2B5EF4-FFF2-40B4-BE49-F238E27FC236}">
                <a16:creationId xmlns:a16="http://schemas.microsoft.com/office/drawing/2014/main" id="{D1D8FA51-A68C-8D4C-A032-16813CCC8D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01906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Pediatric airway management</a:t>
            </a:r>
          </a:p>
        </p:txBody>
      </p:sp>
      <p:sp>
        <p:nvSpPr>
          <p:cNvPr id="3" name="Content Placeholder 2"/>
          <p:cNvSpPr>
            <a:spLocks noGrp="1"/>
          </p:cNvSpPr>
          <p:nvPr>
            <p:ph idx="1"/>
          </p:nvPr>
        </p:nvSpPr>
        <p:spPr>
          <a:xfrm>
            <a:off x="628650" y="1825625"/>
            <a:ext cx="8058150" cy="4351338"/>
          </a:xfrm>
        </p:spPr>
        <p:txBody>
          <a:bodyPr>
            <a:normAutofit/>
          </a:bodyPr>
          <a:lstStyle/>
          <a:p>
            <a:r>
              <a:rPr lang="en-US" dirty="0"/>
              <a:t>Airway-related problems during general anesthesia</a:t>
            </a:r>
          </a:p>
          <a:p>
            <a:pPr lvl="1"/>
            <a:r>
              <a:rPr lang="en-US" dirty="0"/>
              <a:t>4x more common in children &lt; 1 year old</a:t>
            </a:r>
            <a:r>
              <a:rPr lang="en-US" baseline="30000" dirty="0"/>
              <a:t>20</a:t>
            </a:r>
          </a:p>
          <a:p>
            <a:r>
              <a:rPr lang="en-US" dirty="0"/>
              <a:t>Infants have increased oxygen consumption and higher minute ventilation to FRC ratio</a:t>
            </a:r>
          </a:p>
          <a:p>
            <a:pPr lvl="1"/>
            <a:r>
              <a:rPr lang="en-US" dirty="0"/>
              <a:t>Develop hypoxemia much more quickly</a:t>
            </a:r>
          </a:p>
          <a:p>
            <a:r>
              <a:rPr lang="en-US" dirty="0"/>
              <a:t>Upper respiratory infections (URI) -  common cause of laryngospasm and bronchospasm in kids</a:t>
            </a:r>
          </a:p>
          <a:p>
            <a:pPr lvl="1"/>
            <a:r>
              <a:rPr lang="en-US" dirty="0"/>
              <a:t>Wait 3-4 weeks after a URI before general anesthesia</a:t>
            </a:r>
            <a:r>
              <a:rPr lang="en-US" baseline="30000" dirty="0"/>
              <a:t>24</a:t>
            </a:r>
            <a:endParaRPr lang="en-US" baseline="30000" dirty="0">
              <a:highlight>
                <a:srgbClr val="FFFF00"/>
              </a:highlight>
            </a:endParaRPr>
          </a:p>
          <a:p>
            <a:pPr lvl="1"/>
            <a:r>
              <a:rPr lang="en-US" dirty="0"/>
              <a:t>Can be difficult given frequency of URIs in children </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20</a:t>
            </a:fld>
            <a:endParaRPr lang="en-US"/>
          </a:p>
        </p:txBody>
      </p:sp>
      <p:pic>
        <p:nvPicPr>
          <p:cNvPr id="8" name="Picture 7">
            <a:extLst>
              <a:ext uri="{FF2B5EF4-FFF2-40B4-BE49-F238E27FC236}">
                <a16:creationId xmlns:a16="http://schemas.microsoft.com/office/drawing/2014/main" id="{863CF612-F43A-DC42-861D-F9A00D7BBE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30348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Difficult airway (DA) in children</a:t>
            </a:r>
          </a:p>
        </p:txBody>
      </p:sp>
      <p:sp>
        <p:nvSpPr>
          <p:cNvPr id="3" name="Content Placeholder 2"/>
          <p:cNvSpPr>
            <a:spLocks noGrp="1"/>
          </p:cNvSpPr>
          <p:nvPr>
            <p:ph idx="1"/>
          </p:nvPr>
        </p:nvSpPr>
        <p:spPr>
          <a:xfrm>
            <a:off x="628650" y="1825625"/>
            <a:ext cx="8058150" cy="4351338"/>
          </a:xfrm>
        </p:spPr>
        <p:txBody>
          <a:bodyPr>
            <a:normAutofit/>
          </a:bodyPr>
          <a:lstStyle/>
          <a:p>
            <a:pPr marL="0" lvl="0" indent="0"/>
            <a:r>
              <a:rPr lang="en-US" dirty="0"/>
              <a:t>Almost always associated with a syndrome with dysmorphic facial features,</a:t>
            </a:r>
            <a:r>
              <a:rPr lang="en-US" baseline="30000" dirty="0"/>
              <a:t>25 </a:t>
            </a:r>
            <a:r>
              <a:rPr lang="en-US" dirty="0"/>
              <a:t>especially bilateral microtia</a:t>
            </a:r>
            <a:r>
              <a:rPr lang="en-US" baseline="30000" dirty="0"/>
              <a:t>26</a:t>
            </a:r>
          </a:p>
          <a:p>
            <a:pPr marL="0" indent="0"/>
            <a:r>
              <a:rPr lang="en-US" dirty="0"/>
              <a:t>Obesity and a history of obstructive sleep apnea (OSA) are associated with difficult FMV</a:t>
            </a:r>
            <a:r>
              <a:rPr lang="en-US" baseline="30000" dirty="0"/>
              <a:t>27</a:t>
            </a:r>
          </a:p>
          <a:p>
            <a:pPr marL="0" lvl="0" indent="0"/>
            <a:r>
              <a:rPr lang="en-US" dirty="0"/>
              <a:t> </a:t>
            </a:r>
            <a:r>
              <a:rPr lang="en-US" dirty="0" err="1"/>
              <a:t>Difficlut</a:t>
            </a:r>
            <a:r>
              <a:rPr lang="en-US" dirty="0"/>
              <a:t> FMV is as high as 6%</a:t>
            </a:r>
            <a:r>
              <a:rPr lang="en-US" baseline="30000" dirty="0"/>
              <a:t>27</a:t>
            </a:r>
          </a:p>
          <a:p>
            <a:pPr marL="0" lvl="0" indent="0"/>
            <a:r>
              <a:rPr lang="en-US" dirty="0"/>
              <a:t>Difficult intubation (DI) is more common in patients &lt; 1y and especially &lt; 1 mo</a:t>
            </a:r>
            <a:r>
              <a:rPr lang="en-US" baseline="30000" dirty="0"/>
              <a:t>28</a:t>
            </a:r>
          </a:p>
          <a:p>
            <a:pPr marL="457200" lvl="1" indent="0"/>
            <a:r>
              <a:rPr lang="en-US" dirty="0"/>
              <a:t> Unexpected DI is only 0.045%</a:t>
            </a:r>
            <a:r>
              <a:rPr lang="en-US" baseline="30000" dirty="0"/>
              <a:t>25</a:t>
            </a:r>
          </a:p>
          <a:p>
            <a:pPr marL="457200" lvl="1" indent="0"/>
            <a:r>
              <a:rPr lang="en-US" dirty="0"/>
              <a:t> Can’t Ventilate-Can’t Intubate scenario is extremely rare</a:t>
            </a:r>
            <a:r>
              <a:rPr lang="en-US" baseline="30000" dirty="0"/>
              <a:t>29</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21</a:t>
            </a:fld>
            <a:endParaRPr lang="en-US"/>
          </a:p>
        </p:txBody>
      </p:sp>
      <p:pic>
        <p:nvPicPr>
          <p:cNvPr id="8" name="Picture 7">
            <a:extLst>
              <a:ext uri="{FF2B5EF4-FFF2-40B4-BE49-F238E27FC236}">
                <a16:creationId xmlns:a16="http://schemas.microsoft.com/office/drawing/2014/main" id="{B6A4BEFB-0872-1041-9F7E-FC7CC72052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783928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ASA Difficult Airway Algorithm</a:t>
            </a:r>
            <a:br>
              <a:rPr lang="en-US" dirty="0"/>
            </a:br>
            <a:r>
              <a:rPr lang="en-US" dirty="0"/>
              <a:t>Key Points</a:t>
            </a:r>
          </a:p>
        </p:txBody>
      </p:sp>
      <p:sp>
        <p:nvSpPr>
          <p:cNvPr id="3" name="Content Placeholder 2"/>
          <p:cNvSpPr>
            <a:spLocks noGrp="1"/>
          </p:cNvSpPr>
          <p:nvPr>
            <p:ph idx="1"/>
          </p:nvPr>
        </p:nvSpPr>
        <p:spPr>
          <a:xfrm>
            <a:off x="628650" y="1825624"/>
            <a:ext cx="3790950" cy="4651375"/>
          </a:xfrm>
        </p:spPr>
        <p:txBody>
          <a:bodyPr>
            <a:normAutofit fontScale="85000" lnSpcReduction="20000"/>
          </a:bodyPr>
          <a:lstStyle/>
          <a:p>
            <a:r>
              <a:rPr lang="en-US" dirty="0"/>
              <a:t>Assess the likelihood and clinical impact of basic management problems</a:t>
            </a:r>
          </a:p>
          <a:p>
            <a:pPr lvl="1"/>
            <a:r>
              <a:rPr lang="en-US" dirty="0"/>
              <a:t>Difficult ventilation</a:t>
            </a:r>
          </a:p>
          <a:p>
            <a:pPr lvl="1"/>
            <a:r>
              <a:rPr lang="en-US" dirty="0"/>
              <a:t>Difficult intubation</a:t>
            </a:r>
          </a:p>
          <a:p>
            <a:pPr lvl="1"/>
            <a:r>
              <a:rPr lang="en-US" dirty="0"/>
              <a:t>Difficulty with cooperation or consent</a:t>
            </a:r>
          </a:p>
          <a:p>
            <a:pPr lvl="1"/>
            <a:r>
              <a:rPr lang="en-US" dirty="0"/>
              <a:t>Difficult tracheostomy</a:t>
            </a:r>
          </a:p>
          <a:p>
            <a:r>
              <a:rPr lang="en-US" dirty="0"/>
              <a:t>Actively pursue opportunities to deliver supplemental O2 during management</a:t>
            </a:r>
          </a:p>
          <a:p>
            <a:r>
              <a:rPr lang="en-US" dirty="0"/>
              <a:t>Call for help early</a:t>
            </a:r>
          </a:p>
          <a:p>
            <a:r>
              <a:rPr lang="en-US" dirty="0"/>
              <a:t>Preserve spontaneous ventilation</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lum/>
            <a:alphaModFix/>
          </a:blip>
          <a:srcRect/>
          <a:stretch>
            <a:fillRect/>
          </a:stretch>
        </p:blipFill>
        <p:spPr>
          <a:xfrm>
            <a:off x="4419600" y="1408312"/>
            <a:ext cx="4433949" cy="5231487"/>
          </a:xfrm>
          <a:prstGeom prst="rect">
            <a:avLst/>
          </a:prstGeom>
          <a:noFill/>
          <a:ln w="12700">
            <a:solidFill>
              <a:schemeClr val="tx1"/>
            </a:solidFill>
          </a:ln>
        </p:spPr>
      </p:pic>
      <p:sp>
        <p:nvSpPr>
          <p:cNvPr id="4" name="Slide Number Placeholder 3"/>
          <p:cNvSpPr>
            <a:spLocks noGrp="1"/>
          </p:cNvSpPr>
          <p:nvPr>
            <p:ph type="sldNum" sz="quarter" idx="12"/>
          </p:nvPr>
        </p:nvSpPr>
        <p:spPr/>
        <p:txBody>
          <a:bodyPr/>
          <a:lstStyle/>
          <a:p>
            <a:fld id="{4E63A49E-25BD-984C-BD05-59AE97DE79DB}" type="slidenum">
              <a:rPr lang="en-US" smtClean="0"/>
              <a:t>22</a:t>
            </a:fld>
            <a:endParaRPr lang="en-US"/>
          </a:p>
        </p:txBody>
      </p:sp>
      <p:pic>
        <p:nvPicPr>
          <p:cNvPr id="8" name="Picture 7">
            <a:extLst>
              <a:ext uri="{FF2B5EF4-FFF2-40B4-BE49-F238E27FC236}">
                <a16:creationId xmlns:a16="http://schemas.microsoft.com/office/drawing/2014/main" id="{4657302C-E1E5-6745-8DF3-9215FD683F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419099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Direct Laryngoscopy (DL) and </a:t>
            </a:r>
            <a:br>
              <a:rPr lang="en-US" dirty="0"/>
            </a:br>
            <a:r>
              <a:rPr lang="en-US" dirty="0"/>
              <a:t>Tracheal Intubation (TI)</a:t>
            </a:r>
          </a:p>
        </p:txBody>
      </p:sp>
      <p:sp>
        <p:nvSpPr>
          <p:cNvPr id="3" name="Content Placeholder 2"/>
          <p:cNvSpPr>
            <a:spLocks noGrp="1"/>
          </p:cNvSpPr>
          <p:nvPr>
            <p:ph idx="1"/>
          </p:nvPr>
        </p:nvSpPr>
        <p:spPr/>
        <p:txBody>
          <a:bodyPr/>
          <a:lstStyle/>
          <a:p>
            <a:endParaRPr lang="en-US" dirty="0"/>
          </a:p>
          <a:p>
            <a:r>
              <a:rPr lang="en-US" dirty="0"/>
              <a:t>Establish indication</a:t>
            </a:r>
          </a:p>
          <a:p>
            <a:r>
              <a:rPr lang="en-US" dirty="0"/>
              <a:t>Checklist to gather equipment</a:t>
            </a:r>
            <a:r>
              <a:rPr lang="en-US" baseline="30000" dirty="0"/>
              <a:t>30</a:t>
            </a:r>
            <a:endParaRPr lang="en-US" baseline="30000" dirty="0">
              <a:highlight>
                <a:srgbClr val="FFFF00"/>
              </a:highlight>
            </a:endParaRPr>
          </a:p>
          <a:p>
            <a:pPr lvl="1"/>
            <a:r>
              <a:rPr lang="en-US" dirty="0"/>
              <a:t>Suction, oxygen, ability to provide positive pressure ventilation are most important </a:t>
            </a:r>
          </a:p>
          <a:p>
            <a:r>
              <a:rPr lang="en-US" dirty="0"/>
              <a:t>Position patient (sniffing position)</a:t>
            </a:r>
          </a:p>
          <a:p>
            <a:r>
              <a:rPr lang="en-US" dirty="0"/>
              <a:t>Determine need for sedation/anesthesia</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23</a:t>
            </a:fld>
            <a:endParaRPr lang="en-US"/>
          </a:p>
        </p:txBody>
      </p:sp>
      <p:pic>
        <p:nvPicPr>
          <p:cNvPr id="8" name="Picture 7">
            <a:extLst>
              <a:ext uri="{FF2B5EF4-FFF2-40B4-BE49-F238E27FC236}">
                <a16:creationId xmlns:a16="http://schemas.microsoft.com/office/drawing/2014/main" id="{E8EC37D7-6EC4-8A4C-A3BC-6304CF6A39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19993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Sniffing Position </a:t>
            </a:r>
            <a:br>
              <a:rPr lang="en-US" dirty="0"/>
            </a:br>
            <a:r>
              <a:rPr lang="en-US" dirty="0"/>
              <a:t>(</a:t>
            </a:r>
            <a:r>
              <a:rPr lang="en-US" sz="4000" dirty="0"/>
              <a:t>Optimize 1</a:t>
            </a:r>
            <a:r>
              <a:rPr lang="en-US" sz="4000" baseline="30000" dirty="0"/>
              <a:t>st</a:t>
            </a:r>
            <a:r>
              <a:rPr lang="en-US" sz="4000" dirty="0"/>
              <a:t> laryngoscopy attempt)</a:t>
            </a:r>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4">
            <a:lum/>
            <a:alphaModFix/>
          </a:blip>
          <a:srcRect/>
          <a:stretch>
            <a:fillRect/>
          </a:stretch>
        </p:blipFill>
        <p:spPr>
          <a:xfrm>
            <a:off x="914400" y="1904998"/>
            <a:ext cx="5029200" cy="4584954"/>
          </a:xfrm>
          <a:prstGeom prst="rect">
            <a:avLst/>
          </a:prstGeom>
          <a:noFill/>
          <a:ln>
            <a:noFill/>
          </a:ln>
        </p:spPr>
      </p:pic>
      <p:sp>
        <p:nvSpPr>
          <p:cNvPr id="8" name="Rectangle 7"/>
          <p:cNvSpPr/>
          <p:nvPr/>
        </p:nvSpPr>
        <p:spPr>
          <a:xfrm>
            <a:off x="6400800" y="3657600"/>
            <a:ext cx="2590800" cy="1015663"/>
          </a:xfrm>
          <a:prstGeom prst="rect">
            <a:avLst/>
          </a:prstGeom>
        </p:spPr>
        <p:txBody>
          <a:bodyPr wrap="square">
            <a:spAutoFit/>
          </a:bodyPr>
          <a:lstStyle/>
          <a:p>
            <a:r>
              <a:rPr lang="en-US" sz="2000" dirty="0"/>
              <a:t>T = axis of trachea</a:t>
            </a:r>
          </a:p>
          <a:p>
            <a:r>
              <a:rPr lang="en-US" sz="2000" dirty="0"/>
              <a:t>P = axis of pharynx</a:t>
            </a:r>
          </a:p>
          <a:p>
            <a:r>
              <a:rPr lang="en-US" sz="2000" dirty="0"/>
              <a:t>O = axis of oral</a:t>
            </a:r>
          </a:p>
        </p:txBody>
      </p:sp>
      <p:sp>
        <p:nvSpPr>
          <p:cNvPr id="9" name="TextBox 8"/>
          <p:cNvSpPr txBox="1"/>
          <p:nvPr/>
        </p:nvSpPr>
        <p:spPr>
          <a:xfrm>
            <a:off x="6168451" y="6224594"/>
            <a:ext cx="2823149" cy="261610"/>
          </a:xfrm>
          <a:prstGeom prst="rect">
            <a:avLst/>
          </a:prstGeom>
          <a:noFill/>
        </p:spPr>
        <p:txBody>
          <a:bodyPr wrap="square" rtlCol="0">
            <a:spAutoFit/>
          </a:bodyPr>
          <a:lstStyle/>
          <a:p>
            <a:r>
              <a:rPr lang="en-US" sz="1100" dirty="0"/>
              <a:t>Photo used with permission from Charles </a:t>
            </a:r>
            <a:r>
              <a:rPr lang="en-US" sz="1100" dirty="0" err="1"/>
              <a:t>Coté</a:t>
            </a:r>
            <a:endParaRPr lang="en-US" sz="1100" dirty="0"/>
          </a:p>
        </p:txBody>
      </p:sp>
      <p:sp>
        <p:nvSpPr>
          <p:cNvPr id="3" name="Slide Number Placeholder 2"/>
          <p:cNvSpPr>
            <a:spLocks noGrp="1"/>
          </p:cNvSpPr>
          <p:nvPr>
            <p:ph type="sldNum" sz="quarter" idx="12"/>
          </p:nvPr>
        </p:nvSpPr>
        <p:spPr/>
        <p:txBody>
          <a:bodyPr/>
          <a:lstStyle/>
          <a:p>
            <a:fld id="{4E63A49E-25BD-984C-BD05-59AE97DE79DB}" type="slidenum">
              <a:rPr lang="en-US" smtClean="0"/>
              <a:t>24</a:t>
            </a:fld>
            <a:endParaRPr lang="en-US"/>
          </a:p>
        </p:txBody>
      </p:sp>
      <p:pic>
        <p:nvPicPr>
          <p:cNvPr id="10" name="Picture 9">
            <a:extLst>
              <a:ext uri="{FF2B5EF4-FFF2-40B4-BE49-F238E27FC236}">
                <a16:creationId xmlns:a16="http://schemas.microsoft.com/office/drawing/2014/main" id="{9A966B87-5D87-1249-9B21-F8276D5361E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983516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Direct Laryngoscopy </a:t>
            </a:r>
          </a:p>
        </p:txBody>
      </p:sp>
      <p:sp>
        <p:nvSpPr>
          <p:cNvPr id="3" name="Content Placeholder 2"/>
          <p:cNvSpPr>
            <a:spLocks noGrp="1"/>
          </p:cNvSpPr>
          <p:nvPr>
            <p:ph idx="1"/>
          </p:nvPr>
        </p:nvSpPr>
        <p:spPr/>
        <p:txBody>
          <a:bodyPr>
            <a:normAutofit/>
          </a:bodyPr>
          <a:lstStyle/>
          <a:p>
            <a:r>
              <a:rPr lang="en-US" dirty="0"/>
              <a:t>Open mouth</a:t>
            </a:r>
          </a:p>
          <a:p>
            <a:pPr lvl="1"/>
            <a:r>
              <a:rPr lang="en-US" dirty="0"/>
              <a:t>neck extension vs scissor fingers</a:t>
            </a:r>
          </a:p>
          <a:p>
            <a:r>
              <a:rPr lang="en-US" dirty="0"/>
              <a:t>Laryngoscopy blade </a:t>
            </a:r>
          </a:p>
          <a:p>
            <a:pPr lvl="1"/>
            <a:r>
              <a:rPr lang="en-US" dirty="0"/>
              <a:t>Insert from right side, sweep tongue to left</a:t>
            </a:r>
          </a:p>
          <a:p>
            <a:pPr lvl="1"/>
            <a:r>
              <a:rPr lang="en-US" dirty="0"/>
              <a:t>Pull handle up at a 45 degree angle, in a caudal direction </a:t>
            </a:r>
          </a:p>
          <a:p>
            <a:pPr lvl="1"/>
            <a:r>
              <a:rPr lang="en-US" dirty="0"/>
              <a:t>Do not bend wrist, may cause oral trauma</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7E23ADA-9261-4A1C-BA99-FF135FE584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7800" y="4601087"/>
            <a:ext cx="1981200" cy="1877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Arrow: Right 11">
            <a:extLst>
              <a:ext uri="{FF2B5EF4-FFF2-40B4-BE49-F238E27FC236}">
                <a16:creationId xmlns:a16="http://schemas.microsoft.com/office/drawing/2014/main" id="{49A20C77-4DA1-4003-9DD0-D6890B6E525A}"/>
              </a:ext>
            </a:extLst>
          </p:cNvPr>
          <p:cNvSpPr/>
          <p:nvPr/>
        </p:nvSpPr>
        <p:spPr>
          <a:xfrm>
            <a:off x="2286000" y="5181600"/>
            <a:ext cx="457459" cy="168052"/>
          </a:xfrm>
          <a:prstGeom prst="rightArrow">
            <a:avLst/>
          </a:prstGeom>
          <a:solidFill>
            <a:srgbClr val="FFFF00"/>
          </a:solidFill>
          <a:ln>
            <a:solidFill>
              <a:schemeClr val="tx1"/>
            </a:solidFill>
          </a:ln>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213CE1D-BA53-48FE-87FD-5BEDB44F1F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63568" y="4495800"/>
            <a:ext cx="1972728" cy="2089549"/>
          </a:xfrm>
          <a:prstGeom prst="ellipse">
            <a:avLst/>
          </a:prstGeom>
          <a:ln>
            <a:noFill/>
          </a:ln>
          <a:effectLst>
            <a:softEdge rad="112500"/>
          </a:effectLst>
        </p:spPr>
      </p:pic>
      <p:sp>
        <p:nvSpPr>
          <p:cNvPr id="15" name="Arrow: Curved Right 10">
            <a:extLst>
              <a:ext uri="{FF2B5EF4-FFF2-40B4-BE49-F238E27FC236}">
                <a16:creationId xmlns:a16="http://schemas.microsoft.com/office/drawing/2014/main" id="{71F11306-F9AC-472E-91D1-076E1327F5B7}"/>
              </a:ext>
            </a:extLst>
          </p:cNvPr>
          <p:cNvSpPr/>
          <p:nvPr/>
        </p:nvSpPr>
        <p:spPr>
          <a:xfrm>
            <a:off x="5997532" y="4803752"/>
            <a:ext cx="304799" cy="545900"/>
          </a:xfrm>
          <a:prstGeom prst="curvedRightArrow">
            <a:avLst/>
          </a:prstGeom>
          <a:solidFill>
            <a:srgbClr val="FFFF00"/>
          </a:solidFill>
          <a:ln w="12700" cap="flat" cmpd="sng" algn="ctr">
            <a:solidFill>
              <a:sysClr val="windowText" lastClr="000000"/>
            </a:solidFill>
            <a:prstDash val="solid"/>
            <a:miter lim="800000"/>
          </a:ln>
          <a:effectLst/>
          <a:scene3d>
            <a:camera prst="orthographicFront">
              <a:rot lat="0" lon="0" rev="13500001"/>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 name="Flowchart: Summing Junction 15">
            <a:extLst>
              <a:ext uri="{FF2B5EF4-FFF2-40B4-BE49-F238E27FC236}">
                <a16:creationId xmlns:a16="http://schemas.microsoft.com/office/drawing/2014/main" id="{4A1A901F-A1F0-4B7C-9BFC-47C92FC68E50}"/>
              </a:ext>
            </a:extLst>
          </p:cNvPr>
          <p:cNvSpPr/>
          <p:nvPr/>
        </p:nvSpPr>
        <p:spPr>
          <a:xfrm>
            <a:off x="5190072" y="4601087"/>
            <a:ext cx="1896528" cy="1830703"/>
          </a:xfrm>
          <a:prstGeom prst="flowChartSummingJunction">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fld id="{4E63A49E-25BD-984C-BD05-59AE97DE79DB}" type="slidenum">
              <a:rPr lang="en-US" smtClean="0"/>
              <a:t>25</a:t>
            </a:fld>
            <a:endParaRPr lang="en-US"/>
          </a:p>
        </p:txBody>
      </p:sp>
      <p:pic>
        <p:nvPicPr>
          <p:cNvPr id="12" name="Picture 11">
            <a:extLst>
              <a:ext uri="{FF2B5EF4-FFF2-40B4-BE49-F238E27FC236}">
                <a16:creationId xmlns:a16="http://schemas.microsoft.com/office/drawing/2014/main" id="{85C30C87-D41E-AB46-802F-DFF499F7DF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742856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7886700" cy="1325563"/>
          </a:xfrm>
        </p:spPr>
        <p:txBody>
          <a:bodyPr/>
          <a:lstStyle/>
          <a:p>
            <a:r>
              <a:rPr lang="en-US" dirty="0"/>
              <a:t>Direct Laryngoscopy</a:t>
            </a:r>
          </a:p>
        </p:txBody>
      </p:sp>
      <p:sp>
        <p:nvSpPr>
          <p:cNvPr id="3" name="Content Placeholder 2"/>
          <p:cNvSpPr>
            <a:spLocks noGrp="1"/>
          </p:cNvSpPr>
          <p:nvPr>
            <p:ph idx="1"/>
          </p:nvPr>
        </p:nvSpPr>
        <p:spPr/>
        <p:txBody>
          <a:bodyPr>
            <a:normAutofit/>
          </a:bodyPr>
          <a:lstStyle/>
          <a:p>
            <a:r>
              <a:rPr lang="en-US" dirty="0"/>
              <a:t>Expose larynx</a:t>
            </a:r>
          </a:p>
          <a:p>
            <a:pPr lvl="1"/>
            <a:r>
              <a:rPr lang="en-US" dirty="0"/>
              <a:t>Cormack-</a:t>
            </a:r>
            <a:r>
              <a:rPr lang="en-US" dirty="0" err="1"/>
              <a:t>Lehane</a:t>
            </a:r>
            <a:r>
              <a:rPr lang="en-US" dirty="0"/>
              <a:t> system for grading </a:t>
            </a:r>
            <a:r>
              <a:rPr lang="en-US" dirty="0" err="1"/>
              <a:t>laryngoscopic</a:t>
            </a:r>
            <a:r>
              <a:rPr lang="en-US" dirty="0"/>
              <a:t> view at intubation</a:t>
            </a:r>
            <a:r>
              <a:rPr lang="en-US" baseline="30000" dirty="0"/>
              <a:t>31</a:t>
            </a:r>
          </a:p>
          <a:p>
            <a:r>
              <a:rPr lang="en-US" dirty="0"/>
              <a:t>Optimize view</a:t>
            </a:r>
          </a:p>
          <a:p>
            <a:pPr lvl="1"/>
            <a:r>
              <a:rPr lang="en-US" dirty="0"/>
              <a:t>Adjust blade tip position in vallecula or on the epiglottis</a:t>
            </a:r>
          </a:p>
          <a:p>
            <a:pPr lvl="1"/>
            <a:r>
              <a:rPr lang="en-US" dirty="0"/>
              <a:t>External laryngeal manipulation (BURP maneuver)</a:t>
            </a:r>
          </a:p>
          <a:p>
            <a:pPr marL="457200" lvl="1" indent="0">
              <a:buNone/>
            </a:pPr>
            <a:endParaRPr lang="en-US" dirty="0"/>
          </a:p>
          <a:p>
            <a:pPr lvl="1"/>
            <a:endParaRPr lang="en-US"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0986" y="5203241"/>
            <a:ext cx="4762026" cy="110865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79264279"/>
              </p:ext>
            </p:extLst>
          </p:nvPr>
        </p:nvGraphicFramePr>
        <p:xfrm>
          <a:off x="2190986" y="4678572"/>
          <a:ext cx="4762028" cy="389732"/>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385616272"/>
                    </a:ext>
                  </a:extLst>
                </a:gridCol>
                <a:gridCol w="1161814">
                  <a:extLst>
                    <a:ext uri="{9D8B030D-6E8A-4147-A177-3AD203B41FA5}">
                      <a16:colId xmlns:a16="http://schemas.microsoft.com/office/drawing/2014/main" val="3465290885"/>
                    </a:ext>
                  </a:extLst>
                </a:gridCol>
                <a:gridCol w="1258626">
                  <a:extLst>
                    <a:ext uri="{9D8B030D-6E8A-4147-A177-3AD203B41FA5}">
                      <a16:colId xmlns:a16="http://schemas.microsoft.com/office/drawing/2014/main" val="96522510"/>
                    </a:ext>
                  </a:extLst>
                </a:gridCol>
                <a:gridCol w="1122388">
                  <a:extLst>
                    <a:ext uri="{9D8B030D-6E8A-4147-A177-3AD203B41FA5}">
                      <a16:colId xmlns:a16="http://schemas.microsoft.com/office/drawing/2014/main" val="336453495"/>
                    </a:ext>
                  </a:extLst>
                </a:gridCol>
              </a:tblGrid>
              <a:tr h="389732">
                <a:tc>
                  <a:txBody>
                    <a:bodyPr/>
                    <a:lstStyle/>
                    <a:p>
                      <a:pPr algn="ctr"/>
                      <a:r>
                        <a:rPr lang="en-US" dirty="0"/>
                        <a:t>Grade 1</a:t>
                      </a:r>
                    </a:p>
                  </a:txBody>
                  <a:tcPr/>
                </a:tc>
                <a:tc>
                  <a:txBody>
                    <a:bodyPr/>
                    <a:lstStyle/>
                    <a:p>
                      <a:pPr algn="ctr"/>
                      <a:r>
                        <a:rPr lang="en-US" dirty="0"/>
                        <a:t>Grade 2</a:t>
                      </a:r>
                    </a:p>
                  </a:txBody>
                  <a:tcPr/>
                </a:tc>
                <a:tc>
                  <a:txBody>
                    <a:bodyPr/>
                    <a:lstStyle/>
                    <a:p>
                      <a:pPr algn="ctr"/>
                      <a:r>
                        <a:rPr lang="en-US" dirty="0"/>
                        <a:t>Grade 3</a:t>
                      </a:r>
                    </a:p>
                  </a:txBody>
                  <a:tcPr/>
                </a:tc>
                <a:tc>
                  <a:txBody>
                    <a:bodyPr/>
                    <a:lstStyle/>
                    <a:p>
                      <a:pPr algn="ctr"/>
                      <a:r>
                        <a:rPr lang="en-US" dirty="0"/>
                        <a:t>Grade 4</a:t>
                      </a:r>
                    </a:p>
                  </a:txBody>
                  <a:tcPr/>
                </a:tc>
                <a:extLst>
                  <a:ext uri="{0D108BD9-81ED-4DB2-BD59-A6C34878D82A}">
                    <a16:rowId xmlns:a16="http://schemas.microsoft.com/office/drawing/2014/main" val="341556690"/>
                  </a:ext>
                </a:extLst>
              </a:tr>
            </a:tbl>
          </a:graphicData>
        </a:graphic>
      </p:graphicFrame>
      <p:sp>
        <p:nvSpPr>
          <p:cNvPr id="5" name="Slide Number Placeholder 4"/>
          <p:cNvSpPr>
            <a:spLocks noGrp="1"/>
          </p:cNvSpPr>
          <p:nvPr>
            <p:ph type="sldNum" sz="quarter" idx="12"/>
          </p:nvPr>
        </p:nvSpPr>
        <p:spPr/>
        <p:txBody>
          <a:bodyPr/>
          <a:lstStyle/>
          <a:p>
            <a:fld id="{4E63A49E-25BD-984C-BD05-59AE97DE79DB}" type="slidenum">
              <a:rPr lang="en-US" smtClean="0"/>
              <a:t>26</a:t>
            </a:fld>
            <a:endParaRPr lang="en-US"/>
          </a:p>
        </p:txBody>
      </p:sp>
      <p:pic>
        <p:nvPicPr>
          <p:cNvPr id="7" name="Picture 6">
            <a:extLst>
              <a:ext uri="{FF2B5EF4-FFF2-40B4-BE49-F238E27FC236}">
                <a16:creationId xmlns:a16="http://schemas.microsoft.com/office/drawing/2014/main" id="{6BF5F7AD-01CC-5243-9841-E2819B815B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705609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Tracheal Intubation</a:t>
            </a:r>
          </a:p>
        </p:txBody>
      </p:sp>
      <p:sp>
        <p:nvSpPr>
          <p:cNvPr id="3" name="Content Placeholder 2"/>
          <p:cNvSpPr>
            <a:spLocks noGrp="1"/>
          </p:cNvSpPr>
          <p:nvPr>
            <p:ph idx="1"/>
          </p:nvPr>
        </p:nvSpPr>
        <p:spPr>
          <a:xfrm>
            <a:off x="628650" y="1825624"/>
            <a:ext cx="7886700" cy="4727575"/>
          </a:xfrm>
        </p:spPr>
        <p:txBody>
          <a:bodyPr>
            <a:normAutofit fontScale="92500" lnSpcReduction="10000"/>
          </a:bodyPr>
          <a:lstStyle/>
          <a:p>
            <a:r>
              <a:rPr lang="en-US" dirty="0"/>
              <a:t>ETT selection</a:t>
            </a:r>
          </a:p>
          <a:p>
            <a:pPr lvl="1"/>
            <a:r>
              <a:rPr lang="en-US" dirty="0"/>
              <a:t>age/4 +3.5 (4 if </a:t>
            </a:r>
            <a:r>
              <a:rPr lang="en-US" dirty="0" err="1"/>
              <a:t>uncuffed</a:t>
            </a:r>
            <a:r>
              <a:rPr lang="en-US" dirty="0"/>
              <a:t>)</a:t>
            </a:r>
          </a:p>
          <a:p>
            <a:r>
              <a:rPr lang="en-US" dirty="0"/>
              <a:t>Stylet</a:t>
            </a:r>
          </a:p>
          <a:p>
            <a:r>
              <a:rPr lang="en-US" dirty="0"/>
              <a:t>Depth</a:t>
            </a:r>
          </a:p>
          <a:p>
            <a:pPr lvl="1"/>
            <a:r>
              <a:rPr lang="en-US" dirty="0"/>
              <a:t>Height in cm/10 + 5 (4 if &lt;4 months)</a:t>
            </a:r>
            <a:r>
              <a:rPr lang="en-US" baseline="30000" dirty="0"/>
              <a:t>32</a:t>
            </a:r>
            <a:endParaRPr lang="en-US" baseline="30000" dirty="0">
              <a:highlight>
                <a:srgbClr val="FFFF00"/>
              </a:highlight>
            </a:endParaRPr>
          </a:p>
          <a:p>
            <a:r>
              <a:rPr lang="en-US" dirty="0"/>
              <a:t>Cuff</a:t>
            </a:r>
          </a:p>
          <a:p>
            <a:pPr lvl="1"/>
            <a:r>
              <a:rPr lang="en-US" dirty="0"/>
              <a:t>&lt;20 cmH</a:t>
            </a:r>
            <a:r>
              <a:rPr lang="en-US" baseline="-25000" dirty="0"/>
              <a:t>2</a:t>
            </a:r>
            <a:r>
              <a:rPr lang="en-US" dirty="0"/>
              <a:t>O</a:t>
            </a:r>
          </a:p>
          <a:p>
            <a:r>
              <a:rPr lang="en-US" dirty="0"/>
              <a:t>Confirmation </a:t>
            </a:r>
          </a:p>
          <a:p>
            <a:pPr lvl="1"/>
            <a:r>
              <a:rPr lang="en-US" dirty="0"/>
              <a:t>Breath sounds, fogging, presence of EtCO</a:t>
            </a:r>
            <a:r>
              <a:rPr lang="en-US" baseline="-25000" dirty="0"/>
              <a:t>2</a:t>
            </a:r>
            <a:endParaRPr lang="en-US" dirty="0"/>
          </a:p>
          <a:p>
            <a:r>
              <a:rPr lang="en-US" dirty="0"/>
              <a:t>Call for help early </a:t>
            </a:r>
          </a:p>
          <a:p>
            <a:r>
              <a:rPr lang="en-US" dirty="0"/>
              <a:t>Do not continue to do the same thing &amp; expect different result </a:t>
            </a:r>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27</a:t>
            </a:fld>
            <a:endParaRPr lang="en-US"/>
          </a:p>
        </p:txBody>
      </p:sp>
      <p:pic>
        <p:nvPicPr>
          <p:cNvPr id="8" name="Picture 7">
            <a:extLst>
              <a:ext uri="{FF2B5EF4-FFF2-40B4-BE49-F238E27FC236}">
                <a16:creationId xmlns:a16="http://schemas.microsoft.com/office/drawing/2014/main" id="{04774807-E36C-E241-BE85-0EBF9952F4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2847031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7151-6756-DB40-94D6-AB7EC14FF618}"/>
              </a:ext>
            </a:extLst>
          </p:cNvPr>
          <p:cNvSpPr>
            <a:spLocks noGrp="1"/>
          </p:cNvSpPr>
          <p:nvPr>
            <p:ph type="title"/>
          </p:nvPr>
        </p:nvSpPr>
        <p:spPr>
          <a:xfrm>
            <a:off x="628650" y="76200"/>
            <a:ext cx="7886700" cy="1325563"/>
          </a:xfrm>
        </p:spPr>
        <p:txBody>
          <a:bodyPr/>
          <a:lstStyle/>
          <a:p>
            <a:r>
              <a:rPr lang="en-US" sz="4000" dirty="0">
                <a:solidFill>
                  <a:prstClr val="black"/>
                </a:solidFill>
              </a:rPr>
              <a:t>References</a:t>
            </a:r>
            <a:br>
              <a:rPr lang="en-US" sz="4000" dirty="0">
                <a:solidFill>
                  <a:prstClr val="black"/>
                </a:solidFill>
              </a:rPr>
            </a:br>
            <a:r>
              <a:rPr lang="en-US" sz="1600" dirty="0">
                <a:solidFill>
                  <a:prstClr val="black"/>
                </a:solidFill>
              </a:rPr>
              <a:t>*</a:t>
            </a:r>
            <a:r>
              <a:rPr lang="en-US" sz="1600" b="1" u="sng" dirty="0">
                <a:solidFill>
                  <a:prstClr val="black"/>
                </a:solidFill>
              </a:rPr>
              <a:t>Please note</a:t>
            </a:r>
            <a:r>
              <a:rPr lang="en-US" sz="1600" dirty="0">
                <a:solidFill>
                  <a:prstClr val="black"/>
                </a:solidFill>
              </a:rPr>
              <a:t>: any reference that is clickable has a link to the article free of charge</a:t>
            </a:r>
            <a:endParaRPr lang="en-US" sz="3600" dirty="0"/>
          </a:p>
        </p:txBody>
      </p:sp>
      <p:sp>
        <p:nvSpPr>
          <p:cNvPr id="3" name="Content Placeholder 2">
            <a:extLst>
              <a:ext uri="{FF2B5EF4-FFF2-40B4-BE49-F238E27FC236}">
                <a16:creationId xmlns:a16="http://schemas.microsoft.com/office/drawing/2014/main" id="{6D3D9BE1-9D1C-B44C-BD55-85923BCAF56B}"/>
              </a:ext>
            </a:extLst>
          </p:cNvPr>
          <p:cNvSpPr>
            <a:spLocks noGrp="1"/>
          </p:cNvSpPr>
          <p:nvPr>
            <p:ph idx="1"/>
          </p:nvPr>
        </p:nvSpPr>
        <p:spPr>
          <a:xfrm>
            <a:off x="762000" y="1524000"/>
            <a:ext cx="7753350" cy="4435475"/>
          </a:xfrm>
        </p:spPr>
        <p:txBody>
          <a:bodyPr>
            <a:normAutofit fontScale="40000" lnSpcReduction="20000"/>
          </a:bodyPr>
          <a:lstStyle/>
          <a:p>
            <a:pPr marL="514350" indent="-514350">
              <a:buFont typeface="+mj-lt"/>
              <a:buAutoNum type="arabicPeriod"/>
            </a:pPr>
            <a:r>
              <a:rPr lang="en-US" sz="3500" dirty="0">
                <a:latin typeface="Calibri" panose="020F0502020204030204" pitchFamily="34" charset="0"/>
                <a:ea typeface="Calibri" panose="020F0502020204030204" pitchFamily="34" charset="0"/>
                <a:hlinkClick r:id="rId3"/>
              </a:rPr>
              <a:t>Cook TM, Woodall N, </a:t>
            </a:r>
            <a:r>
              <a:rPr lang="en-US" sz="3500" dirty="0" err="1">
                <a:latin typeface="Calibri" panose="020F0502020204030204" pitchFamily="34" charset="0"/>
                <a:ea typeface="Calibri" panose="020F0502020204030204" pitchFamily="34" charset="0"/>
                <a:hlinkClick r:id="rId3"/>
              </a:rPr>
              <a:t>Frerk</a:t>
            </a:r>
            <a:r>
              <a:rPr lang="en-US" sz="3500" dirty="0">
                <a:latin typeface="Calibri" panose="020F0502020204030204" pitchFamily="34" charset="0"/>
                <a:ea typeface="Calibri" panose="020F0502020204030204" pitchFamily="34" charset="0"/>
                <a:hlinkClick r:id="rId3"/>
              </a:rPr>
              <a:t> C. A national survey of the impact of NAP4 on airway management </a:t>
            </a:r>
            <a:r>
              <a:rPr lang="en-US" sz="3500" dirty="0">
                <a:solidFill>
                  <a:prstClr val="black"/>
                </a:solidFill>
                <a:latin typeface="Calibri" panose="020F0502020204030204" pitchFamily="34" charset="0"/>
                <a:ea typeface="Calibri" panose="020F0502020204030204" pitchFamily="34" charset="0"/>
                <a:hlinkClick r:id="rId3"/>
              </a:rPr>
              <a:t>practice in United Kingdom hospitals: closing the safety gap in </a:t>
            </a:r>
            <a:r>
              <a:rPr lang="en-US" sz="3500" dirty="0" err="1">
                <a:solidFill>
                  <a:prstClr val="black"/>
                </a:solidFill>
                <a:latin typeface="Calibri" panose="020F0502020204030204" pitchFamily="34" charset="0"/>
                <a:ea typeface="Calibri" panose="020F0502020204030204" pitchFamily="34" charset="0"/>
                <a:hlinkClick r:id="rId3"/>
              </a:rPr>
              <a:t>anaesthesia</a:t>
            </a:r>
            <a:r>
              <a:rPr lang="en-US" sz="3500" dirty="0">
                <a:solidFill>
                  <a:prstClr val="black"/>
                </a:solidFill>
                <a:latin typeface="Calibri" panose="020F0502020204030204" pitchFamily="34" charset="0"/>
                <a:ea typeface="Calibri" panose="020F0502020204030204" pitchFamily="34" charset="0"/>
                <a:hlinkClick r:id="rId3"/>
              </a:rPr>
              <a:t>, intensive care and the emergency department. Br J </a:t>
            </a:r>
            <a:r>
              <a:rPr lang="en-US" sz="3500" dirty="0" err="1">
                <a:solidFill>
                  <a:prstClr val="black"/>
                </a:solidFill>
                <a:latin typeface="Calibri" panose="020F0502020204030204" pitchFamily="34" charset="0"/>
                <a:ea typeface="Calibri" panose="020F0502020204030204" pitchFamily="34" charset="0"/>
                <a:hlinkClick r:id="rId3"/>
              </a:rPr>
              <a:t>Anaesth</a:t>
            </a:r>
            <a:r>
              <a:rPr lang="en-US" sz="3500" dirty="0">
                <a:solidFill>
                  <a:prstClr val="black"/>
                </a:solidFill>
                <a:latin typeface="Calibri" panose="020F0502020204030204" pitchFamily="34" charset="0"/>
                <a:ea typeface="Calibri" panose="020F0502020204030204" pitchFamily="34" charset="0"/>
                <a:hlinkClick r:id="rId3"/>
              </a:rPr>
              <a:t>. 2016;117(2):182-90.</a:t>
            </a:r>
            <a:endParaRPr lang="en-US" sz="3500" dirty="0">
              <a:solidFill>
                <a:prstClr val="black"/>
              </a:solidFill>
              <a:latin typeface="Calibri" panose="020F0502020204030204" pitchFamily="34" charset="0"/>
              <a:ea typeface="Calibri" panose="020F0502020204030204" pitchFamily="34" charset="0"/>
            </a:endParaRPr>
          </a:p>
          <a:p>
            <a:pPr marL="514350" indent="-514350">
              <a:buFont typeface="+mj-lt"/>
              <a:buAutoNum type="arabicPeriod"/>
            </a:pPr>
            <a:r>
              <a:rPr lang="en-US" sz="3500" dirty="0">
                <a:solidFill>
                  <a:prstClr val="black"/>
                </a:solidFill>
                <a:latin typeface="Calibri" panose="020F0502020204030204" pitchFamily="34" charset="0"/>
                <a:ea typeface="Calibri" panose="020F0502020204030204" pitchFamily="34" charset="0"/>
                <a:hlinkClick r:id="rId4"/>
              </a:rPr>
              <a:t>Cook TM, Woodall N, Harper J, </a:t>
            </a:r>
            <a:r>
              <a:rPr lang="en-US" sz="3500" dirty="0" err="1">
                <a:solidFill>
                  <a:prstClr val="black"/>
                </a:solidFill>
                <a:latin typeface="Calibri" panose="020F0502020204030204" pitchFamily="34" charset="0"/>
                <a:ea typeface="Calibri" panose="020F0502020204030204" pitchFamily="34" charset="0"/>
                <a:hlinkClick r:id="rId4"/>
              </a:rPr>
              <a:t>Benger</a:t>
            </a:r>
            <a:r>
              <a:rPr lang="en-US" sz="3500" dirty="0">
                <a:solidFill>
                  <a:prstClr val="black"/>
                </a:solidFill>
                <a:latin typeface="Calibri" panose="020F0502020204030204" pitchFamily="34" charset="0"/>
                <a:ea typeface="Calibri" panose="020F0502020204030204" pitchFamily="34" charset="0"/>
                <a:hlinkClick r:id="rId4"/>
              </a:rPr>
              <a:t> J, Fourth National Audit P. Major complications of airway management in the UK: results of the Fourth National Audit Project of the Royal College of </a:t>
            </a:r>
            <a:r>
              <a:rPr lang="en-US" sz="3500" dirty="0" err="1">
                <a:solidFill>
                  <a:prstClr val="black"/>
                </a:solidFill>
                <a:latin typeface="Calibri" panose="020F0502020204030204" pitchFamily="34" charset="0"/>
                <a:ea typeface="Calibri" panose="020F0502020204030204" pitchFamily="34" charset="0"/>
                <a:hlinkClick r:id="rId4"/>
              </a:rPr>
              <a:t>Anaesthetists</a:t>
            </a:r>
            <a:r>
              <a:rPr lang="en-US" sz="3500" dirty="0">
                <a:solidFill>
                  <a:prstClr val="black"/>
                </a:solidFill>
                <a:latin typeface="Calibri" panose="020F0502020204030204" pitchFamily="34" charset="0"/>
                <a:ea typeface="Calibri" panose="020F0502020204030204" pitchFamily="34" charset="0"/>
                <a:hlinkClick r:id="rId4"/>
              </a:rPr>
              <a:t> and the Difficult Airway Society. Part 2: intensive care and emergency departments. Br J </a:t>
            </a:r>
            <a:r>
              <a:rPr lang="en-US" sz="3500" dirty="0" err="1">
                <a:solidFill>
                  <a:prstClr val="black"/>
                </a:solidFill>
                <a:latin typeface="Calibri" panose="020F0502020204030204" pitchFamily="34" charset="0"/>
                <a:ea typeface="Calibri" panose="020F0502020204030204" pitchFamily="34" charset="0"/>
                <a:hlinkClick r:id="rId4"/>
              </a:rPr>
              <a:t>Anaesth</a:t>
            </a:r>
            <a:r>
              <a:rPr lang="en-US" sz="3500" dirty="0">
                <a:solidFill>
                  <a:prstClr val="black"/>
                </a:solidFill>
                <a:latin typeface="Calibri" panose="020F0502020204030204" pitchFamily="34" charset="0"/>
                <a:ea typeface="Calibri" panose="020F0502020204030204" pitchFamily="34" charset="0"/>
                <a:hlinkClick r:id="rId4"/>
              </a:rPr>
              <a:t>. 2011;106(5):632-42.</a:t>
            </a:r>
            <a:endParaRPr lang="en-US" sz="3500" dirty="0">
              <a:solidFill>
                <a:prstClr val="black"/>
              </a:solidFill>
              <a:latin typeface="Calibri" panose="020F0502020204030204" pitchFamily="34" charset="0"/>
              <a:ea typeface="Calibri" panose="020F0502020204030204" pitchFamily="34" charset="0"/>
            </a:endParaRPr>
          </a:p>
          <a:p>
            <a:pPr marL="514350" indent="-514350">
              <a:buFont typeface="+mj-lt"/>
              <a:buAutoNum type="arabicPeriod"/>
            </a:pPr>
            <a:r>
              <a:rPr lang="en-US" sz="3500" dirty="0" err="1">
                <a:solidFill>
                  <a:prstClr val="black"/>
                </a:solidFill>
                <a:latin typeface="Calibri" panose="020F0502020204030204" pitchFamily="34" charset="0"/>
                <a:ea typeface="Calibri" panose="020F0502020204030204" pitchFamily="34" charset="0"/>
                <a:hlinkClick r:id="rId5"/>
              </a:rPr>
              <a:t>Gausche</a:t>
            </a:r>
            <a:r>
              <a:rPr lang="en-US" sz="3500" dirty="0">
                <a:solidFill>
                  <a:prstClr val="black"/>
                </a:solidFill>
                <a:latin typeface="Calibri" panose="020F0502020204030204" pitchFamily="34" charset="0"/>
                <a:ea typeface="Calibri" panose="020F0502020204030204" pitchFamily="34" charset="0"/>
                <a:hlinkClick r:id="rId5"/>
              </a:rPr>
              <a:t> M, Lewis RJ, Stratton SJ, Haynes BE, Gunter CS, Goodrich SM, et al. Effect of out-of-hospital pediatric endotracheal intubation on survival and neurological outcome: a controlled clinical trial. JAMA. 2000;283(6):783-90.</a:t>
            </a:r>
            <a:endParaRPr lang="en-US" sz="3500" dirty="0">
              <a:solidFill>
                <a:prstClr val="black"/>
              </a:solidFill>
              <a:latin typeface="Calibri" panose="020F0502020204030204" pitchFamily="34" charset="0"/>
              <a:ea typeface="Calibri" panose="020F0502020204030204" pitchFamily="34" charset="0"/>
            </a:endParaRPr>
          </a:p>
          <a:p>
            <a:pPr marL="514350" indent="-514350">
              <a:buFont typeface="+mj-lt"/>
              <a:buAutoNum type="arabicPeriod"/>
            </a:pPr>
            <a:r>
              <a:rPr lang="en-US" sz="3500" dirty="0" err="1">
                <a:solidFill>
                  <a:prstClr val="black"/>
                </a:solidFill>
                <a:latin typeface="Calibri" panose="020F0502020204030204" pitchFamily="34" charset="0"/>
                <a:ea typeface="Calibri" panose="020F0502020204030204" pitchFamily="34" charset="0"/>
              </a:rPr>
              <a:t>Nishisaki</a:t>
            </a:r>
            <a:r>
              <a:rPr lang="en-US" sz="3500" dirty="0">
                <a:solidFill>
                  <a:prstClr val="black"/>
                </a:solidFill>
                <a:latin typeface="Calibri" panose="020F0502020204030204" pitchFamily="34" charset="0"/>
                <a:ea typeface="Calibri" panose="020F0502020204030204" pitchFamily="34" charset="0"/>
              </a:rPr>
              <a:t> A, Turner DA, Brown CA, 3rd, Walls RM, </a:t>
            </a:r>
            <a:r>
              <a:rPr lang="en-US" sz="3500" dirty="0" err="1">
                <a:solidFill>
                  <a:prstClr val="black"/>
                </a:solidFill>
                <a:latin typeface="Calibri" panose="020F0502020204030204" pitchFamily="34" charset="0"/>
                <a:ea typeface="Calibri" panose="020F0502020204030204" pitchFamily="34" charset="0"/>
              </a:rPr>
              <a:t>Nadkarni</a:t>
            </a:r>
            <a:r>
              <a:rPr lang="en-US" sz="3500" dirty="0">
                <a:solidFill>
                  <a:prstClr val="black"/>
                </a:solidFill>
                <a:latin typeface="Calibri" panose="020F0502020204030204" pitchFamily="34" charset="0"/>
                <a:ea typeface="Calibri" panose="020F0502020204030204" pitchFamily="34" charset="0"/>
              </a:rPr>
              <a:t> VM, National Emergency Airway Registry for C, et al. A National Emergency Airway Registry for children: landscape of tracheal intubation in 15 PICUs. </a:t>
            </a:r>
            <a:r>
              <a:rPr lang="en-US" sz="3500" dirty="0" err="1">
                <a:solidFill>
                  <a:prstClr val="black"/>
                </a:solidFill>
                <a:latin typeface="Calibri" panose="020F0502020204030204" pitchFamily="34" charset="0"/>
                <a:ea typeface="Calibri" panose="020F0502020204030204" pitchFamily="34" charset="0"/>
              </a:rPr>
              <a:t>Crit</a:t>
            </a:r>
            <a:r>
              <a:rPr lang="en-US" sz="3500" dirty="0">
                <a:solidFill>
                  <a:prstClr val="black"/>
                </a:solidFill>
                <a:latin typeface="Calibri" panose="020F0502020204030204" pitchFamily="34" charset="0"/>
                <a:ea typeface="Calibri" panose="020F0502020204030204" pitchFamily="34" charset="0"/>
              </a:rPr>
              <a:t> Care Med. 2013;41(3):874-85.</a:t>
            </a:r>
          </a:p>
          <a:p>
            <a:pPr marL="514350" indent="-514350">
              <a:buFont typeface="+mj-lt"/>
              <a:buAutoNum type="arabicPeriod"/>
            </a:pPr>
            <a:r>
              <a:rPr lang="en-US" sz="3500" dirty="0">
                <a:solidFill>
                  <a:prstClr val="black"/>
                </a:solidFill>
                <a:latin typeface="Calibri" panose="020F0502020204030204" pitchFamily="34" charset="0"/>
                <a:ea typeface="Calibri" panose="020F0502020204030204" pitchFamily="34" charset="0"/>
                <a:hlinkClick r:id="rId6"/>
              </a:rPr>
              <a:t>Maconochie IK, de Caen AR, </a:t>
            </a:r>
            <a:r>
              <a:rPr lang="en-US" sz="3500" dirty="0" err="1">
                <a:solidFill>
                  <a:prstClr val="black"/>
                </a:solidFill>
                <a:latin typeface="Calibri" panose="020F0502020204030204" pitchFamily="34" charset="0"/>
                <a:ea typeface="Calibri" panose="020F0502020204030204" pitchFamily="34" charset="0"/>
                <a:hlinkClick r:id="rId6"/>
              </a:rPr>
              <a:t>Aickin</a:t>
            </a:r>
            <a:r>
              <a:rPr lang="en-US" sz="3500" dirty="0">
                <a:solidFill>
                  <a:prstClr val="black"/>
                </a:solidFill>
                <a:latin typeface="Calibri" panose="020F0502020204030204" pitchFamily="34" charset="0"/>
                <a:ea typeface="Calibri" panose="020F0502020204030204" pitchFamily="34" charset="0"/>
                <a:hlinkClick r:id="rId6"/>
              </a:rPr>
              <a:t> R, Atkins DL, </a:t>
            </a:r>
            <a:r>
              <a:rPr lang="en-US" sz="3500" dirty="0" err="1">
                <a:solidFill>
                  <a:prstClr val="black"/>
                </a:solidFill>
                <a:latin typeface="Calibri" panose="020F0502020204030204" pitchFamily="34" charset="0"/>
                <a:ea typeface="Calibri" panose="020F0502020204030204" pitchFamily="34" charset="0"/>
                <a:hlinkClick r:id="rId6"/>
              </a:rPr>
              <a:t>Biarent</a:t>
            </a:r>
            <a:r>
              <a:rPr lang="en-US" sz="3500" dirty="0">
                <a:solidFill>
                  <a:prstClr val="black"/>
                </a:solidFill>
                <a:latin typeface="Calibri" panose="020F0502020204030204" pitchFamily="34" charset="0"/>
                <a:ea typeface="Calibri" panose="020F0502020204030204" pitchFamily="34" charset="0"/>
                <a:hlinkClick r:id="rId6"/>
              </a:rPr>
              <a:t> D, </a:t>
            </a:r>
            <a:r>
              <a:rPr lang="en-US" sz="3500" dirty="0" err="1">
                <a:solidFill>
                  <a:prstClr val="black"/>
                </a:solidFill>
                <a:latin typeface="Calibri" panose="020F0502020204030204" pitchFamily="34" charset="0"/>
                <a:ea typeface="Calibri" panose="020F0502020204030204" pitchFamily="34" charset="0"/>
                <a:hlinkClick r:id="rId6"/>
              </a:rPr>
              <a:t>Guerguerian</a:t>
            </a:r>
            <a:r>
              <a:rPr lang="en-US" sz="3500" dirty="0">
                <a:solidFill>
                  <a:prstClr val="black"/>
                </a:solidFill>
                <a:latin typeface="Calibri" panose="020F0502020204030204" pitchFamily="34" charset="0"/>
                <a:ea typeface="Calibri" panose="020F0502020204030204" pitchFamily="34" charset="0"/>
                <a:hlinkClick r:id="rId6"/>
              </a:rPr>
              <a:t> AM, et al. Part 6: Pediatric Basic Life Support and Pediatric Advanced Life Support: 2015 International Consensus on Cardiopulmonary Resuscitation and Emergency Cardiovascular Care Science With Treatment Recommendations (Reprint). Pediatrics. 2015;136 </a:t>
            </a:r>
            <a:r>
              <a:rPr lang="en-US" sz="3500" dirty="0" err="1">
                <a:solidFill>
                  <a:prstClr val="black"/>
                </a:solidFill>
                <a:latin typeface="Calibri" panose="020F0502020204030204" pitchFamily="34" charset="0"/>
                <a:ea typeface="Calibri" panose="020F0502020204030204" pitchFamily="34" charset="0"/>
                <a:hlinkClick r:id="rId6"/>
              </a:rPr>
              <a:t>Suppl</a:t>
            </a:r>
            <a:r>
              <a:rPr lang="en-US" sz="3500" dirty="0">
                <a:solidFill>
                  <a:prstClr val="black"/>
                </a:solidFill>
                <a:latin typeface="Calibri" panose="020F0502020204030204" pitchFamily="34" charset="0"/>
                <a:ea typeface="Calibri" panose="020F0502020204030204" pitchFamily="34" charset="0"/>
                <a:hlinkClick r:id="rId6"/>
              </a:rPr>
              <a:t> 2:S88-119.</a:t>
            </a:r>
            <a:endParaRPr lang="en-US" sz="3500" dirty="0">
              <a:solidFill>
                <a:prstClr val="black"/>
              </a:solidFill>
              <a:latin typeface="Calibri" panose="020F0502020204030204" pitchFamily="34" charset="0"/>
              <a:ea typeface="Calibri" panose="020F0502020204030204" pitchFamily="34" charset="0"/>
            </a:endParaRPr>
          </a:p>
          <a:p>
            <a:pPr marL="514350" indent="-514350">
              <a:buFont typeface="+mj-lt"/>
              <a:buAutoNum type="arabicPeriod"/>
            </a:pPr>
            <a:r>
              <a:rPr lang="en-US" sz="3500" dirty="0">
                <a:solidFill>
                  <a:prstClr val="black"/>
                </a:solidFill>
                <a:latin typeface="Calibri" panose="020F0502020204030204" pitchFamily="34" charset="0"/>
                <a:ea typeface="Calibri" panose="020F0502020204030204" pitchFamily="34" charset="0"/>
              </a:rPr>
              <a:t>American Heart Association. Pediatric Advanced Life Support - Provider Manual. 2016.</a:t>
            </a:r>
          </a:p>
          <a:p>
            <a:pPr marL="514350" indent="-514350">
              <a:buFont typeface="+mj-lt"/>
              <a:buAutoNum type="arabicPeriod"/>
            </a:pPr>
            <a:r>
              <a:rPr lang="en-US" sz="3500" dirty="0">
                <a:solidFill>
                  <a:prstClr val="black"/>
                </a:solidFill>
                <a:latin typeface="Calibri" panose="020F0502020204030204" pitchFamily="34" charset="0"/>
                <a:ea typeface="Calibri" panose="020F0502020204030204" pitchFamily="34" charset="0"/>
                <a:hlinkClick r:id="rId7"/>
              </a:rPr>
              <a:t>Joint Commission on Accreditation of Healthcare Organizations. Root causes of sentinel events (all categories, 1995-2004) 2005. </a:t>
            </a:r>
            <a:endParaRPr lang="en-US" sz="3500" dirty="0">
              <a:solidFill>
                <a:prstClr val="black"/>
              </a:solidFill>
              <a:latin typeface="Calibri" panose="020F0502020204030204" pitchFamily="34" charset="0"/>
              <a:ea typeface="Calibri" panose="020F0502020204030204" pitchFamily="34" charset="0"/>
            </a:endParaRPr>
          </a:p>
          <a:p>
            <a:pPr marL="514350" indent="-514350">
              <a:buFont typeface="+mj-lt"/>
              <a:buAutoNum type="arabicPeriod"/>
            </a:pPr>
            <a:r>
              <a:rPr lang="en-US" sz="3500" dirty="0" err="1">
                <a:solidFill>
                  <a:prstClr val="black"/>
                </a:solidFill>
                <a:latin typeface="Calibri" panose="020F0502020204030204" pitchFamily="34" charset="0"/>
                <a:ea typeface="Calibri" panose="020F0502020204030204" pitchFamily="34" charset="0"/>
              </a:rPr>
              <a:t>Gaba</a:t>
            </a:r>
            <a:r>
              <a:rPr lang="en-US" sz="3500" dirty="0">
                <a:solidFill>
                  <a:prstClr val="black"/>
                </a:solidFill>
                <a:latin typeface="Calibri" panose="020F0502020204030204" pitchFamily="34" charset="0"/>
                <a:ea typeface="Calibri" panose="020F0502020204030204" pitchFamily="34" charset="0"/>
              </a:rPr>
              <a:t> DM, Howard SK, Fish KJ, Smith BE, </a:t>
            </a:r>
            <a:r>
              <a:rPr lang="en-US" sz="3500" dirty="0" err="1">
                <a:solidFill>
                  <a:prstClr val="black"/>
                </a:solidFill>
                <a:latin typeface="Calibri" panose="020F0502020204030204" pitchFamily="34" charset="0"/>
                <a:ea typeface="Calibri" panose="020F0502020204030204" pitchFamily="34" charset="0"/>
              </a:rPr>
              <a:t>Sowb</a:t>
            </a:r>
            <a:r>
              <a:rPr lang="en-US" sz="3500" dirty="0">
                <a:solidFill>
                  <a:prstClr val="black"/>
                </a:solidFill>
                <a:latin typeface="Calibri" panose="020F0502020204030204" pitchFamily="34" charset="0"/>
                <a:ea typeface="Calibri" panose="020F0502020204030204" pitchFamily="34" charset="0"/>
              </a:rPr>
              <a:t> YA. Simulation-Based Training in Anesthesia Crisis Resource Management (ACRM): A Decade of Experience. Simulation &amp; Gaming. 2001;32(2):175-93.</a:t>
            </a:r>
          </a:p>
          <a:p>
            <a:pPr marL="0" lvl="0" indent="0">
              <a:buNone/>
            </a:pPr>
            <a:endParaRPr lang="en-US" sz="3500" dirty="0">
              <a:solidFill>
                <a:prstClr val="black"/>
              </a:solidFill>
              <a:latin typeface="Calibri" panose="020F0502020204030204" pitchFamily="34" charset="0"/>
              <a:ea typeface="Calibri" panose="020F0502020204030204" pitchFamily="34" charset="0"/>
            </a:endParaRPr>
          </a:p>
          <a:p>
            <a:pPr marL="342900" lvl="0" indent="-342900">
              <a:lnSpc>
                <a:spcPct val="110000"/>
              </a:lnSpc>
              <a:spcBef>
                <a:spcPts val="0"/>
              </a:spcBef>
              <a:buFont typeface="+mj-lt"/>
              <a:buAutoNum type="arabicPeriod" startAt="9"/>
            </a:pPr>
            <a:endParaRPr lang="en-US" dirty="0">
              <a:solidFill>
                <a:prstClr val="black"/>
              </a:solidFill>
              <a:latin typeface="Calibri" panose="020F0502020204030204" pitchFamily="34" charset="0"/>
              <a:ea typeface="Calibri" panose="020F0502020204030204" pitchFamily="34" charset="0"/>
            </a:endParaRPr>
          </a:p>
          <a:p>
            <a:pPr marL="0" lvl="0" indent="0">
              <a:lnSpc>
                <a:spcPct val="100000"/>
              </a:lnSpc>
              <a:spcBef>
                <a:spcPts val="0"/>
              </a:spcBef>
              <a:buNone/>
            </a:pPr>
            <a:endParaRPr lang="en-US" sz="1400" dirty="0">
              <a:solidFill>
                <a:prstClr val="black"/>
              </a:solidFill>
              <a:latin typeface="Calibri" panose="020F0502020204030204" pitchFamily="34" charset="0"/>
              <a:ea typeface="Calibri" panose="020F0502020204030204" pitchFamily="34" charset="0"/>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4E63A49E-25BD-984C-BD05-59AE97DE79DB}" type="slidenum">
              <a:rPr lang="en-US" smtClean="0"/>
              <a:t>28</a:t>
            </a:fld>
            <a:endParaRPr lang="en-US"/>
          </a:p>
        </p:txBody>
      </p:sp>
      <p:pic>
        <p:nvPicPr>
          <p:cNvPr id="5" name="Picture 4">
            <a:extLst>
              <a:ext uri="{FF2B5EF4-FFF2-40B4-BE49-F238E27FC236}">
                <a16:creationId xmlns:a16="http://schemas.microsoft.com/office/drawing/2014/main" id="{C4CBEABF-EBCC-6A4D-9BCB-0A1FC0EE496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265370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7151-6756-DB40-94D6-AB7EC14FF618}"/>
              </a:ext>
            </a:extLst>
          </p:cNvPr>
          <p:cNvSpPr>
            <a:spLocks noGrp="1"/>
          </p:cNvSpPr>
          <p:nvPr>
            <p:ph type="title"/>
          </p:nvPr>
        </p:nvSpPr>
        <p:spPr/>
        <p:txBody>
          <a:bodyPr/>
          <a:lstStyle/>
          <a:p>
            <a:r>
              <a:rPr lang="en-US" dirty="0">
                <a:solidFill>
                  <a:prstClr val="black"/>
                </a:solidFill>
              </a:rPr>
              <a:t>References</a:t>
            </a:r>
            <a:br>
              <a:rPr lang="en-US" sz="4000" dirty="0">
                <a:solidFill>
                  <a:prstClr val="black"/>
                </a:solidFill>
              </a:rPr>
            </a:br>
            <a:endParaRPr lang="en-US" sz="2400" dirty="0"/>
          </a:p>
        </p:txBody>
      </p:sp>
      <p:sp>
        <p:nvSpPr>
          <p:cNvPr id="3" name="Content Placeholder 2">
            <a:extLst>
              <a:ext uri="{FF2B5EF4-FFF2-40B4-BE49-F238E27FC236}">
                <a16:creationId xmlns:a16="http://schemas.microsoft.com/office/drawing/2014/main" id="{6D3D9BE1-9D1C-B44C-BD55-85923BCAF56B}"/>
              </a:ext>
            </a:extLst>
          </p:cNvPr>
          <p:cNvSpPr>
            <a:spLocks noGrp="1"/>
          </p:cNvSpPr>
          <p:nvPr>
            <p:ph idx="1"/>
          </p:nvPr>
        </p:nvSpPr>
        <p:spPr>
          <a:xfrm>
            <a:off x="636533" y="1542393"/>
            <a:ext cx="7677150" cy="4832350"/>
          </a:xfrm>
        </p:spPr>
        <p:txBody>
          <a:bodyPr>
            <a:noAutofit/>
          </a:bodyPr>
          <a:lstStyle/>
          <a:p>
            <a:pPr marL="342900" indent="-342900">
              <a:lnSpc>
                <a:spcPct val="110000"/>
              </a:lnSpc>
              <a:spcBef>
                <a:spcPts val="0"/>
              </a:spcBef>
              <a:buFont typeface="+mj-lt"/>
              <a:buAutoNum type="arabicPeriod" startAt="9"/>
            </a:pPr>
            <a:r>
              <a:rPr lang="en-US" sz="1400" dirty="0" err="1">
                <a:solidFill>
                  <a:prstClr val="black"/>
                </a:solidFill>
                <a:latin typeface="Calibri" panose="020F0502020204030204" pitchFamily="34" charset="0"/>
                <a:ea typeface="Calibri" panose="020F0502020204030204" pitchFamily="34" charset="0"/>
              </a:rPr>
              <a:t>Dieckmann</a:t>
            </a:r>
            <a:r>
              <a:rPr lang="en-US" sz="1400" dirty="0">
                <a:solidFill>
                  <a:prstClr val="black"/>
                </a:solidFill>
                <a:latin typeface="Calibri" panose="020F0502020204030204" pitchFamily="34" charset="0"/>
                <a:ea typeface="Calibri" panose="020F0502020204030204" pitchFamily="34" charset="0"/>
              </a:rPr>
              <a:t> P, </a:t>
            </a:r>
            <a:r>
              <a:rPr lang="en-US" sz="1400" dirty="0" err="1">
                <a:solidFill>
                  <a:prstClr val="black"/>
                </a:solidFill>
                <a:latin typeface="Calibri" panose="020F0502020204030204" pitchFamily="34" charset="0"/>
                <a:ea typeface="Calibri" panose="020F0502020204030204" pitchFamily="34" charset="0"/>
              </a:rPr>
              <a:t>Friis</a:t>
            </a:r>
            <a:r>
              <a:rPr lang="en-US" sz="1400" dirty="0">
                <a:solidFill>
                  <a:prstClr val="black"/>
                </a:solidFill>
                <a:latin typeface="Calibri" panose="020F0502020204030204" pitchFamily="34" charset="0"/>
                <a:ea typeface="Calibri" panose="020F0502020204030204" pitchFamily="34" charset="0"/>
              </a:rPr>
              <a:t> SM, Lippert A, </a:t>
            </a:r>
            <a:r>
              <a:rPr lang="en-US" sz="1400" dirty="0" err="1">
                <a:solidFill>
                  <a:prstClr val="black"/>
                </a:solidFill>
                <a:latin typeface="Calibri" panose="020F0502020204030204" pitchFamily="34" charset="0"/>
                <a:ea typeface="Calibri" panose="020F0502020204030204" pitchFamily="34" charset="0"/>
              </a:rPr>
              <a:t>Østergaard</a:t>
            </a:r>
            <a:r>
              <a:rPr lang="en-US" sz="1400" dirty="0">
                <a:solidFill>
                  <a:prstClr val="black"/>
                </a:solidFill>
                <a:latin typeface="Calibri" panose="020F0502020204030204" pitchFamily="34" charset="0"/>
                <a:ea typeface="Calibri" panose="020F0502020204030204" pitchFamily="34" charset="0"/>
              </a:rPr>
              <a:t> D. Goals, Success Factors, and Barriers for Simulation-Based Learning: A Qualitative Interview Study in Health Care. Simulation &amp; Gaming. 2012;43(5):627-47.</a:t>
            </a:r>
          </a:p>
          <a:p>
            <a:pPr marL="342900" indent="-342900">
              <a:lnSpc>
                <a:spcPct val="110000"/>
              </a:lnSpc>
              <a:spcBef>
                <a:spcPts val="0"/>
              </a:spcBef>
              <a:buFont typeface="+mj-lt"/>
              <a:buAutoNum type="arabicPeriod" startAt="9"/>
            </a:pPr>
            <a:endParaRPr lang="en-US" sz="1400" dirty="0">
              <a:solidFill>
                <a:prstClr val="black"/>
              </a:solidFill>
              <a:latin typeface="Calibri" panose="020F0502020204030204" pitchFamily="34" charset="0"/>
              <a:ea typeface="Calibri" panose="020F0502020204030204" pitchFamily="34" charset="0"/>
            </a:endParaRPr>
          </a:p>
          <a:p>
            <a:pPr marL="342900" indent="-342900">
              <a:lnSpc>
                <a:spcPct val="110000"/>
              </a:lnSpc>
              <a:spcBef>
                <a:spcPts val="0"/>
              </a:spcBef>
              <a:buFont typeface="+mj-lt"/>
              <a:buAutoNum type="arabicPeriod" startAt="9"/>
            </a:pPr>
            <a:r>
              <a:rPr lang="en-US" sz="1400" dirty="0">
                <a:solidFill>
                  <a:prstClr val="black"/>
                </a:solidFill>
                <a:latin typeface="Calibri" panose="020F0502020204030204" pitchFamily="34" charset="0"/>
                <a:ea typeface="Calibri" panose="020F0502020204030204" pitchFamily="34" charset="0"/>
              </a:rPr>
              <a:t>Howard SK, </a:t>
            </a:r>
            <a:r>
              <a:rPr lang="en-US" sz="1400" dirty="0" err="1">
                <a:solidFill>
                  <a:prstClr val="black"/>
                </a:solidFill>
                <a:latin typeface="Calibri" panose="020F0502020204030204" pitchFamily="34" charset="0"/>
                <a:ea typeface="Calibri" panose="020F0502020204030204" pitchFamily="34" charset="0"/>
              </a:rPr>
              <a:t>Gaba</a:t>
            </a:r>
            <a:r>
              <a:rPr lang="en-US" sz="1400" dirty="0">
                <a:solidFill>
                  <a:prstClr val="black"/>
                </a:solidFill>
                <a:latin typeface="Calibri" panose="020F0502020204030204" pitchFamily="34" charset="0"/>
                <a:ea typeface="Calibri" panose="020F0502020204030204" pitchFamily="34" charset="0"/>
              </a:rPr>
              <a:t> DM, Fish KJ, Yang G, </a:t>
            </a:r>
            <a:r>
              <a:rPr lang="en-US" sz="1400" dirty="0" err="1">
                <a:solidFill>
                  <a:prstClr val="black"/>
                </a:solidFill>
                <a:latin typeface="Calibri" panose="020F0502020204030204" pitchFamily="34" charset="0"/>
                <a:ea typeface="Calibri" panose="020F0502020204030204" pitchFamily="34" charset="0"/>
              </a:rPr>
              <a:t>Sarnquist</a:t>
            </a:r>
            <a:r>
              <a:rPr lang="en-US" sz="1400" dirty="0">
                <a:solidFill>
                  <a:prstClr val="black"/>
                </a:solidFill>
                <a:latin typeface="Calibri" panose="020F0502020204030204" pitchFamily="34" charset="0"/>
                <a:ea typeface="Calibri" panose="020F0502020204030204" pitchFamily="34" charset="0"/>
              </a:rPr>
              <a:t> FH. Anesthesia crisis resource management training: teaching anesthesiologists to handle critical incidents. </a:t>
            </a:r>
            <a:r>
              <a:rPr lang="en-US" sz="1400" dirty="0" err="1">
                <a:solidFill>
                  <a:prstClr val="black"/>
                </a:solidFill>
                <a:latin typeface="Calibri" panose="020F0502020204030204" pitchFamily="34" charset="0"/>
                <a:ea typeface="Calibri" panose="020F0502020204030204" pitchFamily="34" charset="0"/>
              </a:rPr>
              <a:t>Aviat</a:t>
            </a:r>
            <a:r>
              <a:rPr lang="en-US" sz="1400" dirty="0">
                <a:solidFill>
                  <a:prstClr val="black"/>
                </a:solidFill>
                <a:latin typeface="Calibri" panose="020F0502020204030204" pitchFamily="34" charset="0"/>
                <a:ea typeface="Calibri" panose="020F0502020204030204" pitchFamily="34" charset="0"/>
              </a:rPr>
              <a:t> Space Environ Med. 1992;63(9):763-70.</a:t>
            </a:r>
          </a:p>
          <a:p>
            <a:pPr marL="342900" indent="-342900">
              <a:lnSpc>
                <a:spcPct val="110000"/>
              </a:lnSpc>
              <a:spcBef>
                <a:spcPts val="0"/>
              </a:spcBef>
              <a:buFont typeface="+mj-lt"/>
              <a:buAutoNum type="arabicPeriod" startAt="9"/>
            </a:pPr>
            <a:endParaRPr lang="en-US" sz="1400" dirty="0">
              <a:solidFill>
                <a:prstClr val="black"/>
              </a:solidFill>
              <a:latin typeface="Calibri" panose="020F0502020204030204" pitchFamily="34" charset="0"/>
              <a:ea typeface="Calibri" panose="020F0502020204030204" pitchFamily="34" charset="0"/>
              <a:hlinkClick r:id="rId3"/>
            </a:endParaRPr>
          </a:p>
          <a:p>
            <a:pPr marL="342900" indent="-342900">
              <a:lnSpc>
                <a:spcPct val="110000"/>
              </a:lnSpc>
              <a:spcBef>
                <a:spcPts val="0"/>
              </a:spcBef>
              <a:buFont typeface="+mj-lt"/>
              <a:buAutoNum type="arabicPeriod" startAt="9"/>
            </a:pPr>
            <a:r>
              <a:rPr lang="en-US" sz="1400" dirty="0">
                <a:solidFill>
                  <a:prstClr val="black"/>
                </a:solidFill>
                <a:latin typeface="Calibri" panose="020F0502020204030204" pitchFamily="34" charset="0"/>
                <a:ea typeface="Calibri" panose="020F0502020204030204" pitchFamily="34" charset="0"/>
                <a:hlinkClick r:id="rId3"/>
              </a:rPr>
              <a:t>Clancy CM, </a:t>
            </a:r>
            <a:r>
              <a:rPr lang="en-US" sz="1400" dirty="0" err="1">
                <a:solidFill>
                  <a:prstClr val="black"/>
                </a:solidFill>
                <a:latin typeface="Calibri" panose="020F0502020204030204" pitchFamily="34" charset="0"/>
                <a:ea typeface="Calibri" panose="020F0502020204030204" pitchFamily="34" charset="0"/>
                <a:hlinkClick r:id="rId3"/>
              </a:rPr>
              <a:t>Tornberg</a:t>
            </a:r>
            <a:r>
              <a:rPr lang="en-US" sz="1400" dirty="0">
                <a:solidFill>
                  <a:prstClr val="black"/>
                </a:solidFill>
                <a:latin typeface="Calibri" panose="020F0502020204030204" pitchFamily="34" charset="0"/>
                <a:ea typeface="Calibri" panose="020F0502020204030204" pitchFamily="34" charset="0"/>
                <a:hlinkClick r:id="rId3"/>
              </a:rPr>
              <a:t> DN. </a:t>
            </a:r>
            <a:r>
              <a:rPr lang="en-US" sz="1400" dirty="0" err="1">
                <a:solidFill>
                  <a:prstClr val="black"/>
                </a:solidFill>
                <a:latin typeface="Calibri" panose="020F0502020204030204" pitchFamily="34" charset="0"/>
                <a:ea typeface="Calibri" panose="020F0502020204030204" pitchFamily="34" charset="0"/>
                <a:hlinkClick r:id="rId3"/>
              </a:rPr>
              <a:t>TeamSTEPPS</a:t>
            </a:r>
            <a:r>
              <a:rPr lang="en-US" sz="1400" dirty="0">
                <a:solidFill>
                  <a:prstClr val="black"/>
                </a:solidFill>
                <a:latin typeface="Calibri" panose="020F0502020204030204" pitchFamily="34" charset="0"/>
                <a:ea typeface="Calibri" panose="020F0502020204030204" pitchFamily="34" charset="0"/>
                <a:hlinkClick r:id="rId3"/>
              </a:rPr>
              <a:t>: assuring optimal teamwork in clinical settings. Am J Med Qual. 2007;22(3):214-7.</a:t>
            </a:r>
            <a:endParaRPr lang="en-US" sz="1400" dirty="0">
              <a:solidFill>
                <a:prstClr val="black"/>
              </a:solidFill>
              <a:latin typeface="Calibri" panose="020F0502020204030204" pitchFamily="34" charset="0"/>
              <a:ea typeface="Calibri" panose="020F0502020204030204" pitchFamily="34" charset="0"/>
            </a:endParaRPr>
          </a:p>
          <a:p>
            <a:pPr marL="342900" indent="-342900">
              <a:lnSpc>
                <a:spcPct val="110000"/>
              </a:lnSpc>
              <a:spcBef>
                <a:spcPts val="0"/>
              </a:spcBef>
              <a:buFont typeface="+mj-lt"/>
              <a:buAutoNum type="arabicPeriod" startAt="9"/>
            </a:pPr>
            <a:endParaRPr lang="en-US" sz="1400" dirty="0">
              <a:solidFill>
                <a:prstClr val="black"/>
              </a:solidFill>
              <a:latin typeface="Calibri" panose="020F0502020204030204" pitchFamily="34" charset="0"/>
              <a:ea typeface="Calibri" panose="020F0502020204030204" pitchFamily="34" charset="0"/>
              <a:hlinkClick r:id="rId4"/>
            </a:endParaRPr>
          </a:p>
          <a:p>
            <a:pPr marL="342900" indent="-342900">
              <a:lnSpc>
                <a:spcPct val="110000"/>
              </a:lnSpc>
              <a:spcBef>
                <a:spcPts val="0"/>
              </a:spcBef>
              <a:buFont typeface="+mj-lt"/>
              <a:buAutoNum type="arabicPeriod" startAt="9"/>
            </a:pPr>
            <a:r>
              <a:rPr lang="en-US" sz="1400" dirty="0">
                <a:solidFill>
                  <a:prstClr val="black"/>
                </a:solidFill>
                <a:latin typeface="Calibri" panose="020F0502020204030204" pitchFamily="34" charset="0"/>
                <a:ea typeface="Calibri" panose="020F0502020204030204" pitchFamily="34" charset="0"/>
                <a:hlinkClick r:id="rId4"/>
              </a:rPr>
              <a:t>Greenland KB. Art of airway management: the concept of 'Ma' (Japanese: , when 'less is more'). Br J </a:t>
            </a:r>
            <a:r>
              <a:rPr lang="en-US" sz="1400" dirty="0" err="1">
                <a:solidFill>
                  <a:prstClr val="black"/>
                </a:solidFill>
                <a:latin typeface="Calibri" panose="020F0502020204030204" pitchFamily="34" charset="0"/>
                <a:ea typeface="Calibri" panose="020F0502020204030204" pitchFamily="34" charset="0"/>
                <a:hlinkClick r:id="rId4"/>
              </a:rPr>
              <a:t>Anaesth</a:t>
            </a:r>
            <a:r>
              <a:rPr lang="en-US" sz="1400" dirty="0">
                <a:solidFill>
                  <a:prstClr val="black"/>
                </a:solidFill>
                <a:latin typeface="Calibri" panose="020F0502020204030204" pitchFamily="34" charset="0"/>
                <a:ea typeface="Calibri" panose="020F0502020204030204" pitchFamily="34" charset="0"/>
                <a:hlinkClick r:id="rId4"/>
              </a:rPr>
              <a:t>. 2015;115(6):809-12. </a:t>
            </a:r>
            <a:endParaRPr lang="en-US" sz="1400" dirty="0">
              <a:solidFill>
                <a:prstClr val="black"/>
              </a:solidFill>
              <a:latin typeface="Calibri" panose="020F0502020204030204" pitchFamily="34" charset="0"/>
              <a:ea typeface="Calibri" panose="020F0502020204030204" pitchFamily="34" charset="0"/>
            </a:endParaRPr>
          </a:p>
          <a:p>
            <a:pPr marL="342900" indent="-342900">
              <a:lnSpc>
                <a:spcPct val="110000"/>
              </a:lnSpc>
              <a:spcBef>
                <a:spcPts val="0"/>
              </a:spcBef>
              <a:buFont typeface="+mj-lt"/>
              <a:buAutoNum type="arabicPeriod" startAt="9"/>
            </a:pPr>
            <a:endParaRPr lang="en-US" sz="1400" dirty="0">
              <a:solidFill>
                <a:prstClr val="black"/>
              </a:solidFill>
              <a:latin typeface="Calibri" panose="020F0502020204030204" pitchFamily="34" charset="0"/>
              <a:ea typeface="Calibri" panose="020F0502020204030204" pitchFamily="34" charset="0"/>
              <a:hlinkClick r:id="rId5"/>
            </a:endParaRPr>
          </a:p>
          <a:p>
            <a:pPr marL="342900" indent="-342900">
              <a:lnSpc>
                <a:spcPct val="110000"/>
              </a:lnSpc>
              <a:spcBef>
                <a:spcPts val="0"/>
              </a:spcBef>
              <a:buFont typeface="+mj-lt"/>
              <a:buAutoNum type="arabicPeriod" startAt="9"/>
            </a:pPr>
            <a:r>
              <a:rPr lang="en-US" sz="1400" dirty="0">
                <a:solidFill>
                  <a:prstClr val="black"/>
                </a:solidFill>
                <a:latin typeface="Calibri" panose="020F0502020204030204" pitchFamily="34" charset="0"/>
                <a:ea typeface="Calibri" panose="020F0502020204030204" pitchFamily="34" charset="0"/>
                <a:hlinkClick r:id="rId5"/>
              </a:rPr>
              <a:t>Black AE, Flynn PE, Smith HL, Thomas ML, Wilkinson KA, Association of Pediatric </a:t>
            </a:r>
            <a:r>
              <a:rPr lang="en-US" sz="1400" dirty="0" err="1">
                <a:solidFill>
                  <a:prstClr val="black"/>
                </a:solidFill>
                <a:latin typeface="Calibri" panose="020F0502020204030204" pitchFamily="34" charset="0"/>
                <a:ea typeface="Calibri" panose="020F0502020204030204" pitchFamily="34" charset="0"/>
                <a:hlinkClick r:id="rId5"/>
              </a:rPr>
              <a:t>Anaesthetists</a:t>
            </a:r>
            <a:r>
              <a:rPr lang="en-US" sz="1400" dirty="0">
                <a:solidFill>
                  <a:prstClr val="black"/>
                </a:solidFill>
                <a:latin typeface="Calibri" panose="020F0502020204030204" pitchFamily="34" charset="0"/>
                <a:ea typeface="Calibri" panose="020F0502020204030204" pitchFamily="34" charset="0"/>
                <a:hlinkClick r:id="rId5"/>
              </a:rPr>
              <a:t> of Great B, et al. Development of a guideline for the management of the unanticipated difficult airway in pediatric practice. </a:t>
            </a:r>
            <a:r>
              <a:rPr lang="en-US" sz="1400" dirty="0" err="1">
                <a:solidFill>
                  <a:prstClr val="black"/>
                </a:solidFill>
                <a:latin typeface="Calibri" panose="020F0502020204030204" pitchFamily="34" charset="0"/>
                <a:ea typeface="Calibri" panose="020F0502020204030204" pitchFamily="34" charset="0"/>
                <a:hlinkClick r:id="rId5"/>
              </a:rPr>
              <a:t>Paediatr</a:t>
            </a:r>
            <a:r>
              <a:rPr lang="en-US" sz="1400" dirty="0">
                <a:solidFill>
                  <a:prstClr val="black"/>
                </a:solidFill>
                <a:latin typeface="Calibri" panose="020F0502020204030204" pitchFamily="34" charset="0"/>
                <a:ea typeface="Calibri" panose="020F0502020204030204" pitchFamily="34" charset="0"/>
                <a:hlinkClick r:id="rId5"/>
              </a:rPr>
              <a:t> </a:t>
            </a:r>
            <a:r>
              <a:rPr lang="en-US" sz="1400" dirty="0" err="1">
                <a:solidFill>
                  <a:prstClr val="black"/>
                </a:solidFill>
                <a:latin typeface="Calibri" panose="020F0502020204030204" pitchFamily="34" charset="0"/>
                <a:ea typeface="Calibri" panose="020F0502020204030204" pitchFamily="34" charset="0"/>
                <a:hlinkClick r:id="rId5"/>
              </a:rPr>
              <a:t>Anaesth</a:t>
            </a:r>
            <a:r>
              <a:rPr lang="en-US" sz="1400" dirty="0">
                <a:solidFill>
                  <a:prstClr val="black"/>
                </a:solidFill>
                <a:latin typeface="Calibri" panose="020F0502020204030204" pitchFamily="34" charset="0"/>
                <a:ea typeface="Calibri" panose="020F0502020204030204" pitchFamily="34" charset="0"/>
                <a:hlinkClick r:id="rId5"/>
              </a:rPr>
              <a:t>. 2015;25(4):346-62.</a:t>
            </a:r>
            <a:endParaRPr lang="en-US" sz="1400" dirty="0">
              <a:solidFill>
                <a:prstClr val="black"/>
              </a:solidFill>
              <a:latin typeface="Calibri" panose="020F0502020204030204" pitchFamily="34" charset="0"/>
              <a:ea typeface="Calibri" panose="020F0502020204030204" pitchFamily="34" charset="0"/>
            </a:endParaRPr>
          </a:p>
          <a:p>
            <a:pPr marL="342900" indent="-342900">
              <a:lnSpc>
                <a:spcPct val="110000"/>
              </a:lnSpc>
              <a:spcBef>
                <a:spcPts val="0"/>
              </a:spcBef>
              <a:buFont typeface="+mj-lt"/>
              <a:buAutoNum type="arabicPeriod" startAt="9"/>
            </a:pPr>
            <a:endParaRPr lang="en-US" sz="1400" dirty="0">
              <a:solidFill>
                <a:prstClr val="black"/>
              </a:solidFill>
              <a:latin typeface="Calibri" panose="020F0502020204030204" pitchFamily="34" charset="0"/>
              <a:ea typeface="Calibri" panose="020F0502020204030204" pitchFamily="34" charset="0"/>
            </a:endParaRPr>
          </a:p>
          <a:p>
            <a:pPr marL="342900" indent="-342900">
              <a:lnSpc>
                <a:spcPct val="110000"/>
              </a:lnSpc>
              <a:spcBef>
                <a:spcPts val="0"/>
              </a:spcBef>
              <a:buFont typeface="+mj-lt"/>
              <a:buAutoNum type="arabicPeriod" startAt="9"/>
            </a:pPr>
            <a:r>
              <a:rPr lang="en-US" sz="1400" dirty="0">
                <a:solidFill>
                  <a:prstClr val="black"/>
                </a:solidFill>
                <a:latin typeface="Calibri" panose="020F0502020204030204" pitchFamily="34" charset="0"/>
                <a:ea typeface="Calibri" panose="020F0502020204030204" pitchFamily="34" charset="0"/>
              </a:rPr>
              <a:t>Weiss M, </a:t>
            </a:r>
            <a:r>
              <a:rPr lang="en-US" sz="1400" dirty="0" err="1">
                <a:solidFill>
                  <a:prstClr val="black"/>
                </a:solidFill>
                <a:latin typeface="Calibri" panose="020F0502020204030204" pitchFamily="34" charset="0"/>
                <a:ea typeface="Calibri" panose="020F0502020204030204" pitchFamily="34" charset="0"/>
              </a:rPr>
              <a:t>Engelhardt</a:t>
            </a:r>
            <a:r>
              <a:rPr lang="en-US" sz="1400" dirty="0">
                <a:solidFill>
                  <a:prstClr val="black"/>
                </a:solidFill>
                <a:latin typeface="Calibri" panose="020F0502020204030204" pitchFamily="34" charset="0"/>
                <a:ea typeface="Calibri" panose="020F0502020204030204" pitchFamily="34" charset="0"/>
              </a:rPr>
              <a:t> T. Proposal for the management of the unexpected difficult pediatric airway. </a:t>
            </a:r>
            <a:r>
              <a:rPr lang="en-US" sz="1400" dirty="0" err="1">
                <a:solidFill>
                  <a:prstClr val="black"/>
                </a:solidFill>
                <a:latin typeface="Calibri" panose="020F0502020204030204" pitchFamily="34" charset="0"/>
                <a:ea typeface="Calibri" panose="020F0502020204030204" pitchFamily="34" charset="0"/>
              </a:rPr>
              <a:t>Paediatr</a:t>
            </a:r>
            <a:r>
              <a:rPr lang="en-US" sz="1400" dirty="0">
                <a:solidFill>
                  <a:prstClr val="black"/>
                </a:solidFill>
                <a:latin typeface="Calibri" panose="020F0502020204030204" pitchFamily="34" charset="0"/>
                <a:ea typeface="Calibri" panose="020F0502020204030204" pitchFamily="34" charset="0"/>
              </a:rPr>
              <a:t> </a:t>
            </a:r>
            <a:r>
              <a:rPr lang="en-US" sz="1400" dirty="0" err="1">
                <a:solidFill>
                  <a:prstClr val="black"/>
                </a:solidFill>
                <a:latin typeface="Calibri" panose="020F0502020204030204" pitchFamily="34" charset="0"/>
                <a:ea typeface="Calibri" panose="020F0502020204030204" pitchFamily="34" charset="0"/>
              </a:rPr>
              <a:t>Anaesth</a:t>
            </a:r>
            <a:r>
              <a:rPr lang="en-US" sz="1400" dirty="0">
                <a:solidFill>
                  <a:prstClr val="black"/>
                </a:solidFill>
                <a:latin typeface="Calibri" panose="020F0502020204030204" pitchFamily="34" charset="0"/>
                <a:ea typeface="Calibri" panose="020F0502020204030204" pitchFamily="34" charset="0"/>
              </a:rPr>
              <a:t>. 2010;20(5):454-64.</a:t>
            </a:r>
          </a:p>
          <a:p>
            <a:pPr marL="342900" lvl="0" indent="-342900">
              <a:lnSpc>
                <a:spcPct val="110000"/>
              </a:lnSpc>
              <a:spcBef>
                <a:spcPts val="0"/>
              </a:spcBef>
              <a:buFont typeface="+mj-lt"/>
              <a:buAutoNum type="arabicPeriod" startAt="9"/>
            </a:pPr>
            <a:endParaRPr lang="en-US" sz="1400" dirty="0">
              <a:solidFill>
                <a:prstClr val="black"/>
              </a:solidFill>
              <a:latin typeface="Calibri" panose="020F0502020204030204" pitchFamily="34" charset="0"/>
              <a:ea typeface="Calibri" panose="020F0502020204030204" pitchFamily="34" charset="0"/>
            </a:endParaRPr>
          </a:p>
          <a:p>
            <a:pPr marL="342900" lvl="0" indent="-342900">
              <a:lnSpc>
                <a:spcPct val="110000"/>
              </a:lnSpc>
              <a:spcBef>
                <a:spcPts val="0"/>
              </a:spcBef>
              <a:buFont typeface="+mj-lt"/>
              <a:buAutoNum type="arabicPeriod" startAt="9"/>
            </a:pPr>
            <a:endParaRPr lang="en-US" sz="1400" dirty="0">
              <a:solidFill>
                <a:prstClr val="black"/>
              </a:solidFill>
              <a:latin typeface="Calibri" panose="020F0502020204030204" pitchFamily="34" charset="0"/>
              <a:ea typeface="Calibri" panose="020F0502020204030204" pitchFamily="34" charset="0"/>
            </a:endParaRPr>
          </a:p>
          <a:p>
            <a:pPr marL="0" lvl="0" indent="0">
              <a:lnSpc>
                <a:spcPct val="100000"/>
              </a:lnSpc>
              <a:spcBef>
                <a:spcPts val="0"/>
              </a:spcBef>
              <a:buNone/>
            </a:pPr>
            <a:endParaRPr lang="en-US" sz="1400" dirty="0">
              <a:solidFill>
                <a:prstClr val="black"/>
              </a:solidFill>
              <a:latin typeface="Calibri" panose="020F0502020204030204" pitchFamily="34" charset="0"/>
              <a:ea typeface="Calibri" panose="020F0502020204030204" pitchFamily="34" charset="0"/>
            </a:endParaRPr>
          </a:p>
          <a:p>
            <a:pPr marL="0" indent="0">
              <a:buNone/>
            </a:pPr>
            <a:endParaRPr lang="en-US" sz="1400" dirty="0"/>
          </a:p>
        </p:txBody>
      </p:sp>
      <p:sp>
        <p:nvSpPr>
          <p:cNvPr id="4" name="Slide Number Placeholder 3"/>
          <p:cNvSpPr>
            <a:spLocks noGrp="1"/>
          </p:cNvSpPr>
          <p:nvPr>
            <p:ph type="sldNum" sz="quarter" idx="12"/>
          </p:nvPr>
        </p:nvSpPr>
        <p:spPr/>
        <p:txBody>
          <a:bodyPr/>
          <a:lstStyle/>
          <a:p>
            <a:fld id="{4E63A49E-25BD-984C-BD05-59AE97DE79DB}" type="slidenum">
              <a:rPr lang="en-US" smtClean="0"/>
              <a:t>29</a:t>
            </a:fld>
            <a:endParaRPr lang="en-US"/>
          </a:p>
        </p:txBody>
      </p:sp>
      <p:pic>
        <p:nvPicPr>
          <p:cNvPr id="5" name="Picture 4">
            <a:extLst>
              <a:ext uri="{FF2B5EF4-FFF2-40B4-BE49-F238E27FC236}">
                <a16:creationId xmlns:a16="http://schemas.microsoft.com/office/drawing/2014/main" id="{80C4AFCE-4B18-FB4E-A0CA-6E81BAA8A4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34857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dirty="0"/>
              <a:t>Background</a:t>
            </a:r>
            <a:br>
              <a:rPr lang="en-US" sz="3600" dirty="0"/>
            </a:br>
            <a:r>
              <a:rPr lang="en-US" sz="3600" dirty="0"/>
              <a:t>(</a:t>
            </a:r>
            <a:r>
              <a:rPr lang="en-US" sz="3200" dirty="0"/>
              <a:t>Pediatric airway management is changing)</a:t>
            </a:r>
          </a:p>
        </p:txBody>
      </p:sp>
      <p:sp>
        <p:nvSpPr>
          <p:cNvPr id="3" name="Content Placeholder 2"/>
          <p:cNvSpPr>
            <a:spLocks noGrp="1"/>
          </p:cNvSpPr>
          <p:nvPr>
            <p:ph idx="1"/>
          </p:nvPr>
        </p:nvSpPr>
        <p:spPr>
          <a:xfrm>
            <a:off x="628650" y="1755659"/>
            <a:ext cx="7886700" cy="4895644"/>
          </a:xfrm>
        </p:spPr>
        <p:txBody>
          <a:bodyPr>
            <a:noAutofit/>
          </a:bodyPr>
          <a:lstStyle/>
          <a:p>
            <a:pPr marL="285750" indent="-285750">
              <a:buFont typeface="Arial" panose="020B0604020202020204" pitchFamily="34" charset="0"/>
              <a:buChar char="•"/>
            </a:pPr>
            <a:r>
              <a:rPr lang="en-US" b="1" dirty="0"/>
              <a:t>Decreasing role of direct laryngoscopy (DL)</a:t>
            </a:r>
          </a:p>
          <a:p>
            <a:pPr marL="742950" lvl="1" indent="-285750">
              <a:buFont typeface="Arial" panose="020B0604020202020204" pitchFamily="34" charset="0"/>
              <a:buChar char="•"/>
            </a:pPr>
            <a:r>
              <a:rPr lang="en-US" sz="2000" dirty="0"/>
              <a:t>Reports document serious events after airway management failures</a:t>
            </a:r>
            <a:r>
              <a:rPr lang="en-US" sz="2000" baseline="30000" dirty="0"/>
              <a:t>1-4</a:t>
            </a:r>
          </a:p>
          <a:p>
            <a:pPr marL="742950" lvl="1" indent="-285750">
              <a:buFont typeface="Arial" panose="020B0604020202020204" pitchFamily="34" charset="0"/>
              <a:buChar char="•"/>
            </a:pPr>
            <a:r>
              <a:rPr lang="en-US" sz="2000" dirty="0"/>
              <a:t>Effective face mask ventilation (FMV) is a critical initial step in airway management</a:t>
            </a:r>
            <a:r>
              <a:rPr lang="en-US" sz="2000" baseline="30000" dirty="0"/>
              <a:t>5,6</a:t>
            </a:r>
          </a:p>
          <a:p>
            <a:pPr marL="742950" lvl="1" indent="-285750">
              <a:buFont typeface="Arial" panose="020B0604020202020204" pitchFamily="34" charset="0"/>
              <a:buChar char="•"/>
            </a:pPr>
            <a:r>
              <a:rPr lang="en-US" sz="2000" dirty="0"/>
              <a:t>New airway devices offer alternatives to direct laryngoscopy</a:t>
            </a:r>
          </a:p>
          <a:p>
            <a:pPr marL="285750" indent="-285750">
              <a:buFont typeface="Arial" panose="020B0604020202020204" pitchFamily="34" charset="0"/>
              <a:buChar char="•"/>
            </a:pPr>
            <a:r>
              <a:rPr lang="en-US" dirty="0"/>
              <a:t>Emphasis on a </a:t>
            </a:r>
            <a:r>
              <a:rPr lang="en-US" b="1" dirty="0"/>
              <a:t>team approach </a:t>
            </a:r>
            <a:r>
              <a:rPr lang="en-US" dirty="0"/>
              <a:t>to pediatric emergency airway management</a:t>
            </a:r>
            <a:r>
              <a:rPr lang="en-US" baseline="30000" dirty="0"/>
              <a:t>6</a:t>
            </a:r>
          </a:p>
          <a:p>
            <a:pPr marL="742950" lvl="1" indent="-285750">
              <a:buFont typeface="Arial" panose="020B0604020202020204" pitchFamily="34" charset="0"/>
              <a:buChar char="•"/>
            </a:pPr>
            <a:r>
              <a:rPr lang="en-US" sz="2000" dirty="0"/>
              <a:t>Leading cause of sentinel events: human factors</a:t>
            </a:r>
            <a:r>
              <a:rPr lang="en-US" sz="2000" baseline="30000" dirty="0">
                <a:effectLst/>
              </a:rPr>
              <a:t>7</a:t>
            </a:r>
          </a:p>
          <a:p>
            <a:pPr marL="1200150" lvl="2" indent="-285750">
              <a:buFont typeface="Arial" panose="020B0604020202020204" pitchFamily="34" charset="0"/>
              <a:buChar char="•"/>
            </a:pPr>
            <a:r>
              <a:rPr lang="en-US" sz="1800" dirty="0"/>
              <a:t>Effective communication (i.e. Closed loop) </a:t>
            </a:r>
          </a:p>
          <a:p>
            <a:pPr marL="1200150" lvl="2" indent="-285750">
              <a:buFont typeface="Arial" panose="020B0604020202020204" pitchFamily="34" charset="0"/>
              <a:buChar char="•"/>
            </a:pPr>
            <a:r>
              <a:rPr lang="en-US" sz="1800" dirty="0"/>
              <a:t>Team work (practice using simulation)</a:t>
            </a:r>
            <a:r>
              <a:rPr lang="en-US" sz="1800" baseline="30000" dirty="0"/>
              <a:t>8,9</a:t>
            </a:r>
            <a:endParaRPr lang="en-US" sz="1800" dirty="0"/>
          </a:p>
          <a:p>
            <a:pPr marL="742950" lvl="1" indent="-285750">
              <a:buFont typeface="Arial" panose="020B0604020202020204" pitchFamily="34" charset="0"/>
              <a:buChar char="•"/>
            </a:pPr>
            <a:r>
              <a:rPr lang="en-US" sz="2000" dirty="0"/>
              <a:t>Crew Resource Management: practice non-technical skills</a:t>
            </a:r>
            <a:r>
              <a:rPr lang="en-US" sz="2000" baseline="30000" dirty="0"/>
              <a:t>10,11</a:t>
            </a:r>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3</a:t>
            </a:fld>
            <a:endParaRPr lang="en-US"/>
          </a:p>
        </p:txBody>
      </p:sp>
      <p:pic>
        <p:nvPicPr>
          <p:cNvPr id="9" name="Picture 8">
            <a:extLst>
              <a:ext uri="{FF2B5EF4-FFF2-40B4-BE49-F238E27FC236}">
                <a16:creationId xmlns:a16="http://schemas.microsoft.com/office/drawing/2014/main" id="{FDE47209-D8AA-EF43-8C59-38E34DEB6C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087036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74" y="228600"/>
            <a:ext cx="7886700" cy="1325563"/>
          </a:xfrm>
        </p:spPr>
        <p:txBody>
          <a:bodyPr/>
          <a:lstStyle/>
          <a:p>
            <a:r>
              <a:rPr lang="en-US" dirty="0"/>
              <a:t>References</a:t>
            </a:r>
          </a:p>
        </p:txBody>
      </p:sp>
      <p:sp>
        <p:nvSpPr>
          <p:cNvPr id="3" name="Content Placeholder 2"/>
          <p:cNvSpPr>
            <a:spLocks noGrp="1"/>
          </p:cNvSpPr>
          <p:nvPr>
            <p:ph idx="1"/>
          </p:nvPr>
        </p:nvSpPr>
        <p:spPr>
          <a:xfrm>
            <a:off x="612884" y="1612681"/>
            <a:ext cx="7886700" cy="4351338"/>
          </a:xfrm>
        </p:spPr>
        <p:txBody>
          <a:bodyPr>
            <a:normAutofit fontScale="77500" lnSpcReduction="20000"/>
          </a:bodyPr>
          <a:lstStyle/>
          <a:p>
            <a:pPr marL="514350" indent="-514350">
              <a:lnSpc>
                <a:spcPct val="100000"/>
              </a:lnSpc>
              <a:spcBef>
                <a:spcPts val="0"/>
              </a:spcBef>
              <a:buFont typeface="+mj-lt"/>
              <a:buAutoNum type="arabicPeriod" startAt="15"/>
            </a:pPr>
            <a:r>
              <a:rPr lang="en-US" sz="2000" dirty="0" err="1">
                <a:solidFill>
                  <a:prstClr val="black"/>
                </a:solidFill>
                <a:latin typeface="Calibri" panose="020F0502020204030204" pitchFamily="34" charset="0"/>
                <a:ea typeface="Calibri" panose="020F0502020204030204" pitchFamily="34" charset="0"/>
                <a:hlinkClick r:id="rId2"/>
              </a:rPr>
              <a:t>Apfelbaum</a:t>
            </a:r>
            <a:r>
              <a:rPr lang="en-US" sz="2000" dirty="0">
                <a:solidFill>
                  <a:prstClr val="black"/>
                </a:solidFill>
                <a:latin typeface="Calibri" panose="020F0502020204030204" pitchFamily="34" charset="0"/>
                <a:ea typeface="Calibri" panose="020F0502020204030204" pitchFamily="34" charset="0"/>
                <a:hlinkClick r:id="rId2"/>
              </a:rPr>
              <a:t> JL, </a:t>
            </a:r>
            <a:r>
              <a:rPr lang="en-US" sz="2000" dirty="0" err="1">
                <a:solidFill>
                  <a:prstClr val="black"/>
                </a:solidFill>
                <a:latin typeface="Calibri" panose="020F0502020204030204" pitchFamily="34" charset="0"/>
                <a:ea typeface="Calibri" panose="020F0502020204030204" pitchFamily="34" charset="0"/>
                <a:hlinkClick r:id="rId2"/>
              </a:rPr>
              <a:t>Hagberg</a:t>
            </a:r>
            <a:r>
              <a:rPr lang="en-US" sz="2000" dirty="0">
                <a:solidFill>
                  <a:prstClr val="black"/>
                </a:solidFill>
                <a:latin typeface="Calibri" panose="020F0502020204030204" pitchFamily="34" charset="0"/>
                <a:ea typeface="Calibri" panose="020F0502020204030204" pitchFamily="34" charset="0"/>
                <a:hlinkClick r:id="rId2"/>
              </a:rPr>
              <a:t> CA, Caplan RA, </a:t>
            </a:r>
            <a:r>
              <a:rPr lang="en-US" sz="2000" dirty="0" err="1">
                <a:solidFill>
                  <a:prstClr val="black"/>
                </a:solidFill>
                <a:latin typeface="Calibri" panose="020F0502020204030204" pitchFamily="34" charset="0"/>
                <a:ea typeface="Calibri" panose="020F0502020204030204" pitchFamily="34" charset="0"/>
                <a:hlinkClick r:id="rId2"/>
              </a:rPr>
              <a:t>Blitt</a:t>
            </a:r>
            <a:r>
              <a:rPr lang="en-US" sz="2000" dirty="0">
                <a:solidFill>
                  <a:prstClr val="black"/>
                </a:solidFill>
                <a:latin typeface="Calibri" panose="020F0502020204030204" pitchFamily="34" charset="0"/>
                <a:ea typeface="Calibri" panose="020F0502020204030204" pitchFamily="34" charset="0"/>
                <a:hlinkClick r:id="rId2"/>
              </a:rPr>
              <a:t> CD, </a:t>
            </a:r>
            <a:r>
              <a:rPr lang="en-US" sz="2000" dirty="0" err="1">
                <a:solidFill>
                  <a:prstClr val="black"/>
                </a:solidFill>
                <a:latin typeface="Calibri" panose="020F0502020204030204" pitchFamily="34" charset="0"/>
                <a:ea typeface="Calibri" panose="020F0502020204030204" pitchFamily="34" charset="0"/>
                <a:hlinkClick r:id="rId2"/>
              </a:rPr>
              <a:t>Connis</a:t>
            </a:r>
            <a:r>
              <a:rPr lang="en-US" sz="2000" dirty="0">
                <a:solidFill>
                  <a:prstClr val="black"/>
                </a:solidFill>
                <a:latin typeface="Calibri" panose="020F0502020204030204" pitchFamily="34" charset="0"/>
                <a:ea typeface="Calibri" panose="020F0502020204030204" pitchFamily="34" charset="0"/>
                <a:hlinkClick r:id="rId2"/>
              </a:rPr>
              <a:t> RT, </a:t>
            </a:r>
            <a:r>
              <a:rPr lang="en-US" sz="2000" dirty="0" err="1">
                <a:solidFill>
                  <a:prstClr val="black"/>
                </a:solidFill>
                <a:latin typeface="Calibri" panose="020F0502020204030204" pitchFamily="34" charset="0"/>
                <a:ea typeface="Calibri" panose="020F0502020204030204" pitchFamily="34" charset="0"/>
                <a:hlinkClick r:id="rId2"/>
              </a:rPr>
              <a:t>Nickinovich</a:t>
            </a:r>
            <a:r>
              <a:rPr lang="en-US" sz="2000" dirty="0">
                <a:solidFill>
                  <a:prstClr val="black"/>
                </a:solidFill>
                <a:latin typeface="Calibri" panose="020F0502020204030204" pitchFamily="34" charset="0"/>
                <a:ea typeface="Calibri" panose="020F0502020204030204" pitchFamily="34" charset="0"/>
                <a:hlinkClick r:id="rId2"/>
              </a:rPr>
              <a:t> DG, et al. Practice Guidelines for Management of the Difficult Airway: An Updated Report by the American Society of Anesthesiologists Task Force on Management of the Difficult Airway. Anesthesiology. 2013;118(2):251-70.</a:t>
            </a:r>
            <a:endParaRPr lang="en-US" sz="2000" dirty="0">
              <a:solidFill>
                <a:prstClr val="black"/>
              </a:solidFill>
              <a:latin typeface="Calibri" panose="020F0502020204030204" pitchFamily="34" charset="0"/>
              <a:ea typeface="Calibri" panose="020F0502020204030204" pitchFamily="34" charset="0"/>
            </a:endParaRPr>
          </a:p>
          <a:p>
            <a:pPr marL="0" indent="0">
              <a:lnSpc>
                <a:spcPct val="100000"/>
              </a:lnSpc>
              <a:spcBef>
                <a:spcPts val="0"/>
              </a:spcBef>
              <a:buNone/>
            </a:pPr>
            <a:endParaRPr lang="en-US" sz="2000" dirty="0">
              <a:solidFill>
                <a:prstClr val="black"/>
              </a:solidFill>
              <a:latin typeface="Calibri" panose="020F0502020204030204" pitchFamily="34" charset="0"/>
              <a:ea typeface="Calibri" panose="020F0502020204030204" pitchFamily="34" charset="0"/>
            </a:endParaRPr>
          </a:p>
          <a:p>
            <a:pPr marL="514350" indent="-514350">
              <a:lnSpc>
                <a:spcPct val="100000"/>
              </a:lnSpc>
              <a:spcBef>
                <a:spcPts val="0"/>
              </a:spcBef>
              <a:buFont typeface="+mj-lt"/>
              <a:buAutoNum type="arabicPeriod" startAt="16"/>
            </a:pPr>
            <a:r>
              <a:rPr lang="en-US" sz="2000" dirty="0">
                <a:solidFill>
                  <a:prstClr val="black"/>
                </a:solidFill>
                <a:latin typeface="Calibri" panose="020F0502020204030204" pitchFamily="34" charset="0"/>
                <a:ea typeface="Calibri" panose="020F0502020204030204" pitchFamily="34" charset="0"/>
              </a:rPr>
              <a:t>Khan ZH, </a:t>
            </a:r>
            <a:r>
              <a:rPr lang="en-US" sz="2000" dirty="0" err="1">
                <a:solidFill>
                  <a:prstClr val="black"/>
                </a:solidFill>
                <a:latin typeface="Calibri" panose="020F0502020204030204" pitchFamily="34" charset="0"/>
                <a:ea typeface="Calibri" panose="020F0502020204030204" pitchFamily="34" charset="0"/>
              </a:rPr>
              <a:t>Kashfi</a:t>
            </a:r>
            <a:r>
              <a:rPr lang="en-US" sz="2000" dirty="0">
                <a:solidFill>
                  <a:prstClr val="black"/>
                </a:solidFill>
                <a:latin typeface="Calibri" panose="020F0502020204030204" pitchFamily="34" charset="0"/>
                <a:ea typeface="Calibri" panose="020F0502020204030204" pitchFamily="34" charset="0"/>
              </a:rPr>
              <a:t> A, </a:t>
            </a:r>
            <a:r>
              <a:rPr lang="en-US" sz="2000" dirty="0" err="1">
                <a:solidFill>
                  <a:prstClr val="black"/>
                </a:solidFill>
                <a:latin typeface="Calibri" panose="020F0502020204030204" pitchFamily="34" charset="0"/>
                <a:ea typeface="Calibri" panose="020F0502020204030204" pitchFamily="34" charset="0"/>
              </a:rPr>
              <a:t>Ebrahimkhani</a:t>
            </a:r>
            <a:r>
              <a:rPr lang="en-US" sz="2000" dirty="0">
                <a:solidFill>
                  <a:prstClr val="black"/>
                </a:solidFill>
                <a:latin typeface="Calibri" panose="020F0502020204030204" pitchFamily="34" charset="0"/>
                <a:ea typeface="Calibri" panose="020F0502020204030204" pitchFamily="34" charset="0"/>
              </a:rPr>
              <a:t> E. A comparison of the upper lip bite test (a simple new technique) with modified </a:t>
            </a:r>
            <a:r>
              <a:rPr lang="en-US" sz="2000" dirty="0" err="1">
                <a:solidFill>
                  <a:prstClr val="black"/>
                </a:solidFill>
                <a:latin typeface="Calibri" panose="020F0502020204030204" pitchFamily="34" charset="0"/>
                <a:ea typeface="Calibri" panose="020F0502020204030204" pitchFamily="34" charset="0"/>
              </a:rPr>
              <a:t>Mallampati</a:t>
            </a:r>
            <a:r>
              <a:rPr lang="en-US" sz="2000" dirty="0">
                <a:solidFill>
                  <a:prstClr val="black"/>
                </a:solidFill>
                <a:latin typeface="Calibri" panose="020F0502020204030204" pitchFamily="34" charset="0"/>
                <a:ea typeface="Calibri" panose="020F0502020204030204" pitchFamily="34" charset="0"/>
              </a:rPr>
              <a:t> classification in predicting difficulty in endotracheal intubation: a prospective blinded study. </a:t>
            </a:r>
            <a:r>
              <a:rPr lang="en-US" sz="2000" dirty="0" err="1">
                <a:solidFill>
                  <a:prstClr val="black"/>
                </a:solidFill>
                <a:latin typeface="Calibri" panose="020F0502020204030204" pitchFamily="34" charset="0"/>
                <a:ea typeface="Calibri" panose="020F0502020204030204" pitchFamily="34" charset="0"/>
              </a:rPr>
              <a:t>Anesth</a:t>
            </a:r>
            <a:r>
              <a:rPr lang="en-US" sz="2000" dirty="0">
                <a:solidFill>
                  <a:prstClr val="black"/>
                </a:solidFill>
                <a:latin typeface="Calibri" panose="020F0502020204030204" pitchFamily="34" charset="0"/>
                <a:ea typeface="Calibri" panose="020F0502020204030204" pitchFamily="34" charset="0"/>
              </a:rPr>
              <a:t> </a:t>
            </a:r>
            <a:r>
              <a:rPr lang="en-US" sz="2000" dirty="0" err="1">
                <a:solidFill>
                  <a:prstClr val="black"/>
                </a:solidFill>
                <a:latin typeface="Calibri" panose="020F0502020204030204" pitchFamily="34" charset="0"/>
                <a:ea typeface="Calibri" panose="020F0502020204030204" pitchFamily="34" charset="0"/>
              </a:rPr>
              <a:t>Analg</a:t>
            </a:r>
            <a:r>
              <a:rPr lang="en-US" sz="2000" dirty="0">
                <a:solidFill>
                  <a:prstClr val="black"/>
                </a:solidFill>
                <a:latin typeface="Calibri" panose="020F0502020204030204" pitchFamily="34" charset="0"/>
                <a:ea typeface="Calibri" panose="020F0502020204030204" pitchFamily="34" charset="0"/>
              </a:rPr>
              <a:t>. 2003;96(2):595-9.</a:t>
            </a:r>
          </a:p>
          <a:p>
            <a:pPr marL="514350" indent="-514350">
              <a:lnSpc>
                <a:spcPct val="100000"/>
              </a:lnSpc>
              <a:spcBef>
                <a:spcPts val="0"/>
              </a:spcBef>
              <a:buFont typeface="+mj-lt"/>
              <a:buAutoNum type="arabicPeriod" startAt="16"/>
            </a:pPr>
            <a:endParaRPr lang="en-US" sz="2000" dirty="0">
              <a:solidFill>
                <a:prstClr val="black"/>
              </a:solidFill>
              <a:latin typeface="Calibri" panose="020F0502020204030204" pitchFamily="34" charset="0"/>
              <a:hlinkClick r:id="rId3"/>
            </a:endParaRPr>
          </a:p>
          <a:p>
            <a:pPr marL="514350" indent="-514350">
              <a:lnSpc>
                <a:spcPct val="100000"/>
              </a:lnSpc>
              <a:spcBef>
                <a:spcPts val="0"/>
              </a:spcBef>
              <a:buFont typeface="+mj-lt"/>
              <a:buAutoNum type="arabicPeriod" startAt="16"/>
            </a:pPr>
            <a:r>
              <a:rPr lang="en-US" sz="2000" dirty="0" err="1">
                <a:latin typeface="Calibri" panose="020F0502020204030204" pitchFamily="34" charset="0"/>
                <a:hlinkClick r:id="rId3"/>
              </a:rPr>
              <a:t>Baudouin</a:t>
            </a:r>
            <a:r>
              <a:rPr lang="en-US" sz="2000" dirty="0">
                <a:latin typeface="Calibri" panose="020F0502020204030204" pitchFamily="34" charset="0"/>
                <a:hlinkClick r:id="rId3"/>
              </a:rPr>
              <a:t> L, </a:t>
            </a:r>
            <a:r>
              <a:rPr lang="en-US" sz="2000" dirty="0" err="1">
                <a:latin typeface="Calibri" panose="020F0502020204030204" pitchFamily="34" charset="0"/>
                <a:hlinkClick r:id="rId3"/>
              </a:rPr>
              <a:t>Bordes</a:t>
            </a:r>
            <a:r>
              <a:rPr lang="en-US" sz="2000" dirty="0">
                <a:latin typeface="Calibri" panose="020F0502020204030204" pitchFamily="34" charset="0"/>
                <a:hlinkClick r:id="rId3"/>
              </a:rPr>
              <a:t> M, </a:t>
            </a:r>
            <a:r>
              <a:rPr lang="en-US" sz="2000" dirty="0" err="1">
                <a:latin typeface="Calibri" panose="020F0502020204030204" pitchFamily="34" charset="0"/>
                <a:hlinkClick r:id="rId3"/>
              </a:rPr>
              <a:t>Merson</a:t>
            </a:r>
            <a:r>
              <a:rPr lang="en-US" sz="2000" dirty="0">
                <a:latin typeface="Calibri" panose="020F0502020204030204" pitchFamily="34" charset="0"/>
                <a:hlinkClick r:id="rId3"/>
              </a:rPr>
              <a:t> L, </a:t>
            </a:r>
            <a:r>
              <a:rPr lang="en-US" sz="2000" dirty="0" err="1">
                <a:latin typeface="Calibri" panose="020F0502020204030204" pitchFamily="34" charset="0"/>
                <a:hlinkClick r:id="rId3"/>
              </a:rPr>
              <a:t>Naud</a:t>
            </a:r>
            <a:r>
              <a:rPr lang="en-US" sz="2000" dirty="0">
                <a:latin typeface="Calibri" panose="020F0502020204030204" pitchFamily="34" charset="0"/>
                <a:hlinkClick r:id="rId3"/>
              </a:rPr>
              <a:t> J, </a:t>
            </a:r>
            <a:r>
              <a:rPr lang="en-US" sz="2000" dirty="0" err="1">
                <a:latin typeface="Calibri" panose="020F0502020204030204" pitchFamily="34" charset="0"/>
                <a:hlinkClick r:id="rId3"/>
              </a:rPr>
              <a:t>Semjen</a:t>
            </a:r>
            <a:r>
              <a:rPr lang="en-US" sz="2000" dirty="0">
                <a:latin typeface="Calibri" panose="020F0502020204030204" pitchFamily="34" charset="0"/>
                <a:hlinkClick r:id="rId3"/>
              </a:rPr>
              <a:t> F,  </a:t>
            </a:r>
            <a:r>
              <a:rPr lang="en-US" sz="2000" dirty="0" err="1">
                <a:latin typeface="Calibri" panose="020F0502020204030204" pitchFamily="34" charset="0"/>
                <a:hlinkClick r:id="rId3"/>
              </a:rPr>
              <a:t>Cros</a:t>
            </a:r>
            <a:r>
              <a:rPr lang="en-US" sz="2000" dirty="0">
                <a:latin typeface="Calibri" panose="020F0502020204030204" pitchFamily="34" charset="0"/>
                <a:hlinkClick r:id="rId3"/>
              </a:rPr>
              <a:t> AM. Do adult predictive tests predict difficult intubation in children? European Journal of Anesthesiology. 2006; 23:63.</a:t>
            </a:r>
            <a:endParaRPr lang="en-US" sz="2000" dirty="0">
              <a:solidFill>
                <a:prstClr val="black"/>
              </a:solidFill>
              <a:latin typeface="Calibri" panose="020F0502020204030204" pitchFamily="34" charset="0"/>
            </a:endParaRPr>
          </a:p>
          <a:p>
            <a:pPr marL="514350" indent="-514350">
              <a:lnSpc>
                <a:spcPct val="100000"/>
              </a:lnSpc>
              <a:spcBef>
                <a:spcPts val="0"/>
              </a:spcBef>
              <a:buFont typeface="+mj-lt"/>
              <a:buAutoNum type="arabicPeriod" startAt="16"/>
            </a:pPr>
            <a:endParaRPr lang="en-US" sz="2000" dirty="0">
              <a:solidFill>
                <a:prstClr val="black"/>
              </a:solidFill>
              <a:latin typeface="Calibri" panose="020F0502020204030204" pitchFamily="34" charset="0"/>
              <a:ea typeface="Calibri" panose="020F0502020204030204" pitchFamily="34" charset="0"/>
            </a:endParaRPr>
          </a:p>
          <a:p>
            <a:pPr marL="514350" indent="-514350">
              <a:lnSpc>
                <a:spcPct val="100000"/>
              </a:lnSpc>
              <a:spcBef>
                <a:spcPts val="0"/>
              </a:spcBef>
              <a:buFont typeface="+mj-lt"/>
              <a:buAutoNum type="arabicPeriod" startAt="16"/>
            </a:pPr>
            <a:r>
              <a:rPr lang="en-US" sz="2000" dirty="0">
                <a:solidFill>
                  <a:prstClr val="black"/>
                </a:solidFill>
                <a:latin typeface="Calibri" panose="020F0502020204030204" pitchFamily="34" charset="0"/>
                <a:ea typeface="Calibri" panose="020F0502020204030204" pitchFamily="34" charset="0"/>
                <a:hlinkClick r:id="rId4" action="ppaction://hlinkfile"/>
              </a:rPr>
              <a:t>Davies JD, Costa BK, </a:t>
            </a:r>
            <a:r>
              <a:rPr lang="en-US" sz="2000" dirty="0" err="1">
                <a:solidFill>
                  <a:prstClr val="black"/>
                </a:solidFill>
                <a:latin typeface="Calibri" panose="020F0502020204030204" pitchFamily="34" charset="0"/>
                <a:ea typeface="Calibri" panose="020F0502020204030204" pitchFamily="34" charset="0"/>
                <a:hlinkClick r:id="rId4" action="ppaction://hlinkfile"/>
              </a:rPr>
              <a:t>Asciutto</a:t>
            </a:r>
            <a:r>
              <a:rPr lang="en-US" sz="2000" dirty="0">
                <a:solidFill>
                  <a:prstClr val="black"/>
                </a:solidFill>
                <a:latin typeface="Calibri" panose="020F0502020204030204" pitchFamily="34" charset="0"/>
                <a:ea typeface="Calibri" panose="020F0502020204030204" pitchFamily="34" charset="0"/>
                <a:hlinkClick r:id="rId4" action="ppaction://hlinkfile"/>
              </a:rPr>
              <a:t> AJ. Approaches to manual ventilation. </a:t>
            </a:r>
            <a:r>
              <a:rPr lang="en-US" sz="2000" dirty="0" err="1">
                <a:solidFill>
                  <a:prstClr val="black"/>
                </a:solidFill>
                <a:latin typeface="Calibri" panose="020F0502020204030204" pitchFamily="34" charset="0"/>
                <a:ea typeface="Calibri" panose="020F0502020204030204" pitchFamily="34" charset="0"/>
                <a:hlinkClick r:id="rId4" action="ppaction://hlinkfile"/>
              </a:rPr>
              <a:t>Respir</a:t>
            </a:r>
            <a:r>
              <a:rPr lang="en-US" sz="2000" dirty="0">
                <a:solidFill>
                  <a:prstClr val="black"/>
                </a:solidFill>
                <a:latin typeface="Calibri" panose="020F0502020204030204" pitchFamily="34" charset="0"/>
                <a:ea typeface="Calibri" panose="020F0502020204030204" pitchFamily="34" charset="0"/>
                <a:hlinkClick r:id="rId4" action="ppaction://hlinkfile"/>
              </a:rPr>
              <a:t> Care. 2014;59(6):810-22; discussion 22-4.</a:t>
            </a:r>
            <a:endParaRPr lang="en-US" sz="2000" dirty="0">
              <a:solidFill>
                <a:prstClr val="black"/>
              </a:solidFill>
              <a:latin typeface="Calibri" panose="020F0502020204030204" pitchFamily="34" charset="0"/>
              <a:ea typeface="Calibri" panose="020F0502020204030204" pitchFamily="34" charset="0"/>
            </a:endParaRPr>
          </a:p>
          <a:p>
            <a:pPr marL="514350" indent="-514350">
              <a:lnSpc>
                <a:spcPct val="100000"/>
              </a:lnSpc>
              <a:spcBef>
                <a:spcPts val="0"/>
              </a:spcBef>
              <a:buFont typeface="+mj-lt"/>
              <a:buAutoNum type="arabicPeriod" startAt="16"/>
            </a:pPr>
            <a:endParaRPr lang="en-US" sz="2000" dirty="0">
              <a:solidFill>
                <a:prstClr val="black"/>
              </a:solidFill>
              <a:latin typeface="Calibri" panose="020F0502020204030204" pitchFamily="34" charset="0"/>
              <a:ea typeface="Calibri" panose="020F0502020204030204" pitchFamily="34" charset="0"/>
            </a:endParaRPr>
          </a:p>
          <a:p>
            <a:pPr marL="514350" indent="-514350">
              <a:lnSpc>
                <a:spcPct val="100000"/>
              </a:lnSpc>
              <a:spcBef>
                <a:spcPts val="0"/>
              </a:spcBef>
              <a:buFont typeface="+mj-lt"/>
              <a:buAutoNum type="arabicPeriod" startAt="16"/>
            </a:pPr>
            <a:r>
              <a:rPr lang="en-US" sz="2000" dirty="0" err="1">
                <a:solidFill>
                  <a:prstClr val="black"/>
                </a:solidFill>
                <a:latin typeface="Calibri" panose="020F0502020204030204" pitchFamily="34" charset="0"/>
                <a:ea typeface="Calibri" panose="020F0502020204030204" pitchFamily="34" charset="0"/>
                <a:hlinkClick r:id="rId5"/>
              </a:rPr>
              <a:t>Eppich</a:t>
            </a:r>
            <a:r>
              <a:rPr lang="en-US" sz="2000" dirty="0">
                <a:solidFill>
                  <a:prstClr val="black"/>
                </a:solidFill>
                <a:latin typeface="Calibri" panose="020F0502020204030204" pitchFamily="34" charset="0"/>
                <a:ea typeface="Calibri" panose="020F0502020204030204" pitchFamily="34" charset="0"/>
                <a:hlinkClick r:id="rId5"/>
              </a:rPr>
              <a:t> WJ, </a:t>
            </a:r>
            <a:r>
              <a:rPr lang="en-US" sz="2000" dirty="0" err="1">
                <a:solidFill>
                  <a:prstClr val="black"/>
                </a:solidFill>
                <a:latin typeface="Calibri" panose="020F0502020204030204" pitchFamily="34" charset="0"/>
                <a:ea typeface="Calibri" panose="020F0502020204030204" pitchFamily="34" charset="0"/>
                <a:hlinkClick r:id="rId5"/>
              </a:rPr>
              <a:t>Zonfrillo</a:t>
            </a:r>
            <a:r>
              <a:rPr lang="en-US" sz="2000" dirty="0">
                <a:solidFill>
                  <a:prstClr val="black"/>
                </a:solidFill>
                <a:latin typeface="Calibri" panose="020F0502020204030204" pitchFamily="34" charset="0"/>
                <a:ea typeface="Calibri" panose="020F0502020204030204" pitchFamily="34" charset="0"/>
                <a:hlinkClick r:id="rId5"/>
              </a:rPr>
              <a:t> MR, Nelson K, Hunt EA. Residents’ mental model of bag-mask ventilation.  </a:t>
            </a:r>
            <a:r>
              <a:rPr lang="en-US" sz="2000" dirty="0" err="1">
                <a:solidFill>
                  <a:prstClr val="black"/>
                </a:solidFill>
                <a:latin typeface="Calibri" panose="020F0502020204030204" pitchFamily="34" charset="0"/>
                <a:ea typeface="Calibri" panose="020F0502020204030204" pitchFamily="34" charset="0"/>
                <a:hlinkClick r:id="rId5"/>
              </a:rPr>
              <a:t>Pediatr</a:t>
            </a:r>
            <a:r>
              <a:rPr lang="en-US" sz="2000" dirty="0">
                <a:solidFill>
                  <a:prstClr val="black"/>
                </a:solidFill>
                <a:latin typeface="Calibri" panose="020F0502020204030204" pitchFamily="34" charset="0"/>
                <a:ea typeface="Calibri" panose="020F0502020204030204" pitchFamily="34" charset="0"/>
                <a:hlinkClick r:id="rId5"/>
              </a:rPr>
              <a:t> </a:t>
            </a:r>
            <a:r>
              <a:rPr lang="en-US" sz="2000" dirty="0" err="1">
                <a:solidFill>
                  <a:prstClr val="black"/>
                </a:solidFill>
                <a:latin typeface="Calibri" panose="020F0502020204030204" pitchFamily="34" charset="0"/>
                <a:ea typeface="Calibri" panose="020F0502020204030204" pitchFamily="34" charset="0"/>
                <a:hlinkClick r:id="rId5"/>
              </a:rPr>
              <a:t>Emerg</a:t>
            </a:r>
            <a:r>
              <a:rPr lang="en-US" sz="2000" dirty="0">
                <a:solidFill>
                  <a:prstClr val="black"/>
                </a:solidFill>
                <a:latin typeface="Calibri" panose="020F0502020204030204" pitchFamily="34" charset="0"/>
                <a:ea typeface="Calibri" panose="020F0502020204030204" pitchFamily="34" charset="0"/>
                <a:hlinkClick r:id="rId5"/>
              </a:rPr>
              <a:t> Care. 2010;26(9):646-52. </a:t>
            </a:r>
            <a:endParaRPr lang="en-US" sz="2000" dirty="0">
              <a:solidFill>
                <a:prstClr val="black"/>
              </a:solidFill>
              <a:latin typeface="Calibri" panose="020F0502020204030204" pitchFamily="34" charset="0"/>
              <a:ea typeface="Calibri" panose="020F0502020204030204" pitchFamily="34" charset="0"/>
            </a:endParaRPr>
          </a:p>
          <a:p>
            <a:pPr marL="0" indent="0">
              <a:lnSpc>
                <a:spcPct val="100000"/>
              </a:lnSpc>
              <a:spcBef>
                <a:spcPts val="0"/>
              </a:spcBef>
              <a:buNone/>
            </a:pPr>
            <a:endParaRPr lang="en-US" sz="2000" dirty="0">
              <a:solidFill>
                <a:prstClr val="black"/>
              </a:solidFill>
              <a:latin typeface="Calibri" panose="020F0502020204030204" pitchFamily="34" charset="0"/>
              <a:ea typeface="Calibri" panose="020F0502020204030204" pitchFamily="34" charset="0"/>
            </a:endParaRPr>
          </a:p>
          <a:p>
            <a:pPr marL="514350" indent="-514350">
              <a:lnSpc>
                <a:spcPct val="100000"/>
              </a:lnSpc>
              <a:spcBef>
                <a:spcPts val="0"/>
              </a:spcBef>
              <a:buFont typeface="+mj-lt"/>
              <a:buAutoNum type="arabicPeriod" startAt="16"/>
            </a:pPr>
            <a:r>
              <a:rPr lang="en-US" sz="2000" dirty="0">
                <a:solidFill>
                  <a:prstClr val="black"/>
                </a:solidFill>
                <a:latin typeface="Calibri" panose="020F0502020204030204" pitchFamily="34" charset="0"/>
                <a:ea typeface="Calibri" panose="020F0502020204030204" pitchFamily="34" charset="0"/>
              </a:rPr>
              <a:t>Holm-Knudsen RJ, Rasmussen LS. </a:t>
            </a:r>
            <a:r>
              <a:rPr lang="en-US" sz="2000" dirty="0" err="1">
                <a:solidFill>
                  <a:prstClr val="black"/>
                </a:solidFill>
                <a:latin typeface="Calibri" panose="020F0502020204030204" pitchFamily="34" charset="0"/>
                <a:ea typeface="Calibri" panose="020F0502020204030204" pitchFamily="34" charset="0"/>
              </a:rPr>
              <a:t>Paediatric</a:t>
            </a:r>
            <a:r>
              <a:rPr lang="en-US" sz="2000" dirty="0">
                <a:solidFill>
                  <a:prstClr val="black"/>
                </a:solidFill>
                <a:latin typeface="Calibri" panose="020F0502020204030204" pitchFamily="34" charset="0"/>
                <a:ea typeface="Calibri" panose="020F0502020204030204" pitchFamily="34" charset="0"/>
              </a:rPr>
              <a:t> airway management: basic aspects. </a:t>
            </a:r>
            <a:r>
              <a:rPr lang="en-US" sz="2000" dirty="0" err="1">
                <a:solidFill>
                  <a:prstClr val="black"/>
                </a:solidFill>
                <a:latin typeface="Calibri" panose="020F0502020204030204" pitchFamily="34" charset="0"/>
                <a:ea typeface="Calibri" panose="020F0502020204030204" pitchFamily="34" charset="0"/>
              </a:rPr>
              <a:t>Acta</a:t>
            </a:r>
            <a:r>
              <a:rPr lang="en-US" sz="2000" dirty="0">
                <a:solidFill>
                  <a:prstClr val="black"/>
                </a:solidFill>
                <a:latin typeface="Calibri" panose="020F0502020204030204" pitchFamily="34" charset="0"/>
                <a:ea typeface="Calibri" panose="020F0502020204030204" pitchFamily="34" charset="0"/>
              </a:rPr>
              <a:t> </a:t>
            </a:r>
            <a:r>
              <a:rPr lang="en-US" sz="2000" dirty="0" err="1">
                <a:solidFill>
                  <a:prstClr val="black"/>
                </a:solidFill>
                <a:latin typeface="Calibri" panose="020F0502020204030204" pitchFamily="34" charset="0"/>
                <a:ea typeface="Calibri" panose="020F0502020204030204" pitchFamily="34" charset="0"/>
              </a:rPr>
              <a:t>Anaesthesiol</a:t>
            </a:r>
            <a:r>
              <a:rPr lang="en-US" sz="2000" dirty="0">
                <a:solidFill>
                  <a:prstClr val="black"/>
                </a:solidFill>
                <a:latin typeface="Calibri" panose="020F0502020204030204" pitchFamily="34" charset="0"/>
                <a:ea typeface="Calibri" panose="020F0502020204030204" pitchFamily="34" charset="0"/>
              </a:rPr>
              <a:t> Scand. 2009;53(1):1-9.</a:t>
            </a:r>
          </a:p>
          <a:p>
            <a:endParaRPr lang="en-US" dirty="0"/>
          </a:p>
        </p:txBody>
      </p:sp>
      <p:sp>
        <p:nvSpPr>
          <p:cNvPr id="4" name="Slide Number Placeholder 3"/>
          <p:cNvSpPr>
            <a:spLocks noGrp="1"/>
          </p:cNvSpPr>
          <p:nvPr>
            <p:ph type="sldNum" sz="quarter" idx="12"/>
          </p:nvPr>
        </p:nvSpPr>
        <p:spPr/>
        <p:txBody>
          <a:bodyPr/>
          <a:lstStyle/>
          <a:p>
            <a:fld id="{4E63A49E-25BD-984C-BD05-59AE97DE79DB}" type="slidenum">
              <a:rPr lang="en-US" smtClean="0"/>
              <a:t>30</a:t>
            </a:fld>
            <a:endParaRPr lang="en-US"/>
          </a:p>
        </p:txBody>
      </p:sp>
      <p:pic>
        <p:nvPicPr>
          <p:cNvPr id="5" name="Picture 4">
            <a:extLst>
              <a:ext uri="{FF2B5EF4-FFF2-40B4-BE49-F238E27FC236}">
                <a16:creationId xmlns:a16="http://schemas.microsoft.com/office/drawing/2014/main" id="{F436BE1F-5324-C946-9167-7EDD0FE7A2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4062054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3677-20EE-4443-8DA9-774DB9EB2925}"/>
              </a:ext>
            </a:extLst>
          </p:cNvPr>
          <p:cNvSpPr>
            <a:spLocks noGrp="1"/>
          </p:cNvSpPr>
          <p:nvPr>
            <p:ph type="title"/>
          </p:nvPr>
        </p:nvSpPr>
        <p:spPr>
          <a:xfrm>
            <a:off x="628650" y="166819"/>
            <a:ext cx="7886700" cy="1325563"/>
          </a:xfrm>
        </p:spPr>
        <p:txBody>
          <a:bodyPr/>
          <a:lstStyle/>
          <a:p>
            <a:r>
              <a:rPr lang="en-US" dirty="0"/>
              <a:t>References</a:t>
            </a:r>
          </a:p>
        </p:txBody>
      </p:sp>
      <p:sp>
        <p:nvSpPr>
          <p:cNvPr id="3" name="Content Placeholder 2">
            <a:extLst>
              <a:ext uri="{FF2B5EF4-FFF2-40B4-BE49-F238E27FC236}">
                <a16:creationId xmlns:a16="http://schemas.microsoft.com/office/drawing/2014/main" id="{5A762338-85EC-C54C-A85A-F389C1F5B7C1}"/>
              </a:ext>
            </a:extLst>
          </p:cNvPr>
          <p:cNvSpPr>
            <a:spLocks noGrp="1"/>
          </p:cNvSpPr>
          <p:nvPr>
            <p:ph idx="1"/>
          </p:nvPr>
        </p:nvSpPr>
        <p:spPr>
          <a:xfrm>
            <a:off x="628650" y="1676400"/>
            <a:ext cx="8210550" cy="4028177"/>
          </a:xfrm>
        </p:spPr>
        <p:txBody>
          <a:bodyPr>
            <a:normAutofit fontScale="70000" lnSpcReduction="20000"/>
          </a:bodyPr>
          <a:lstStyle/>
          <a:p>
            <a:pPr marL="457200" indent="-457200">
              <a:lnSpc>
                <a:spcPct val="100000"/>
              </a:lnSpc>
              <a:spcBef>
                <a:spcPts val="0"/>
              </a:spcBef>
              <a:buAutoNum type="arabicPeriod" startAt="21"/>
            </a:pPr>
            <a:r>
              <a:rPr lang="en-US" sz="2000" dirty="0">
                <a:solidFill>
                  <a:prstClr val="black"/>
                </a:solidFill>
                <a:latin typeface="Calibri" panose="020F0502020204030204" pitchFamily="34" charset="0"/>
                <a:ea typeface="Calibri" panose="020F0502020204030204" pitchFamily="34" charset="0"/>
                <a:hlinkClick r:id="rId4"/>
              </a:rPr>
              <a:t>Arai YC, </a:t>
            </a:r>
            <a:r>
              <a:rPr lang="en-US" sz="2000" dirty="0" err="1">
                <a:solidFill>
                  <a:prstClr val="black"/>
                </a:solidFill>
                <a:latin typeface="Calibri" panose="020F0502020204030204" pitchFamily="34" charset="0"/>
                <a:ea typeface="Calibri" panose="020F0502020204030204" pitchFamily="34" charset="0"/>
                <a:hlinkClick r:id="rId4"/>
              </a:rPr>
              <a:t>Kawanishi</a:t>
            </a:r>
            <a:r>
              <a:rPr lang="en-US" sz="2000" dirty="0">
                <a:solidFill>
                  <a:prstClr val="black"/>
                </a:solidFill>
                <a:latin typeface="Calibri" panose="020F0502020204030204" pitchFamily="34" charset="0"/>
                <a:ea typeface="Calibri" panose="020F0502020204030204" pitchFamily="34" charset="0"/>
                <a:hlinkClick r:id="rId4"/>
              </a:rPr>
              <a:t> J, </a:t>
            </a:r>
            <a:r>
              <a:rPr lang="en-US" sz="2000" dirty="0" err="1">
                <a:solidFill>
                  <a:prstClr val="black"/>
                </a:solidFill>
                <a:latin typeface="Calibri" panose="020F0502020204030204" pitchFamily="34" charset="0"/>
                <a:ea typeface="Calibri" panose="020F0502020204030204" pitchFamily="34" charset="0"/>
                <a:hlinkClick r:id="rId4"/>
              </a:rPr>
              <a:t>Sakakima</a:t>
            </a:r>
            <a:r>
              <a:rPr lang="en-US" sz="2000" dirty="0">
                <a:solidFill>
                  <a:prstClr val="black"/>
                </a:solidFill>
                <a:latin typeface="Calibri" panose="020F0502020204030204" pitchFamily="34" charset="0"/>
                <a:ea typeface="Calibri" panose="020F0502020204030204" pitchFamily="34" charset="0"/>
                <a:hlinkClick r:id="rId4"/>
              </a:rPr>
              <a:t> Y, </a:t>
            </a:r>
            <a:r>
              <a:rPr lang="en-US" sz="2000" dirty="0" err="1">
                <a:solidFill>
                  <a:prstClr val="black"/>
                </a:solidFill>
                <a:latin typeface="Calibri" panose="020F0502020204030204" pitchFamily="34" charset="0"/>
                <a:ea typeface="Calibri" panose="020F0502020204030204" pitchFamily="34" charset="0"/>
                <a:hlinkClick r:id="rId4"/>
              </a:rPr>
              <a:t>Ohmoto</a:t>
            </a:r>
            <a:r>
              <a:rPr lang="en-US" sz="2000" dirty="0">
                <a:solidFill>
                  <a:prstClr val="black"/>
                </a:solidFill>
                <a:latin typeface="Calibri" panose="020F0502020204030204" pitchFamily="34" charset="0"/>
                <a:ea typeface="Calibri" panose="020F0502020204030204" pitchFamily="34" charset="0"/>
                <a:hlinkClick r:id="rId4"/>
              </a:rPr>
              <a:t> K, Ito A, Maruyama Y, et al. The lateral position improved airway patency in anesthetized patient with burn-induced </a:t>
            </a:r>
            <a:r>
              <a:rPr lang="en-US" sz="2000" dirty="0" err="1">
                <a:solidFill>
                  <a:prstClr val="black"/>
                </a:solidFill>
                <a:latin typeface="Calibri" panose="020F0502020204030204" pitchFamily="34" charset="0"/>
                <a:ea typeface="Calibri" panose="020F0502020204030204" pitchFamily="34" charset="0"/>
                <a:hlinkClick r:id="rId4"/>
              </a:rPr>
              <a:t>cervico</a:t>
            </a:r>
            <a:r>
              <a:rPr lang="en-US" sz="2000" dirty="0">
                <a:solidFill>
                  <a:prstClr val="black"/>
                </a:solidFill>
                <a:latin typeface="Calibri" panose="020F0502020204030204" pitchFamily="34" charset="0"/>
                <a:ea typeface="Calibri" panose="020F0502020204030204" pitchFamily="34" charset="0"/>
                <a:hlinkClick r:id="rId4"/>
              </a:rPr>
              <a:t>-</a:t>
            </a:r>
            <a:r>
              <a:rPr lang="en-US" sz="2000" dirty="0" err="1">
                <a:solidFill>
                  <a:prstClr val="black"/>
                </a:solidFill>
                <a:latin typeface="Calibri" panose="020F0502020204030204" pitchFamily="34" charset="0"/>
                <a:ea typeface="Calibri" panose="020F0502020204030204" pitchFamily="34" charset="0"/>
                <a:hlinkClick r:id="rId4"/>
              </a:rPr>
              <a:t>mento</a:t>
            </a:r>
            <a:r>
              <a:rPr lang="en-US" sz="2000" dirty="0">
                <a:solidFill>
                  <a:prstClr val="black"/>
                </a:solidFill>
                <a:latin typeface="Calibri" panose="020F0502020204030204" pitchFamily="34" charset="0"/>
                <a:ea typeface="Calibri" panose="020F0502020204030204" pitchFamily="34" charset="0"/>
                <a:hlinkClick r:id="rId4"/>
              </a:rPr>
              <a:t>-sternal scar contracture. </a:t>
            </a:r>
            <a:r>
              <a:rPr lang="en-US" sz="2000" dirty="0" err="1">
                <a:solidFill>
                  <a:prstClr val="black"/>
                </a:solidFill>
                <a:latin typeface="Calibri" panose="020F0502020204030204" pitchFamily="34" charset="0"/>
                <a:ea typeface="Calibri" panose="020F0502020204030204" pitchFamily="34" charset="0"/>
                <a:hlinkClick r:id="rId4"/>
              </a:rPr>
              <a:t>Anesth</a:t>
            </a:r>
            <a:r>
              <a:rPr lang="en-US" sz="2000" dirty="0">
                <a:solidFill>
                  <a:prstClr val="black"/>
                </a:solidFill>
                <a:latin typeface="Calibri" panose="020F0502020204030204" pitchFamily="34" charset="0"/>
                <a:ea typeface="Calibri" panose="020F0502020204030204" pitchFamily="34" charset="0"/>
                <a:hlinkClick r:id="rId4"/>
              </a:rPr>
              <a:t> Pain Med. 2016;6(2):e34953.</a:t>
            </a: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r>
              <a:rPr lang="en-US" sz="2000" dirty="0">
                <a:solidFill>
                  <a:prstClr val="black"/>
                </a:solidFill>
                <a:latin typeface="Calibri" panose="020F0502020204030204" pitchFamily="34" charset="0"/>
                <a:ea typeface="Calibri" panose="020F0502020204030204" pitchFamily="34" charset="0"/>
                <a:hlinkClick r:id="rId5"/>
              </a:rPr>
              <a:t>White MC, Cook TM, </a:t>
            </a:r>
            <a:r>
              <a:rPr lang="en-US" sz="2000" dirty="0" err="1">
                <a:solidFill>
                  <a:prstClr val="black"/>
                </a:solidFill>
                <a:latin typeface="Calibri" panose="020F0502020204030204" pitchFamily="34" charset="0"/>
                <a:ea typeface="Calibri" panose="020F0502020204030204" pitchFamily="34" charset="0"/>
                <a:hlinkClick r:id="rId5"/>
              </a:rPr>
              <a:t>Stoddart</a:t>
            </a:r>
            <a:r>
              <a:rPr lang="en-US" sz="2000" dirty="0">
                <a:solidFill>
                  <a:prstClr val="black"/>
                </a:solidFill>
                <a:latin typeface="Calibri" panose="020F0502020204030204" pitchFamily="34" charset="0"/>
                <a:ea typeface="Calibri" panose="020F0502020204030204" pitchFamily="34" charset="0"/>
                <a:hlinkClick r:id="rId5"/>
              </a:rPr>
              <a:t> PA. A critique of elective pediatric </a:t>
            </a:r>
            <a:r>
              <a:rPr lang="en-US" sz="2000" dirty="0" err="1">
                <a:solidFill>
                  <a:prstClr val="black"/>
                </a:solidFill>
                <a:latin typeface="Calibri" panose="020F0502020204030204" pitchFamily="34" charset="0"/>
                <a:ea typeface="Calibri" panose="020F0502020204030204" pitchFamily="34" charset="0"/>
                <a:hlinkClick r:id="rId5"/>
              </a:rPr>
              <a:t>supraglottic</a:t>
            </a:r>
            <a:r>
              <a:rPr lang="en-US" sz="2000" dirty="0">
                <a:solidFill>
                  <a:prstClr val="black"/>
                </a:solidFill>
                <a:latin typeface="Calibri" panose="020F0502020204030204" pitchFamily="34" charset="0"/>
                <a:ea typeface="Calibri" panose="020F0502020204030204" pitchFamily="34" charset="0"/>
                <a:hlinkClick r:id="rId5"/>
              </a:rPr>
              <a:t> airway devices. </a:t>
            </a:r>
            <a:r>
              <a:rPr lang="en-US" sz="2000" dirty="0" err="1">
                <a:solidFill>
                  <a:prstClr val="black"/>
                </a:solidFill>
                <a:latin typeface="Calibri" panose="020F0502020204030204" pitchFamily="34" charset="0"/>
                <a:ea typeface="Calibri" panose="020F0502020204030204" pitchFamily="34" charset="0"/>
                <a:hlinkClick r:id="rId5"/>
              </a:rPr>
              <a:t>Paediatr</a:t>
            </a:r>
            <a:r>
              <a:rPr lang="en-US" sz="2000" dirty="0">
                <a:solidFill>
                  <a:prstClr val="black"/>
                </a:solidFill>
                <a:latin typeface="Calibri" panose="020F0502020204030204" pitchFamily="34" charset="0"/>
                <a:ea typeface="Calibri" panose="020F0502020204030204" pitchFamily="34" charset="0"/>
                <a:hlinkClick r:id="rId5"/>
              </a:rPr>
              <a:t> </a:t>
            </a:r>
            <a:r>
              <a:rPr lang="en-US" sz="2000" dirty="0" err="1">
                <a:solidFill>
                  <a:prstClr val="black"/>
                </a:solidFill>
                <a:latin typeface="Calibri" panose="020F0502020204030204" pitchFamily="34" charset="0"/>
                <a:ea typeface="Calibri" panose="020F0502020204030204" pitchFamily="34" charset="0"/>
                <a:hlinkClick r:id="rId5"/>
              </a:rPr>
              <a:t>Anaesth</a:t>
            </a:r>
            <a:r>
              <a:rPr lang="en-US" sz="2000" dirty="0">
                <a:solidFill>
                  <a:prstClr val="black"/>
                </a:solidFill>
                <a:latin typeface="Calibri" panose="020F0502020204030204" pitchFamily="34" charset="0"/>
                <a:ea typeface="Calibri" panose="020F0502020204030204" pitchFamily="34" charset="0"/>
                <a:hlinkClick r:id="rId5"/>
              </a:rPr>
              <a:t>. 2009;19 </a:t>
            </a:r>
            <a:r>
              <a:rPr lang="en-US" sz="2000" dirty="0" err="1">
                <a:solidFill>
                  <a:prstClr val="black"/>
                </a:solidFill>
                <a:latin typeface="Calibri" panose="020F0502020204030204" pitchFamily="34" charset="0"/>
                <a:ea typeface="Calibri" panose="020F0502020204030204" pitchFamily="34" charset="0"/>
                <a:hlinkClick r:id="rId5"/>
              </a:rPr>
              <a:t>Suppl</a:t>
            </a:r>
            <a:r>
              <a:rPr lang="en-US" sz="2000" dirty="0">
                <a:solidFill>
                  <a:prstClr val="black"/>
                </a:solidFill>
                <a:latin typeface="Calibri" panose="020F0502020204030204" pitchFamily="34" charset="0"/>
                <a:ea typeface="Calibri" panose="020F0502020204030204" pitchFamily="34" charset="0"/>
                <a:hlinkClick r:id="rId5"/>
              </a:rPr>
              <a:t> 1:55-65.</a:t>
            </a: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r>
              <a:rPr lang="en-US" sz="2000" dirty="0">
                <a:solidFill>
                  <a:prstClr val="black"/>
                </a:solidFill>
                <a:latin typeface="Calibri" panose="020F0502020204030204" pitchFamily="34" charset="0"/>
                <a:ea typeface="Calibri" panose="020F0502020204030204" pitchFamily="34" charset="0"/>
                <a:hlinkClick r:id="rId6"/>
              </a:rPr>
              <a:t>Ramesh S, </a:t>
            </a:r>
            <a:r>
              <a:rPr lang="en-US" sz="2000" dirty="0" err="1">
                <a:solidFill>
                  <a:prstClr val="black"/>
                </a:solidFill>
                <a:latin typeface="Calibri" panose="020F0502020204030204" pitchFamily="34" charset="0"/>
                <a:ea typeface="Calibri" panose="020F0502020204030204" pitchFamily="34" charset="0"/>
                <a:hlinkClick r:id="rId6"/>
              </a:rPr>
              <a:t>Jayanthi</a:t>
            </a:r>
            <a:r>
              <a:rPr lang="en-US" sz="2000" dirty="0">
                <a:solidFill>
                  <a:prstClr val="black"/>
                </a:solidFill>
                <a:latin typeface="Calibri" panose="020F0502020204030204" pitchFamily="34" charset="0"/>
                <a:ea typeface="Calibri" panose="020F0502020204030204" pitchFamily="34" charset="0"/>
                <a:hlinkClick r:id="rId6"/>
              </a:rPr>
              <a:t> R. </a:t>
            </a:r>
            <a:r>
              <a:rPr lang="en-US" sz="2000" dirty="0" err="1">
                <a:solidFill>
                  <a:prstClr val="black"/>
                </a:solidFill>
                <a:latin typeface="Calibri" panose="020F0502020204030204" pitchFamily="34" charset="0"/>
                <a:ea typeface="Calibri" panose="020F0502020204030204" pitchFamily="34" charset="0"/>
                <a:hlinkClick r:id="rId6"/>
              </a:rPr>
              <a:t>Supraglottic</a:t>
            </a:r>
            <a:r>
              <a:rPr lang="en-US" sz="2000" dirty="0">
                <a:solidFill>
                  <a:prstClr val="black"/>
                </a:solidFill>
                <a:latin typeface="Calibri" panose="020F0502020204030204" pitchFamily="34" charset="0"/>
                <a:ea typeface="Calibri" panose="020F0502020204030204" pitchFamily="34" charset="0"/>
                <a:hlinkClick r:id="rId6"/>
              </a:rPr>
              <a:t> airway devices in children. Indian Journal of </a:t>
            </a:r>
            <a:r>
              <a:rPr lang="en-US" sz="2000" dirty="0" err="1">
                <a:solidFill>
                  <a:prstClr val="black"/>
                </a:solidFill>
                <a:latin typeface="Calibri" panose="020F0502020204030204" pitchFamily="34" charset="0"/>
                <a:ea typeface="Calibri" panose="020F0502020204030204" pitchFamily="34" charset="0"/>
                <a:hlinkClick r:id="rId6"/>
              </a:rPr>
              <a:t>Anaesthesia</a:t>
            </a:r>
            <a:r>
              <a:rPr lang="en-US" sz="2000" dirty="0">
                <a:solidFill>
                  <a:prstClr val="black"/>
                </a:solidFill>
                <a:latin typeface="Calibri" panose="020F0502020204030204" pitchFamily="34" charset="0"/>
                <a:ea typeface="Calibri" panose="020F0502020204030204" pitchFamily="34" charset="0"/>
                <a:hlinkClick r:id="rId6"/>
              </a:rPr>
              <a:t>. 2011;55(5):476-82.</a:t>
            </a: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r>
              <a:rPr lang="en-US" sz="2000" dirty="0">
                <a:solidFill>
                  <a:prstClr val="black"/>
                </a:solidFill>
                <a:latin typeface="Calibri" panose="020F0502020204030204" pitchFamily="34" charset="0"/>
                <a:ea typeface="Calibri" panose="020F0502020204030204" pitchFamily="34" charset="0"/>
                <a:hlinkClick r:id="rId7"/>
              </a:rPr>
              <a:t>Tait AR, </a:t>
            </a:r>
            <a:r>
              <a:rPr lang="en-US" sz="2000" dirty="0" err="1">
                <a:solidFill>
                  <a:prstClr val="black"/>
                </a:solidFill>
                <a:latin typeface="Calibri" panose="020F0502020204030204" pitchFamily="34" charset="0"/>
                <a:ea typeface="Calibri" panose="020F0502020204030204" pitchFamily="34" charset="0"/>
                <a:hlinkClick r:id="rId7"/>
              </a:rPr>
              <a:t>Malviya</a:t>
            </a:r>
            <a:r>
              <a:rPr lang="en-US" sz="2000" dirty="0">
                <a:solidFill>
                  <a:prstClr val="black"/>
                </a:solidFill>
                <a:latin typeface="Calibri" panose="020F0502020204030204" pitchFamily="34" charset="0"/>
                <a:ea typeface="Calibri" panose="020F0502020204030204" pitchFamily="34" charset="0"/>
                <a:hlinkClick r:id="rId7"/>
              </a:rPr>
              <a:t> S. Anesthesia for the child with an upper respiratory tract infection: still a dilemma? </a:t>
            </a:r>
            <a:r>
              <a:rPr lang="en-US" sz="2000" dirty="0" err="1">
                <a:solidFill>
                  <a:prstClr val="black"/>
                </a:solidFill>
                <a:latin typeface="Calibri" panose="020F0502020204030204" pitchFamily="34" charset="0"/>
                <a:ea typeface="Calibri" panose="020F0502020204030204" pitchFamily="34" charset="0"/>
                <a:hlinkClick r:id="rId7"/>
              </a:rPr>
              <a:t>Anesth</a:t>
            </a:r>
            <a:r>
              <a:rPr lang="en-US" sz="2000" dirty="0">
                <a:solidFill>
                  <a:prstClr val="black"/>
                </a:solidFill>
                <a:latin typeface="Calibri" panose="020F0502020204030204" pitchFamily="34" charset="0"/>
                <a:ea typeface="Calibri" panose="020F0502020204030204" pitchFamily="34" charset="0"/>
                <a:hlinkClick r:id="rId7"/>
              </a:rPr>
              <a:t> </a:t>
            </a:r>
            <a:r>
              <a:rPr lang="en-US" sz="2000" dirty="0" err="1">
                <a:solidFill>
                  <a:prstClr val="black"/>
                </a:solidFill>
                <a:latin typeface="Calibri" panose="020F0502020204030204" pitchFamily="34" charset="0"/>
                <a:ea typeface="Calibri" panose="020F0502020204030204" pitchFamily="34" charset="0"/>
                <a:hlinkClick r:id="rId7"/>
              </a:rPr>
              <a:t>Analg</a:t>
            </a:r>
            <a:r>
              <a:rPr lang="en-US" sz="2000" dirty="0">
                <a:solidFill>
                  <a:prstClr val="black"/>
                </a:solidFill>
                <a:latin typeface="Calibri" panose="020F0502020204030204" pitchFamily="34" charset="0"/>
                <a:ea typeface="Calibri" panose="020F0502020204030204" pitchFamily="34" charset="0"/>
                <a:hlinkClick r:id="rId7"/>
              </a:rPr>
              <a:t>. 2005;100(1):59-65.</a:t>
            </a: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r>
              <a:rPr lang="en-US" sz="2000" dirty="0">
                <a:solidFill>
                  <a:prstClr val="black"/>
                </a:solidFill>
                <a:latin typeface="Calibri" panose="020F0502020204030204" pitchFamily="34" charset="0"/>
                <a:ea typeface="Calibri" panose="020F0502020204030204" pitchFamily="34" charset="0"/>
              </a:rPr>
              <a:t>Heidegger T, </a:t>
            </a:r>
            <a:r>
              <a:rPr lang="en-US" sz="2000" dirty="0" err="1">
                <a:solidFill>
                  <a:prstClr val="black"/>
                </a:solidFill>
                <a:latin typeface="Calibri" panose="020F0502020204030204" pitchFamily="34" charset="0"/>
                <a:ea typeface="Calibri" panose="020F0502020204030204" pitchFamily="34" charset="0"/>
              </a:rPr>
              <a:t>Gerig</a:t>
            </a:r>
            <a:r>
              <a:rPr lang="en-US" sz="2000" dirty="0">
                <a:solidFill>
                  <a:prstClr val="black"/>
                </a:solidFill>
                <a:latin typeface="Calibri" panose="020F0502020204030204" pitchFamily="34" charset="0"/>
                <a:ea typeface="Calibri" panose="020F0502020204030204" pitchFamily="34" charset="0"/>
              </a:rPr>
              <a:t> HJ, Ulrich B, </a:t>
            </a:r>
            <a:r>
              <a:rPr lang="en-US" sz="2000" dirty="0" err="1">
                <a:solidFill>
                  <a:prstClr val="black"/>
                </a:solidFill>
                <a:latin typeface="Calibri" panose="020F0502020204030204" pitchFamily="34" charset="0"/>
                <a:ea typeface="Calibri" panose="020F0502020204030204" pitchFamily="34" charset="0"/>
              </a:rPr>
              <a:t>Kreienbuhl</a:t>
            </a:r>
            <a:r>
              <a:rPr lang="en-US" sz="2000" dirty="0">
                <a:solidFill>
                  <a:prstClr val="black"/>
                </a:solidFill>
                <a:latin typeface="Calibri" panose="020F0502020204030204" pitchFamily="34" charset="0"/>
                <a:ea typeface="Calibri" panose="020F0502020204030204" pitchFamily="34" charset="0"/>
              </a:rPr>
              <a:t> G. Validation of a simple algorithm for tracheal intubation: daily practice is the key to success in emergencies--an analysis of 13,248 intubations. </a:t>
            </a:r>
            <a:r>
              <a:rPr lang="en-US" sz="2000" dirty="0" err="1">
                <a:solidFill>
                  <a:prstClr val="black"/>
                </a:solidFill>
                <a:latin typeface="Calibri" panose="020F0502020204030204" pitchFamily="34" charset="0"/>
                <a:ea typeface="Calibri" panose="020F0502020204030204" pitchFamily="34" charset="0"/>
              </a:rPr>
              <a:t>Anesth</a:t>
            </a:r>
            <a:r>
              <a:rPr lang="en-US" sz="2000" dirty="0">
                <a:solidFill>
                  <a:prstClr val="black"/>
                </a:solidFill>
                <a:latin typeface="Calibri" panose="020F0502020204030204" pitchFamily="34" charset="0"/>
                <a:ea typeface="Calibri" panose="020F0502020204030204" pitchFamily="34" charset="0"/>
              </a:rPr>
              <a:t> </a:t>
            </a:r>
            <a:r>
              <a:rPr lang="en-US" sz="2000" dirty="0" err="1">
                <a:solidFill>
                  <a:prstClr val="black"/>
                </a:solidFill>
                <a:latin typeface="Calibri" panose="020F0502020204030204" pitchFamily="34" charset="0"/>
                <a:ea typeface="Calibri" panose="020F0502020204030204" pitchFamily="34" charset="0"/>
              </a:rPr>
              <a:t>Analg</a:t>
            </a:r>
            <a:r>
              <a:rPr lang="en-US" sz="2000" dirty="0">
                <a:solidFill>
                  <a:prstClr val="black"/>
                </a:solidFill>
                <a:latin typeface="Calibri" panose="020F0502020204030204" pitchFamily="34" charset="0"/>
                <a:ea typeface="Calibri" panose="020F0502020204030204" pitchFamily="34" charset="0"/>
              </a:rPr>
              <a:t>. 2001;92(2):517-22.</a:t>
            </a:r>
          </a:p>
          <a:p>
            <a:pPr marL="457200" indent="-457200">
              <a:lnSpc>
                <a:spcPct val="100000"/>
              </a:lnSpc>
              <a:spcBef>
                <a:spcPts val="0"/>
              </a:spcBef>
              <a:buAutoNum type="arabicPeriod" startAt="21"/>
            </a:pP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r>
              <a:rPr lang="en-US" sz="2000" dirty="0" err="1">
                <a:solidFill>
                  <a:prstClr val="black"/>
                </a:solidFill>
                <a:latin typeface="Calibri" panose="020F0502020204030204" pitchFamily="34" charset="0"/>
                <a:ea typeface="Calibri" panose="020F0502020204030204" pitchFamily="34" charset="0"/>
              </a:rPr>
              <a:t>Uezono</a:t>
            </a:r>
            <a:r>
              <a:rPr lang="en-US" sz="2000" dirty="0">
                <a:solidFill>
                  <a:prstClr val="black"/>
                </a:solidFill>
                <a:latin typeface="Calibri" panose="020F0502020204030204" pitchFamily="34" charset="0"/>
                <a:ea typeface="Calibri" panose="020F0502020204030204" pitchFamily="34" charset="0"/>
              </a:rPr>
              <a:t> S, </a:t>
            </a:r>
            <a:r>
              <a:rPr lang="en-US" sz="2000" dirty="0" err="1">
                <a:solidFill>
                  <a:prstClr val="black"/>
                </a:solidFill>
                <a:latin typeface="Calibri" panose="020F0502020204030204" pitchFamily="34" charset="0"/>
                <a:ea typeface="Calibri" panose="020F0502020204030204" pitchFamily="34" charset="0"/>
              </a:rPr>
              <a:t>Holzman</a:t>
            </a:r>
            <a:r>
              <a:rPr lang="en-US" sz="2000" dirty="0">
                <a:solidFill>
                  <a:prstClr val="black"/>
                </a:solidFill>
                <a:latin typeface="Calibri" panose="020F0502020204030204" pitchFamily="34" charset="0"/>
                <a:ea typeface="Calibri" panose="020F0502020204030204" pitchFamily="34" charset="0"/>
              </a:rPr>
              <a:t> RS, </a:t>
            </a:r>
            <a:r>
              <a:rPr lang="en-US" sz="2000" dirty="0" err="1">
                <a:solidFill>
                  <a:prstClr val="black"/>
                </a:solidFill>
                <a:latin typeface="Calibri" panose="020F0502020204030204" pitchFamily="34" charset="0"/>
                <a:ea typeface="Calibri" panose="020F0502020204030204" pitchFamily="34" charset="0"/>
              </a:rPr>
              <a:t>Goto</a:t>
            </a:r>
            <a:r>
              <a:rPr lang="en-US" sz="2000" dirty="0">
                <a:solidFill>
                  <a:prstClr val="black"/>
                </a:solidFill>
                <a:latin typeface="Calibri" panose="020F0502020204030204" pitchFamily="34" charset="0"/>
                <a:ea typeface="Calibri" panose="020F0502020204030204" pitchFamily="34" charset="0"/>
              </a:rPr>
              <a:t> T, Nakata Y, Nagata S, Morita S. Prediction of difficult airway in school-aged patients with </a:t>
            </a:r>
            <a:r>
              <a:rPr lang="en-US" sz="2000" dirty="0" err="1">
                <a:solidFill>
                  <a:prstClr val="black"/>
                </a:solidFill>
                <a:latin typeface="Calibri" panose="020F0502020204030204" pitchFamily="34" charset="0"/>
                <a:ea typeface="Calibri" panose="020F0502020204030204" pitchFamily="34" charset="0"/>
              </a:rPr>
              <a:t>microtia</a:t>
            </a:r>
            <a:r>
              <a:rPr lang="en-US" sz="2000" dirty="0">
                <a:solidFill>
                  <a:prstClr val="black"/>
                </a:solidFill>
                <a:latin typeface="Calibri" panose="020F0502020204030204" pitchFamily="34" charset="0"/>
                <a:ea typeface="Calibri" panose="020F0502020204030204" pitchFamily="34" charset="0"/>
              </a:rPr>
              <a:t>. </a:t>
            </a:r>
            <a:r>
              <a:rPr lang="en-US" sz="2000" dirty="0" err="1">
                <a:solidFill>
                  <a:prstClr val="black"/>
                </a:solidFill>
                <a:latin typeface="Calibri" panose="020F0502020204030204" pitchFamily="34" charset="0"/>
                <a:ea typeface="Calibri" panose="020F0502020204030204" pitchFamily="34" charset="0"/>
              </a:rPr>
              <a:t>Paediatr</a:t>
            </a:r>
            <a:r>
              <a:rPr lang="en-US" sz="2000" dirty="0">
                <a:solidFill>
                  <a:prstClr val="black"/>
                </a:solidFill>
                <a:latin typeface="Calibri" panose="020F0502020204030204" pitchFamily="34" charset="0"/>
                <a:ea typeface="Calibri" panose="020F0502020204030204" pitchFamily="34" charset="0"/>
              </a:rPr>
              <a:t> </a:t>
            </a:r>
            <a:r>
              <a:rPr lang="en-US" sz="2000" dirty="0" err="1">
                <a:solidFill>
                  <a:prstClr val="black"/>
                </a:solidFill>
                <a:latin typeface="Calibri" panose="020F0502020204030204" pitchFamily="34" charset="0"/>
                <a:ea typeface="Calibri" panose="020F0502020204030204" pitchFamily="34" charset="0"/>
              </a:rPr>
              <a:t>Anaesth</a:t>
            </a:r>
            <a:r>
              <a:rPr lang="en-US" sz="2000" dirty="0">
                <a:solidFill>
                  <a:prstClr val="black"/>
                </a:solidFill>
                <a:latin typeface="Calibri" panose="020F0502020204030204" pitchFamily="34" charset="0"/>
                <a:ea typeface="Calibri" panose="020F0502020204030204" pitchFamily="34" charset="0"/>
              </a:rPr>
              <a:t>. 2001;11(4):409-13.</a:t>
            </a:r>
          </a:p>
          <a:p>
            <a:pPr marL="457200" indent="-457200">
              <a:lnSpc>
                <a:spcPct val="100000"/>
              </a:lnSpc>
              <a:spcBef>
                <a:spcPts val="0"/>
              </a:spcBef>
              <a:buAutoNum type="arabicPeriod" startAt="21"/>
            </a:pPr>
            <a:endParaRPr lang="en-US" sz="2000" dirty="0">
              <a:solidFill>
                <a:prstClr val="black"/>
              </a:solidFill>
              <a:latin typeface="Calibri" panose="020F0502020204030204" pitchFamily="34" charset="0"/>
              <a:ea typeface="Calibri" panose="020F0502020204030204" pitchFamily="34" charset="0"/>
            </a:endParaRPr>
          </a:p>
          <a:p>
            <a:pPr marL="457200" indent="-457200">
              <a:lnSpc>
                <a:spcPct val="100000"/>
              </a:lnSpc>
              <a:spcBef>
                <a:spcPts val="0"/>
              </a:spcBef>
              <a:buAutoNum type="arabicPeriod" startAt="21"/>
            </a:pPr>
            <a:r>
              <a:rPr lang="en-US" sz="2000" dirty="0">
                <a:solidFill>
                  <a:prstClr val="black"/>
                </a:solidFill>
                <a:latin typeface="Calibri" panose="020F0502020204030204" pitchFamily="34" charset="0"/>
                <a:ea typeface="Calibri" panose="020F0502020204030204" pitchFamily="34" charset="0"/>
              </a:rPr>
              <a:t>Valois-Gomez T, </a:t>
            </a:r>
            <a:r>
              <a:rPr lang="en-US" sz="2000" dirty="0" err="1">
                <a:solidFill>
                  <a:prstClr val="black"/>
                </a:solidFill>
                <a:latin typeface="Calibri" panose="020F0502020204030204" pitchFamily="34" charset="0"/>
                <a:ea typeface="Calibri" panose="020F0502020204030204" pitchFamily="34" charset="0"/>
              </a:rPr>
              <a:t>Oofuvong</a:t>
            </a:r>
            <a:r>
              <a:rPr lang="en-US" sz="2000" dirty="0">
                <a:solidFill>
                  <a:prstClr val="black"/>
                </a:solidFill>
                <a:latin typeface="Calibri" panose="020F0502020204030204" pitchFamily="34" charset="0"/>
                <a:ea typeface="Calibri" panose="020F0502020204030204" pitchFamily="34" charset="0"/>
              </a:rPr>
              <a:t> M, Auer G, Coffin D, </a:t>
            </a:r>
            <a:r>
              <a:rPr lang="en-US" sz="2000" dirty="0" err="1">
                <a:solidFill>
                  <a:prstClr val="black"/>
                </a:solidFill>
                <a:latin typeface="Calibri" panose="020F0502020204030204" pitchFamily="34" charset="0"/>
                <a:ea typeface="Calibri" panose="020F0502020204030204" pitchFamily="34" charset="0"/>
              </a:rPr>
              <a:t>Loetwiriyakul</a:t>
            </a:r>
            <a:r>
              <a:rPr lang="en-US" sz="2000" dirty="0">
                <a:solidFill>
                  <a:prstClr val="black"/>
                </a:solidFill>
                <a:latin typeface="Calibri" panose="020F0502020204030204" pitchFamily="34" charset="0"/>
                <a:ea typeface="Calibri" panose="020F0502020204030204" pitchFamily="34" charset="0"/>
              </a:rPr>
              <a:t> W, Correa JA. Incidence of difficult bag-mask ventilation in children: a prospective observational study. </a:t>
            </a:r>
            <a:r>
              <a:rPr lang="en-US" sz="2000" dirty="0" err="1">
                <a:solidFill>
                  <a:prstClr val="black"/>
                </a:solidFill>
                <a:latin typeface="Calibri" panose="020F0502020204030204" pitchFamily="34" charset="0"/>
                <a:ea typeface="Calibri" panose="020F0502020204030204" pitchFamily="34" charset="0"/>
              </a:rPr>
              <a:t>Paediatr</a:t>
            </a:r>
            <a:r>
              <a:rPr lang="en-US" sz="2000" dirty="0">
                <a:solidFill>
                  <a:prstClr val="black"/>
                </a:solidFill>
                <a:latin typeface="Calibri" panose="020F0502020204030204" pitchFamily="34" charset="0"/>
                <a:ea typeface="Calibri" panose="020F0502020204030204" pitchFamily="34" charset="0"/>
              </a:rPr>
              <a:t> </a:t>
            </a:r>
            <a:r>
              <a:rPr lang="en-US" sz="2000" dirty="0" err="1">
                <a:solidFill>
                  <a:prstClr val="black"/>
                </a:solidFill>
                <a:latin typeface="Calibri" panose="020F0502020204030204" pitchFamily="34" charset="0"/>
                <a:ea typeface="Calibri" panose="020F0502020204030204" pitchFamily="34" charset="0"/>
              </a:rPr>
              <a:t>Anaesth</a:t>
            </a:r>
            <a:r>
              <a:rPr lang="en-US" sz="2000" dirty="0">
                <a:solidFill>
                  <a:prstClr val="black"/>
                </a:solidFill>
                <a:latin typeface="Calibri" panose="020F0502020204030204" pitchFamily="34" charset="0"/>
                <a:ea typeface="Calibri" panose="020F0502020204030204" pitchFamily="34" charset="0"/>
              </a:rPr>
              <a:t>. 2013;23(10):920-6.</a:t>
            </a:r>
          </a:p>
          <a:p>
            <a:pPr marL="914400" indent="-914400">
              <a:lnSpc>
                <a:spcPct val="100000"/>
              </a:lnSpc>
              <a:spcBef>
                <a:spcPts val="0"/>
              </a:spcBef>
              <a:buFont typeface="+mj-lt"/>
              <a:buAutoNum type="arabicPeriod" startAt="21"/>
            </a:pPr>
            <a:endParaRPr lang="en-US" sz="2100" dirty="0">
              <a:solidFill>
                <a:prstClr val="black"/>
              </a:solidFill>
              <a:latin typeface="Calibri" panose="020F0502020204030204" pitchFamily="34" charset="0"/>
              <a:ea typeface="Calibri" panose="020F0502020204030204" pitchFamily="34" charset="0"/>
            </a:endParaRPr>
          </a:p>
          <a:p>
            <a:pPr marL="969264" indent="-457200">
              <a:buFont typeface="+mj-lt"/>
              <a:buAutoNum type="arabicPeriod"/>
            </a:pPr>
            <a:endParaRPr lang="en-US" sz="2000" dirty="0"/>
          </a:p>
        </p:txBody>
      </p:sp>
      <p:sp>
        <p:nvSpPr>
          <p:cNvPr id="4" name="Slide Number Placeholder 3"/>
          <p:cNvSpPr>
            <a:spLocks noGrp="1"/>
          </p:cNvSpPr>
          <p:nvPr>
            <p:ph type="sldNum" sz="quarter" idx="12"/>
          </p:nvPr>
        </p:nvSpPr>
        <p:spPr/>
        <p:txBody>
          <a:bodyPr/>
          <a:lstStyle/>
          <a:p>
            <a:fld id="{4E63A49E-25BD-984C-BD05-59AE97DE79DB}" type="slidenum">
              <a:rPr lang="en-US" smtClean="0"/>
              <a:t>31</a:t>
            </a:fld>
            <a:endParaRPr lang="en-US" dirty="0"/>
          </a:p>
        </p:txBody>
      </p:sp>
      <p:pic>
        <p:nvPicPr>
          <p:cNvPr id="5" name="Picture 4">
            <a:extLst>
              <a:ext uri="{FF2B5EF4-FFF2-40B4-BE49-F238E27FC236}">
                <a16:creationId xmlns:a16="http://schemas.microsoft.com/office/drawing/2014/main" id="{7BC3C3D4-938D-3247-B5E5-ABD2AB6D69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427933668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28650" y="1371600"/>
            <a:ext cx="7886700" cy="4351338"/>
          </a:xfrm>
        </p:spPr>
        <p:txBody>
          <a:bodyPr>
            <a:normAutofit/>
          </a:bodyPr>
          <a:lstStyle/>
          <a:p>
            <a:pPr marL="48514" lvl="0" indent="0">
              <a:lnSpc>
                <a:spcPct val="100000"/>
              </a:lnSpc>
              <a:spcBef>
                <a:spcPts val="0"/>
              </a:spcBef>
              <a:buNone/>
            </a:pPr>
            <a:endParaRPr lang="en-US" sz="1400" dirty="0">
              <a:solidFill>
                <a:prstClr val="black"/>
              </a:solidFill>
              <a:latin typeface="Calibri" panose="020F0502020204030204" pitchFamily="34" charset="0"/>
              <a:ea typeface="Calibri" panose="020F0502020204030204" pitchFamily="34" charset="0"/>
            </a:endParaRPr>
          </a:p>
          <a:p>
            <a:pPr marL="391414" lvl="0" indent="-342900">
              <a:lnSpc>
                <a:spcPct val="100000"/>
              </a:lnSpc>
              <a:spcBef>
                <a:spcPts val="0"/>
              </a:spcBef>
              <a:buFont typeface="+mj-lt"/>
              <a:buAutoNum type="arabicPeriod" startAt="28"/>
            </a:pPr>
            <a:r>
              <a:rPr lang="en-US" sz="1400" dirty="0" err="1">
                <a:solidFill>
                  <a:prstClr val="black"/>
                </a:solidFill>
                <a:latin typeface="Calibri" panose="020F0502020204030204" pitchFamily="34" charset="0"/>
                <a:ea typeface="Calibri" panose="020F0502020204030204" pitchFamily="34" charset="0"/>
              </a:rPr>
              <a:t>Mirghassemi</a:t>
            </a:r>
            <a:r>
              <a:rPr lang="en-US" sz="1400" dirty="0">
                <a:solidFill>
                  <a:prstClr val="black"/>
                </a:solidFill>
                <a:latin typeface="Calibri" panose="020F0502020204030204" pitchFamily="34" charset="0"/>
                <a:ea typeface="Calibri" panose="020F0502020204030204" pitchFamily="34" charset="0"/>
              </a:rPr>
              <a:t> A, </a:t>
            </a:r>
            <a:r>
              <a:rPr lang="en-US" sz="1400" dirty="0" err="1">
                <a:solidFill>
                  <a:prstClr val="black"/>
                </a:solidFill>
                <a:latin typeface="Calibri" panose="020F0502020204030204" pitchFamily="34" charset="0"/>
                <a:ea typeface="Calibri" panose="020F0502020204030204" pitchFamily="34" charset="0"/>
              </a:rPr>
              <a:t>Soltani</a:t>
            </a:r>
            <a:r>
              <a:rPr lang="en-US" sz="1400" dirty="0">
                <a:solidFill>
                  <a:prstClr val="black"/>
                </a:solidFill>
                <a:latin typeface="Calibri" panose="020F0502020204030204" pitchFamily="34" charset="0"/>
                <a:ea typeface="Calibri" panose="020F0502020204030204" pitchFamily="34" charset="0"/>
              </a:rPr>
              <a:t> AE, </a:t>
            </a:r>
            <a:r>
              <a:rPr lang="en-US" sz="1400" dirty="0" err="1">
                <a:solidFill>
                  <a:prstClr val="black"/>
                </a:solidFill>
                <a:latin typeface="Calibri" panose="020F0502020204030204" pitchFamily="34" charset="0"/>
                <a:ea typeface="Calibri" panose="020F0502020204030204" pitchFamily="34" charset="0"/>
              </a:rPr>
              <a:t>Abtahi</a:t>
            </a:r>
            <a:r>
              <a:rPr lang="en-US" sz="1400" dirty="0">
                <a:solidFill>
                  <a:prstClr val="black"/>
                </a:solidFill>
                <a:latin typeface="Calibri" panose="020F0502020204030204" pitchFamily="34" charset="0"/>
                <a:ea typeface="Calibri" panose="020F0502020204030204" pitchFamily="34" charset="0"/>
              </a:rPr>
              <a:t> M. Evaluation of </a:t>
            </a:r>
            <a:r>
              <a:rPr lang="en-US" sz="1400" dirty="0" err="1">
                <a:solidFill>
                  <a:prstClr val="black"/>
                </a:solidFill>
                <a:latin typeface="Calibri" panose="020F0502020204030204" pitchFamily="34" charset="0"/>
                <a:ea typeface="Calibri" panose="020F0502020204030204" pitchFamily="34" charset="0"/>
              </a:rPr>
              <a:t>laryngoscopic</a:t>
            </a:r>
            <a:r>
              <a:rPr lang="en-US" sz="1400" dirty="0">
                <a:solidFill>
                  <a:prstClr val="black"/>
                </a:solidFill>
                <a:latin typeface="Calibri" panose="020F0502020204030204" pitchFamily="34" charset="0"/>
                <a:ea typeface="Calibri" panose="020F0502020204030204" pitchFamily="34" charset="0"/>
              </a:rPr>
              <a:t> views and related influencing factors in a pediatric population. </a:t>
            </a:r>
            <a:r>
              <a:rPr lang="en-US" sz="1400" dirty="0" err="1">
                <a:solidFill>
                  <a:prstClr val="black"/>
                </a:solidFill>
                <a:latin typeface="Calibri" panose="020F0502020204030204" pitchFamily="34" charset="0"/>
                <a:ea typeface="Calibri" panose="020F0502020204030204" pitchFamily="34" charset="0"/>
              </a:rPr>
              <a:t>Paediatr</a:t>
            </a:r>
            <a:r>
              <a:rPr lang="en-US" sz="1400" dirty="0">
                <a:solidFill>
                  <a:prstClr val="black"/>
                </a:solidFill>
                <a:latin typeface="Calibri" panose="020F0502020204030204" pitchFamily="34" charset="0"/>
                <a:ea typeface="Calibri" panose="020F0502020204030204" pitchFamily="34" charset="0"/>
              </a:rPr>
              <a:t> </a:t>
            </a:r>
            <a:r>
              <a:rPr lang="en-US" sz="1400" dirty="0" err="1">
                <a:solidFill>
                  <a:prstClr val="black"/>
                </a:solidFill>
                <a:latin typeface="Calibri" panose="020F0502020204030204" pitchFamily="34" charset="0"/>
                <a:ea typeface="Calibri" panose="020F0502020204030204" pitchFamily="34" charset="0"/>
              </a:rPr>
              <a:t>Anaesth</a:t>
            </a:r>
            <a:r>
              <a:rPr lang="en-US" sz="1400" dirty="0">
                <a:solidFill>
                  <a:prstClr val="black"/>
                </a:solidFill>
                <a:latin typeface="Calibri" panose="020F0502020204030204" pitchFamily="34" charset="0"/>
                <a:ea typeface="Calibri" panose="020F0502020204030204" pitchFamily="34" charset="0"/>
              </a:rPr>
              <a:t>. 2011;21(6):663-7.</a:t>
            </a:r>
          </a:p>
          <a:p>
            <a:pPr marL="391414" lvl="0" indent="-342900">
              <a:lnSpc>
                <a:spcPct val="100000"/>
              </a:lnSpc>
              <a:spcBef>
                <a:spcPts val="0"/>
              </a:spcBef>
              <a:buFont typeface="+mj-lt"/>
              <a:buAutoNum type="arabicPeriod" startAt="28"/>
            </a:pPr>
            <a:endParaRPr lang="en-US" sz="1400" dirty="0">
              <a:solidFill>
                <a:prstClr val="black"/>
              </a:solidFill>
              <a:latin typeface="Calibri" panose="020F0502020204030204" pitchFamily="34" charset="0"/>
              <a:ea typeface="Calibri" panose="020F0502020204030204" pitchFamily="34" charset="0"/>
            </a:endParaRPr>
          </a:p>
          <a:p>
            <a:pPr marL="391414" lvl="0" indent="-342900">
              <a:lnSpc>
                <a:spcPct val="100000"/>
              </a:lnSpc>
              <a:spcBef>
                <a:spcPts val="0"/>
              </a:spcBef>
              <a:buFont typeface="+mj-lt"/>
              <a:buAutoNum type="arabicPeriod" startAt="28"/>
            </a:pPr>
            <a:r>
              <a:rPr lang="en-US" sz="1400" dirty="0" err="1">
                <a:solidFill>
                  <a:prstClr val="black"/>
                </a:solidFill>
                <a:latin typeface="Calibri" panose="020F0502020204030204" pitchFamily="34" charset="0"/>
                <a:ea typeface="Calibri" panose="020F0502020204030204" pitchFamily="34" charset="0"/>
              </a:rPr>
              <a:t>Sabato</a:t>
            </a:r>
            <a:r>
              <a:rPr lang="en-US" sz="1400" dirty="0">
                <a:solidFill>
                  <a:prstClr val="black"/>
                </a:solidFill>
                <a:latin typeface="Calibri" panose="020F0502020204030204" pitchFamily="34" charset="0"/>
                <a:ea typeface="Calibri" panose="020F0502020204030204" pitchFamily="34" charset="0"/>
              </a:rPr>
              <a:t> SC, Long E. An institutional approach to the management of the 'Can't Intubate, Can't Oxygenate' emergency in children. </a:t>
            </a:r>
            <a:r>
              <a:rPr lang="en-US" sz="1400" dirty="0" err="1">
                <a:solidFill>
                  <a:prstClr val="black"/>
                </a:solidFill>
                <a:latin typeface="Calibri" panose="020F0502020204030204" pitchFamily="34" charset="0"/>
                <a:ea typeface="Calibri" panose="020F0502020204030204" pitchFamily="34" charset="0"/>
              </a:rPr>
              <a:t>Paediatr</a:t>
            </a:r>
            <a:r>
              <a:rPr lang="en-US" sz="1400" dirty="0">
                <a:solidFill>
                  <a:prstClr val="black"/>
                </a:solidFill>
                <a:latin typeface="Calibri" panose="020F0502020204030204" pitchFamily="34" charset="0"/>
                <a:ea typeface="Calibri" panose="020F0502020204030204" pitchFamily="34" charset="0"/>
              </a:rPr>
              <a:t> </a:t>
            </a:r>
            <a:r>
              <a:rPr lang="en-US" sz="1400" dirty="0" err="1">
                <a:solidFill>
                  <a:prstClr val="black"/>
                </a:solidFill>
                <a:latin typeface="Calibri" panose="020F0502020204030204" pitchFamily="34" charset="0"/>
                <a:ea typeface="Calibri" panose="020F0502020204030204" pitchFamily="34" charset="0"/>
              </a:rPr>
              <a:t>Anaesth</a:t>
            </a:r>
            <a:r>
              <a:rPr lang="en-US" sz="1400" dirty="0">
                <a:solidFill>
                  <a:prstClr val="black"/>
                </a:solidFill>
                <a:latin typeface="Calibri" panose="020F0502020204030204" pitchFamily="34" charset="0"/>
                <a:ea typeface="Calibri" panose="020F0502020204030204" pitchFamily="34" charset="0"/>
              </a:rPr>
              <a:t>. 2016;26(8):784-93.</a:t>
            </a:r>
          </a:p>
          <a:p>
            <a:pPr marL="391414" lvl="0" indent="-342900">
              <a:lnSpc>
                <a:spcPct val="100000"/>
              </a:lnSpc>
              <a:spcBef>
                <a:spcPts val="0"/>
              </a:spcBef>
              <a:buFont typeface="+mj-lt"/>
              <a:buAutoNum type="arabicPeriod" startAt="28"/>
            </a:pPr>
            <a:endParaRPr lang="en-US" sz="1400" dirty="0">
              <a:solidFill>
                <a:prstClr val="black"/>
              </a:solidFill>
              <a:latin typeface="Calibri" panose="020F0502020204030204" pitchFamily="34" charset="0"/>
              <a:ea typeface="Calibri" panose="020F0502020204030204" pitchFamily="34" charset="0"/>
            </a:endParaRPr>
          </a:p>
          <a:p>
            <a:pPr marL="391414" lvl="0" indent="-342900">
              <a:lnSpc>
                <a:spcPct val="100000"/>
              </a:lnSpc>
              <a:spcBef>
                <a:spcPts val="0"/>
              </a:spcBef>
              <a:buFont typeface="+mj-lt"/>
              <a:buAutoNum type="arabicPeriod" startAt="28"/>
            </a:pPr>
            <a:r>
              <a:rPr lang="en-US" sz="1400" dirty="0">
                <a:solidFill>
                  <a:prstClr val="black"/>
                </a:solidFill>
                <a:latin typeface="Calibri" panose="020F0502020204030204" pitchFamily="34" charset="0"/>
                <a:ea typeface="Calibri" panose="020F0502020204030204" pitchFamily="34" charset="0"/>
              </a:rPr>
              <a:t>Long E, </a:t>
            </a:r>
            <a:r>
              <a:rPr lang="en-US" sz="1400" dirty="0" err="1">
                <a:solidFill>
                  <a:prstClr val="black"/>
                </a:solidFill>
                <a:latin typeface="Calibri" panose="020F0502020204030204" pitchFamily="34" charset="0"/>
                <a:ea typeface="Calibri" panose="020F0502020204030204" pitchFamily="34" charset="0"/>
              </a:rPr>
              <a:t>Cincotta</a:t>
            </a:r>
            <a:r>
              <a:rPr lang="en-US" sz="1400" dirty="0">
                <a:solidFill>
                  <a:prstClr val="black"/>
                </a:solidFill>
                <a:latin typeface="Calibri" panose="020F0502020204030204" pitchFamily="34" charset="0"/>
                <a:ea typeface="Calibri" panose="020F0502020204030204" pitchFamily="34" charset="0"/>
              </a:rPr>
              <a:t> DR, </a:t>
            </a:r>
            <a:r>
              <a:rPr lang="en-US" sz="1400" dirty="0" err="1">
                <a:solidFill>
                  <a:prstClr val="black"/>
                </a:solidFill>
                <a:latin typeface="Calibri" panose="020F0502020204030204" pitchFamily="34" charset="0"/>
                <a:ea typeface="Calibri" panose="020F0502020204030204" pitchFamily="34" charset="0"/>
              </a:rPr>
              <a:t>Grindlay</a:t>
            </a:r>
            <a:r>
              <a:rPr lang="en-US" sz="1400" dirty="0">
                <a:solidFill>
                  <a:prstClr val="black"/>
                </a:solidFill>
                <a:latin typeface="Calibri" panose="020F0502020204030204" pitchFamily="34" charset="0"/>
                <a:ea typeface="Calibri" panose="020F0502020204030204" pitchFamily="34" charset="0"/>
              </a:rPr>
              <a:t> J, </a:t>
            </a:r>
            <a:r>
              <a:rPr lang="en-US" sz="1400" dirty="0" err="1">
                <a:solidFill>
                  <a:prstClr val="black"/>
                </a:solidFill>
                <a:latin typeface="Calibri" panose="020F0502020204030204" pitchFamily="34" charset="0"/>
                <a:ea typeface="Calibri" panose="020F0502020204030204" pitchFamily="34" charset="0"/>
              </a:rPr>
              <a:t>Sabato</a:t>
            </a:r>
            <a:r>
              <a:rPr lang="en-US" sz="1400" dirty="0">
                <a:solidFill>
                  <a:prstClr val="black"/>
                </a:solidFill>
                <a:latin typeface="Calibri" panose="020F0502020204030204" pitchFamily="34" charset="0"/>
                <a:ea typeface="Calibri" panose="020F0502020204030204" pitchFamily="34" charset="0"/>
              </a:rPr>
              <a:t> S, </a:t>
            </a:r>
            <a:r>
              <a:rPr lang="en-US" sz="1400" dirty="0" err="1">
                <a:solidFill>
                  <a:prstClr val="black"/>
                </a:solidFill>
                <a:latin typeface="Calibri" panose="020F0502020204030204" pitchFamily="34" charset="0"/>
                <a:ea typeface="Calibri" panose="020F0502020204030204" pitchFamily="34" charset="0"/>
              </a:rPr>
              <a:t>Fauteux-Lamarre</a:t>
            </a:r>
            <a:r>
              <a:rPr lang="en-US" sz="1400" dirty="0">
                <a:solidFill>
                  <a:prstClr val="black"/>
                </a:solidFill>
                <a:latin typeface="Calibri" panose="020F0502020204030204" pitchFamily="34" charset="0"/>
                <a:ea typeface="Calibri" panose="020F0502020204030204" pitchFamily="34" charset="0"/>
              </a:rPr>
              <a:t> E, Beckerman D, et al. A quality improvement initiative to increase the safety of pediatric emergency airway management. </a:t>
            </a:r>
            <a:r>
              <a:rPr lang="en-US" sz="1400" dirty="0" err="1">
                <a:solidFill>
                  <a:prstClr val="black"/>
                </a:solidFill>
                <a:latin typeface="Calibri" panose="020F0502020204030204" pitchFamily="34" charset="0"/>
                <a:ea typeface="Calibri" panose="020F0502020204030204" pitchFamily="34" charset="0"/>
              </a:rPr>
              <a:t>Paediatr</a:t>
            </a:r>
            <a:r>
              <a:rPr lang="en-US" sz="1400" dirty="0">
                <a:solidFill>
                  <a:prstClr val="black"/>
                </a:solidFill>
                <a:latin typeface="Calibri" panose="020F0502020204030204" pitchFamily="34" charset="0"/>
                <a:ea typeface="Calibri" panose="020F0502020204030204" pitchFamily="34" charset="0"/>
              </a:rPr>
              <a:t> </a:t>
            </a:r>
            <a:r>
              <a:rPr lang="en-US" sz="1400" dirty="0" err="1">
                <a:solidFill>
                  <a:prstClr val="black"/>
                </a:solidFill>
                <a:latin typeface="Calibri" panose="020F0502020204030204" pitchFamily="34" charset="0"/>
                <a:ea typeface="Calibri" panose="020F0502020204030204" pitchFamily="34" charset="0"/>
              </a:rPr>
              <a:t>Anaesth</a:t>
            </a:r>
            <a:r>
              <a:rPr lang="en-US" sz="1400" dirty="0">
                <a:solidFill>
                  <a:prstClr val="black"/>
                </a:solidFill>
                <a:latin typeface="Calibri" panose="020F0502020204030204" pitchFamily="34" charset="0"/>
                <a:ea typeface="Calibri" panose="020F0502020204030204" pitchFamily="34" charset="0"/>
              </a:rPr>
              <a:t>. 2017;27(12):1271-7.</a:t>
            </a:r>
          </a:p>
          <a:p>
            <a:pPr marL="391414" lvl="0" indent="-342900">
              <a:lnSpc>
                <a:spcPct val="100000"/>
              </a:lnSpc>
              <a:spcBef>
                <a:spcPts val="0"/>
              </a:spcBef>
              <a:buFont typeface="+mj-lt"/>
              <a:buAutoNum type="arabicPeriod" startAt="28"/>
            </a:pPr>
            <a:endParaRPr lang="en-US" sz="1400" dirty="0">
              <a:solidFill>
                <a:prstClr val="black"/>
              </a:solidFill>
              <a:latin typeface="Calibri" panose="020F0502020204030204" pitchFamily="34" charset="0"/>
              <a:ea typeface="Calibri" panose="020F0502020204030204" pitchFamily="34" charset="0"/>
            </a:endParaRPr>
          </a:p>
          <a:p>
            <a:pPr marL="391414" lvl="0" indent="-342900">
              <a:lnSpc>
                <a:spcPct val="100000"/>
              </a:lnSpc>
              <a:spcBef>
                <a:spcPts val="0"/>
              </a:spcBef>
              <a:buFont typeface="+mj-lt"/>
              <a:buAutoNum type="arabicPeriod" startAt="28"/>
            </a:pPr>
            <a:r>
              <a:rPr lang="en-US" sz="1400" dirty="0" err="1">
                <a:solidFill>
                  <a:prstClr val="black"/>
                </a:solidFill>
                <a:latin typeface="Calibri" panose="020F0502020204030204" pitchFamily="34" charset="0"/>
                <a:ea typeface="Calibri" panose="020F0502020204030204" pitchFamily="34" charset="0"/>
                <a:hlinkClick r:id="rId2"/>
              </a:rPr>
              <a:t>Krage</a:t>
            </a:r>
            <a:r>
              <a:rPr lang="en-US" sz="1400" dirty="0">
                <a:solidFill>
                  <a:prstClr val="black"/>
                </a:solidFill>
                <a:latin typeface="Calibri" panose="020F0502020204030204" pitchFamily="34" charset="0"/>
                <a:ea typeface="Calibri" panose="020F0502020204030204" pitchFamily="34" charset="0"/>
                <a:hlinkClick r:id="rId2"/>
              </a:rPr>
              <a:t> R, van Rijn C, van </a:t>
            </a:r>
            <a:r>
              <a:rPr lang="en-US" sz="1400" dirty="0" err="1">
                <a:solidFill>
                  <a:prstClr val="black"/>
                </a:solidFill>
                <a:latin typeface="Calibri" panose="020F0502020204030204" pitchFamily="34" charset="0"/>
                <a:ea typeface="Calibri" panose="020F0502020204030204" pitchFamily="34" charset="0"/>
                <a:hlinkClick r:id="rId2"/>
              </a:rPr>
              <a:t>Groeningen</a:t>
            </a:r>
            <a:r>
              <a:rPr lang="en-US" sz="1400" dirty="0">
                <a:solidFill>
                  <a:prstClr val="black"/>
                </a:solidFill>
                <a:latin typeface="Calibri" panose="020F0502020204030204" pitchFamily="34" charset="0"/>
                <a:ea typeface="Calibri" panose="020F0502020204030204" pitchFamily="34" charset="0"/>
                <a:hlinkClick r:id="rId2"/>
              </a:rPr>
              <a:t> D, </a:t>
            </a:r>
            <a:r>
              <a:rPr lang="en-US" sz="1400" dirty="0" err="1">
                <a:solidFill>
                  <a:prstClr val="black"/>
                </a:solidFill>
                <a:latin typeface="Calibri" panose="020F0502020204030204" pitchFamily="34" charset="0"/>
                <a:ea typeface="Calibri" panose="020F0502020204030204" pitchFamily="34" charset="0"/>
                <a:hlinkClick r:id="rId2"/>
              </a:rPr>
              <a:t>Loer</a:t>
            </a:r>
            <a:r>
              <a:rPr lang="en-US" sz="1400" dirty="0">
                <a:solidFill>
                  <a:prstClr val="black"/>
                </a:solidFill>
                <a:latin typeface="Calibri" panose="020F0502020204030204" pitchFamily="34" charset="0"/>
                <a:ea typeface="Calibri" panose="020F0502020204030204" pitchFamily="34" charset="0"/>
                <a:hlinkClick r:id="rId2"/>
              </a:rPr>
              <a:t> SA, </a:t>
            </a:r>
            <a:r>
              <a:rPr lang="en-US" sz="1400" dirty="0" err="1">
                <a:solidFill>
                  <a:prstClr val="black"/>
                </a:solidFill>
                <a:latin typeface="Calibri" panose="020F0502020204030204" pitchFamily="34" charset="0"/>
                <a:ea typeface="Calibri" panose="020F0502020204030204" pitchFamily="34" charset="0"/>
                <a:hlinkClick r:id="rId2"/>
              </a:rPr>
              <a:t>Schwarte</a:t>
            </a:r>
            <a:r>
              <a:rPr lang="en-US" sz="1400" dirty="0">
                <a:solidFill>
                  <a:prstClr val="black"/>
                </a:solidFill>
                <a:latin typeface="Calibri" panose="020F0502020204030204" pitchFamily="34" charset="0"/>
                <a:ea typeface="Calibri" panose="020F0502020204030204" pitchFamily="34" charset="0"/>
                <a:hlinkClick r:id="rId2"/>
              </a:rPr>
              <a:t> LA, </a:t>
            </a:r>
            <a:r>
              <a:rPr lang="en-US" sz="1400" dirty="0" err="1">
                <a:solidFill>
                  <a:prstClr val="black"/>
                </a:solidFill>
                <a:latin typeface="Calibri" panose="020F0502020204030204" pitchFamily="34" charset="0"/>
                <a:ea typeface="Calibri" panose="020F0502020204030204" pitchFamily="34" charset="0"/>
                <a:hlinkClick r:id="rId2"/>
              </a:rPr>
              <a:t>Schober</a:t>
            </a:r>
            <a:r>
              <a:rPr lang="en-US" sz="1400" dirty="0">
                <a:solidFill>
                  <a:prstClr val="black"/>
                </a:solidFill>
                <a:latin typeface="Calibri" panose="020F0502020204030204" pitchFamily="34" charset="0"/>
                <a:ea typeface="Calibri" panose="020F0502020204030204" pitchFamily="34" charset="0"/>
                <a:hlinkClick r:id="rId2"/>
              </a:rPr>
              <a:t> P. Cormack-</a:t>
            </a:r>
            <a:r>
              <a:rPr lang="en-US" sz="1400" dirty="0" err="1">
                <a:solidFill>
                  <a:prstClr val="black"/>
                </a:solidFill>
                <a:latin typeface="Calibri" panose="020F0502020204030204" pitchFamily="34" charset="0"/>
                <a:ea typeface="Calibri" panose="020F0502020204030204" pitchFamily="34" charset="0"/>
                <a:hlinkClick r:id="rId2"/>
              </a:rPr>
              <a:t>Lehane</a:t>
            </a:r>
            <a:r>
              <a:rPr lang="en-US" sz="1400" dirty="0">
                <a:solidFill>
                  <a:prstClr val="black"/>
                </a:solidFill>
                <a:latin typeface="Calibri" panose="020F0502020204030204" pitchFamily="34" charset="0"/>
                <a:ea typeface="Calibri" panose="020F0502020204030204" pitchFamily="34" charset="0"/>
                <a:hlinkClick r:id="rId2"/>
              </a:rPr>
              <a:t> classification revisited. Br J </a:t>
            </a:r>
            <a:r>
              <a:rPr lang="en-US" sz="1400" dirty="0" err="1">
                <a:solidFill>
                  <a:prstClr val="black"/>
                </a:solidFill>
                <a:latin typeface="Calibri" panose="020F0502020204030204" pitchFamily="34" charset="0"/>
                <a:ea typeface="Calibri" panose="020F0502020204030204" pitchFamily="34" charset="0"/>
                <a:hlinkClick r:id="rId2"/>
              </a:rPr>
              <a:t>Anaesth</a:t>
            </a:r>
            <a:r>
              <a:rPr lang="en-US" sz="1400" dirty="0">
                <a:solidFill>
                  <a:prstClr val="black"/>
                </a:solidFill>
                <a:latin typeface="Calibri" panose="020F0502020204030204" pitchFamily="34" charset="0"/>
                <a:ea typeface="Calibri" panose="020F0502020204030204" pitchFamily="34" charset="0"/>
                <a:hlinkClick r:id="rId2"/>
              </a:rPr>
              <a:t>. 2010;105(2):220-7.</a:t>
            </a:r>
            <a:endParaRPr lang="en-US" sz="1400" dirty="0">
              <a:solidFill>
                <a:prstClr val="black"/>
              </a:solidFill>
              <a:latin typeface="Calibri" panose="020F0502020204030204" pitchFamily="34" charset="0"/>
              <a:ea typeface="Calibri" panose="020F0502020204030204" pitchFamily="34" charset="0"/>
            </a:endParaRPr>
          </a:p>
          <a:p>
            <a:pPr marL="391414" lvl="0" indent="-342900">
              <a:lnSpc>
                <a:spcPct val="100000"/>
              </a:lnSpc>
              <a:spcBef>
                <a:spcPts val="0"/>
              </a:spcBef>
              <a:buFont typeface="+mj-lt"/>
              <a:buAutoNum type="arabicPeriod" startAt="28"/>
            </a:pPr>
            <a:endParaRPr lang="en-US" sz="1400" dirty="0">
              <a:solidFill>
                <a:prstClr val="black"/>
              </a:solidFill>
              <a:latin typeface="Calibri" panose="020F0502020204030204" pitchFamily="34" charset="0"/>
              <a:ea typeface="Calibri" panose="020F0502020204030204" pitchFamily="34" charset="0"/>
            </a:endParaRPr>
          </a:p>
          <a:p>
            <a:pPr marL="391414" lvl="0" indent="-342900">
              <a:lnSpc>
                <a:spcPct val="100000"/>
              </a:lnSpc>
              <a:spcBef>
                <a:spcPts val="0"/>
              </a:spcBef>
              <a:buFont typeface="+mj-lt"/>
              <a:buAutoNum type="arabicPeriod" startAt="28"/>
            </a:pPr>
            <a:r>
              <a:rPr lang="en-US" sz="1400" dirty="0">
                <a:solidFill>
                  <a:prstClr val="black"/>
                </a:solidFill>
                <a:latin typeface="Calibri" panose="020F0502020204030204" pitchFamily="34" charset="0"/>
                <a:ea typeface="Calibri" panose="020F0502020204030204" pitchFamily="34" charset="0"/>
                <a:hlinkClick r:id="rId3"/>
              </a:rPr>
              <a:t>Hunyady AI, </a:t>
            </a:r>
            <a:r>
              <a:rPr lang="en-US" sz="1400" dirty="0" err="1">
                <a:solidFill>
                  <a:prstClr val="black"/>
                </a:solidFill>
                <a:latin typeface="Calibri" panose="020F0502020204030204" pitchFamily="34" charset="0"/>
                <a:ea typeface="Calibri" panose="020F0502020204030204" pitchFamily="34" charset="0"/>
                <a:hlinkClick r:id="rId3"/>
              </a:rPr>
              <a:t>Pieters</a:t>
            </a:r>
            <a:r>
              <a:rPr lang="en-US" sz="1400" dirty="0">
                <a:solidFill>
                  <a:prstClr val="black"/>
                </a:solidFill>
                <a:latin typeface="Calibri" panose="020F0502020204030204" pitchFamily="34" charset="0"/>
                <a:ea typeface="Calibri" panose="020F0502020204030204" pitchFamily="34" charset="0"/>
                <a:hlinkClick r:id="rId3"/>
              </a:rPr>
              <a:t> B, Johnston TA, </a:t>
            </a:r>
            <a:r>
              <a:rPr lang="en-US" sz="1400" dirty="0" err="1">
                <a:solidFill>
                  <a:prstClr val="black"/>
                </a:solidFill>
                <a:latin typeface="Calibri" panose="020F0502020204030204" pitchFamily="34" charset="0"/>
                <a:ea typeface="Calibri" panose="020F0502020204030204" pitchFamily="34" charset="0"/>
                <a:hlinkClick r:id="rId3"/>
              </a:rPr>
              <a:t>Jonmarker</a:t>
            </a:r>
            <a:r>
              <a:rPr lang="en-US" sz="1400" dirty="0">
                <a:solidFill>
                  <a:prstClr val="black"/>
                </a:solidFill>
                <a:latin typeface="Calibri" panose="020F0502020204030204" pitchFamily="34" charset="0"/>
                <a:ea typeface="Calibri" panose="020F0502020204030204" pitchFamily="34" charset="0"/>
                <a:hlinkClick r:id="rId3"/>
              </a:rPr>
              <a:t> C. Front teeth-to-carina distance in children undergoing cardiac catheterization. Anesthesiology. 2008;108(6):1004-8.</a:t>
            </a:r>
            <a:endParaRPr lang="en-US" sz="1400" dirty="0">
              <a:solidFill>
                <a:prstClr val="black"/>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fld id="{4E63A49E-25BD-984C-BD05-59AE97DE79DB}" type="slidenum">
              <a:rPr lang="en-US" smtClean="0"/>
              <a:t>32</a:t>
            </a:fld>
            <a:endParaRPr lang="en-US"/>
          </a:p>
        </p:txBody>
      </p:sp>
      <p:pic>
        <p:nvPicPr>
          <p:cNvPr id="5" name="Picture 4">
            <a:extLst>
              <a:ext uri="{FF2B5EF4-FFF2-40B4-BE49-F238E27FC236}">
                <a16:creationId xmlns:a16="http://schemas.microsoft.com/office/drawing/2014/main" id="{78F15431-C682-9F45-917D-22B6F8DF40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39941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What do you see in a patient who </a:t>
            </a:r>
            <a:br>
              <a:rPr lang="en-US" dirty="0"/>
            </a:br>
            <a:r>
              <a:rPr lang="en-US" dirty="0"/>
              <a:t>has respiratory distress?</a:t>
            </a:r>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628650" y="1828800"/>
            <a:ext cx="3867150" cy="4038601"/>
          </a:xfrm>
        </p:spPr>
        <p:txBody>
          <a:bodyPr>
            <a:normAutofit fontScale="92500" lnSpcReduction="20000"/>
          </a:bodyPr>
          <a:lstStyle/>
          <a:p>
            <a:r>
              <a:rPr lang="en-US" sz="2400" dirty="0">
                <a:latin typeface="Calibri" panose="020F0502020204030204" pitchFamily="34" charset="0"/>
                <a:cs typeface="Calibri" panose="020F0502020204030204" pitchFamily="34" charset="0"/>
              </a:rPr>
              <a:t>↑ respiratory rate</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respiratory effort</a:t>
            </a: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respiratory effort</a:t>
            </a: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Abnormal airway sounds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heart rate</a:t>
            </a: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Changes in mental status</a:t>
            </a:r>
          </a:p>
          <a:p>
            <a:endParaRPr lang="en-US" dirty="0">
              <a:latin typeface="Times New Roman" panose="02020603050405020304" pitchFamily="18" charset="0"/>
              <a:cs typeface="Times New Roman" panose="02020603050405020304" pitchFamily="18" charset="0"/>
            </a:endParaRPr>
          </a:p>
          <a:p>
            <a:endParaRPr lang="en-US" dirty="0"/>
          </a:p>
        </p:txBody>
      </p:sp>
      <p:sp>
        <p:nvSpPr>
          <p:cNvPr id="8" name="Content Placeholder 3"/>
          <p:cNvSpPr txBox="1">
            <a:spLocks/>
          </p:cNvSpPr>
          <p:nvPr/>
        </p:nvSpPr>
        <p:spPr>
          <a:xfrm>
            <a:off x="4648200" y="1464387"/>
            <a:ext cx="4343400" cy="45913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a:latin typeface="Calibri" panose="020F0502020204030204" pitchFamily="34" charset="0"/>
                <a:cs typeface="Calibri" panose="020F0502020204030204" pitchFamily="34" charset="0"/>
              </a:rPr>
              <a:t>Nasal flaring</a:t>
            </a:r>
          </a:p>
          <a:p>
            <a:pPr lvl="1"/>
            <a:r>
              <a:rPr lang="en-US" sz="2000" dirty="0">
                <a:latin typeface="Calibri" panose="020F0502020204030204" pitchFamily="34" charset="0"/>
                <a:cs typeface="Calibri" panose="020F0502020204030204" pitchFamily="34" charset="0"/>
              </a:rPr>
              <a:t>Retractions (use of accessory muscles - intercostal and subcostal)</a:t>
            </a:r>
          </a:p>
          <a:p>
            <a:pPr marL="457200" lvl="1" indent="0">
              <a:buNone/>
            </a:pPr>
            <a:endParaRPr lang="en-US" sz="2000" dirty="0">
              <a:latin typeface="Calibri" panose="020F0502020204030204" pitchFamily="34" charset="0"/>
              <a:cs typeface="Calibri" panose="020F0502020204030204" pitchFamily="34" charset="0"/>
            </a:endParaRPr>
          </a:p>
          <a:p>
            <a:pPr marL="457200" lvl="1" indent="0">
              <a:buNone/>
            </a:pPr>
            <a:endParaRPr lang="en-US" sz="20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Stridor (usually inspiratory)</a:t>
            </a:r>
          </a:p>
          <a:p>
            <a:pPr lvl="1"/>
            <a:r>
              <a:rPr lang="en-US" sz="2000" dirty="0">
                <a:latin typeface="Calibri" panose="020F0502020204030204" pitchFamily="34" charset="0"/>
                <a:cs typeface="Calibri" panose="020F0502020204030204" pitchFamily="34" charset="0"/>
              </a:rPr>
              <a:t>Wheezing (usually expiratory)</a:t>
            </a:r>
          </a:p>
          <a:p>
            <a:pPr lvl="1"/>
            <a:r>
              <a:rPr lang="en-US" sz="2000" dirty="0">
                <a:latin typeface="Calibri" panose="020F0502020204030204" pitchFamily="34" charset="0"/>
                <a:cs typeface="Calibri" panose="020F0502020204030204" pitchFamily="34" charset="0"/>
              </a:rPr>
              <a:t>Grunting: </a:t>
            </a:r>
            <a:r>
              <a:rPr lang="en-US" sz="2000" dirty="0" err="1">
                <a:latin typeface="Calibri" panose="020F0502020204030204" pitchFamily="34" charset="0"/>
                <a:cs typeface="Calibri" panose="020F0502020204030204" pitchFamily="34" charset="0"/>
              </a:rPr>
              <a:t>glottic</a:t>
            </a:r>
            <a:r>
              <a:rPr lang="en-US" sz="2000" dirty="0">
                <a:latin typeface="Calibri" panose="020F0502020204030204" pitchFamily="34" charset="0"/>
                <a:cs typeface="Calibri" panose="020F0502020204030204" pitchFamily="34" charset="0"/>
              </a:rPr>
              <a:t> closure during expiration to maintain positive airway pressure</a:t>
            </a:r>
          </a:p>
          <a:p>
            <a:endParaRPr lang="en-US" dirty="0"/>
          </a:p>
        </p:txBody>
      </p:sp>
      <p:sp>
        <p:nvSpPr>
          <p:cNvPr id="9" name="Left Brace 8"/>
          <p:cNvSpPr/>
          <p:nvPr/>
        </p:nvSpPr>
        <p:spPr>
          <a:xfrm>
            <a:off x="4743294" y="1827420"/>
            <a:ext cx="267012" cy="124893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000" b="1" dirty="0"/>
          </a:p>
        </p:txBody>
      </p:sp>
      <p:sp>
        <p:nvSpPr>
          <p:cNvPr id="10" name="Left Brace 9"/>
          <p:cNvSpPr/>
          <p:nvPr/>
        </p:nvSpPr>
        <p:spPr>
          <a:xfrm>
            <a:off x="4743294" y="3657601"/>
            <a:ext cx="267012" cy="16002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000" b="1" dirty="0"/>
          </a:p>
        </p:txBody>
      </p:sp>
      <p:sp>
        <p:nvSpPr>
          <p:cNvPr id="11" name="TextBox 10"/>
          <p:cNvSpPr txBox="1"/>
          <p:nvPr/>
        </p:nvSpPr>
        <p:spPr>
          <a:xfrm>
            <a:off x="451339" y="5940474"/>
            <a:ext cx="8241323" cy="400110"/>
          </a:xfrm>
          <a:prstGeom prst="rect">
            <a:avLst/>
          </a:prstGeom>
          <a:noFill/>
        </p:spPr>
        <p:txBody>
          <a:bodyPr wrap="square" rtlCol="0">
            <a:spAutoFit/>
          </a:bodyPr>
          <a:lstStyle/>
          <a:p>
            <a:r>
              <a:rPr lang="en-US" sz="2000" dirty="0"/>
              <a:t>Give supplemental O2 and begin objective measurement (</a:t>
            </a:r>
            <a:r>
              <a:rPr lang="en-US" sz="2000" dirty="0" err="1"/>
              <a:t>eg.oximetry</a:t>
            </a:r>
            <a:r>
              <a:rPr lang="en-US" sz="2000" dirty="0"/>
              <a:t>) ASAP</a:t>
            </a:r>
          </a:p>
        </p:txBody>
      </p:sp>
      <p:cxnSp>
        <p:nvCxnSpPr>
          <p:cNvPr id="12" name="Straight Arrow Connector 11"/>
          <p:cNvCxnSpPr>
            <a:cxnSpLocks/>
          </p:cNvCxnSpPr>
          <p:nvPr/>
        </p:nvCxnSpPr>
        <p:spPr>
          <a:xfrm flipV="1">
            <a:off x="3505200" y="2466573"/>
            <a:ext cx="1066800" cy="209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4191000"/>
            <a:ext cx="609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E63A49E-25BD-984C-BD05-59AE97DE79DB}" type="slidenum">
              <a:rPr lang="en-US" smtClean="0"/>
              <a:t>4</a:t>
            </a:fld>
            <a:endParaRPr lang="en-US"/>
          </a:p>
        </p:txBody>
      </p:sp>
      <p:pic>
        <p:nvPicPr>
          <p:cNvPr id="13" name="Picture 12">
            <a:extLst>
              <a:ext uri="{FF2B5EF4-FFF2-40B4-BE49-F238E27FC236}">
                <a16:creationId xmlns:a16="http://schemas.microsoft.com/office/drawing/2014/main" id="{086C8783-5E03-E543-9525-4306339EA3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09840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dirty="0"/>
              <a:t>What is a normal respiratory rate?</a:t>
            </a:r>
            <a:r>
              <a:rPr lang="en-US" sz="3600" baseline="30000" dirty="0"/>
              <a:t>6 </a:t>
            </a:r>
            <a:endParaRPr lang="en-US" sz="3600"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E63A49E-25BD-984C-BD05-59AE97DE79DB}" type="slidenum">
              <a:rPr lang="en-US" smtClean="0"/>
              <a:t>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563947109"/>
              </p:ext>
            </p:extLst>
          </p:nvPr>
        </p:nvGraphicFramePr>
        <p:xfrm>
          <a:off x="838200" y="2259448"/>
          <a:ext cx="7677150" cy="2693460"/>
        </p:xfrm>
        <a:graphic>
          <a:graphicData uri="http://schemas.openxmlformats.org/drawingml/2006/table">
            <a:tbl>
              <a:tblPr firstRow="1" bandRow="1">
                <a:tableStyleId>{5C22544A-7EE6-4342-B048-85BDC9FD1C3A}</a:tableStyleId>
              </a:tblPr>
              <a:tblGrid>
                <a:gridCol w="2559050">
                  <a:extLst>
                    <a:ext uri="{9D8B030D-6E8A-4147-A177-3AD203B41FA5}">
                      <a16:colId xmlns:a16="http://schemas.microsoft.com/office/drawing/2014/main" val="3795670973"/>
                    </a:ext>
                  </a:extLst>
                </a:gridCol>
                <a:gridCol w="2559050">
                  <a:extLst>
                    <a:ext uri="{9D8B030D-6E8A-4147-A177-3AD203B41FA5}">
                      <a16:colId xmlns:a16="http://schemas.microsoft.com/office/drawing/2014/main" val="2249887540"/>
                    </a:ext>
                  </a:extLst>
                </a:gridCol>
                <a:gridCol w="2559050">
                  <a:extLst>
                    <a:ext uri="{9D8B030D-6E8A-4147-A177-3AD203B41FA5}">
                      <a16:colId xmlns:a16="http://schemas.microsoft.com/office/drawing/2014/main" val="807480368"/>
                    </a:ext>
                  </a:extLst>
                </a:gridCol>
              </a:tblGrid>
              <a:tr h="864660">
                <a:tc>
                  <a:txBody>
                    <a:bodyPr/>
                    <a:lstStyle/>
                    <a:p>
                      <a:r>
                        <a:rPr lang="en-US" dirty="0"/>
                        <a:t>Age Category</a:t>
                      </a:r>
                    </a:p>
                  </a:txBody>
                  <a:tcPr/>
                </a:tc>
                <a:tc>
                  <a:txBody>
                    <a:bodyPr/>
                    <a:lstStyle/>
                    <a:p>
                      <a:r>
                        <a:rPr lang="en-US" dirty="0"/>
                        <a:t>Age</a:t>
                      </a:r>
                      <a:r>
                        <a:rPr lang="en-US" baseline="0" dirty="0"/>
                        <a:t> Range</a:t>
                      </a:r>
                      <a:endParaRPr lang="en-US" dirty="0"/>
                    </a:p>
                  </a:txBody>
                  <a:tcPr/>
                </a:tc>
                <a:tc>
                  <a:txBody>
                    <a:bodyPr/>
                    <a:lstStyle/>
                    <a:p>
                      <a:r>
                        <a:rPr lang="en-US" dirty="0"/>
                        <a:t>Normal Respiratory</a:t>
                      </a:r>
                      <a:r>
                        <a:rPr lang="en-US" baseline="0" dirty="0"/>
                        <a:t> Rate (breaths per minute) </a:t>
                      </a:r>
                      <a:endParaRPr lang="en-US" dirty="0"/>
                    </a:p>
                  </a:txBody>
                  <a:tcPr/>
                </a:tc>
                <a:extLst>
                  <a:ext uri="{0D108BD9-81ED-4DB2-BD59-A6C34878D82A}">
                    <a16:rowId xmlns:a16="http://schemas.microsoft.com/office/drawing/2014/main" val="937627734"/>
                  </a:ext>
                </a:extLst>
              </a:tr>
              <a:tr h="345863">
                <a:tc>
                  <a:txBody>
                    <a:bodyPr/>
                    <a:lstStyle/>
                    <a:p>
                      <a:r>
                        <a:rPr lang="en-US" dirty="0"/>
                        <a:t>Infant</a:t>
                      </a:r>
                    </a:p>
                  </a:txBody>
                  <a:tcPr/>
                </a:tc>
                <a:tc>
                  <a:txBody>
                    <a:bodyPr/>
                    <a:lstStyle/>
                    <a:p>
                      <a:r>
                        <a:rPr lang="en-US" dirty="0"/>
                        <a:t>0 – 12 months</a:t>
                      </a:r>
                    </a:p>
                  </a:txBody>
                  <a:tcPr/>
                </a:tc>
                <a:tc>
                  <a:txBody>
                    <a:bodyPr/>
                    <a:lstStyle/>
                    <a:p>
                      <a:r>
                        <a:rPr lang="en-US" dirty="0"/>
                        <a:t>30</a:t>
                      </a:r>
                      <a:r>
                        <a:rPr lang="en-US" baseline="0" dirty="0"/>
                        <a:t> – 53</a:t>
                      </a:r>
                    </a:p>
                  </a:txBody>
                  <a:tcPr/>
                </a:tc>
                <a:extLst>
                  <a:ext uri="{0D108BD9-81ED-4DB2-BD59-A6C34878D82A}">
                    <a16:rowId xmlns:a16="http://schemas.microsoft.com/office/drawing/2014/main" val="1420872068"/>
                  </a:ext>
                </a:extLst>
              </a:tr>
              <a:tr h="345863">
                <a:tc>
                  <a:txBody>
                    <a:bodyPr/>
                    <a:lstStyle/>
                    <a:p>
                      <a:r>
                        <a:rPr lang="en-US" dirty="0"/>
                        <a:t>Toddler</a:t>
                      </a:r>
                    </a:p>
                  </a:txBody>
                  <a:tcPr/>
                </a:tc>
                <a:tc>
                  <a:txBody>
                    <a:bodyPr/>
                    <a:lstStyle/>
                    <a:p>
                      <a:r>
                        <a:rPr lang="en-US" dirty="0"/>
                        <a:t>1</a:t>
                      </a:r>
                      <a:r>
                        <a:rPr lang="en-US" baseline="0" dirty="0"/>
                        <a:t> – 3 years</a:t>
                      </a:r>
                    </a:p>
                  </a:txBody>
                  <a:tcPr/>
                </a:tc>
                <a:tc>
                  <a:txBody>
                    <a:bodyPr/>
                    <a:lstStyle/>
                    <a:p>
                      <a:r>
                        <a:rPr lang="en-US" dirty="0"/>
                        <a:t>22 – 37</a:t>
                      </a:r>
                    </a:p>
                  </a:txBody>
                  <a:tcPr/>
                </a:tc>
                <a:extLst>
                  <a:ext uri="{0D108BD9-81ED-4DB2-BD59-A6C34878D82A}">
                    <a16:rowId xmlns:a16="http://schemas.microsoft.com/office/drawing/2014/main" val="4194942645"/>
                  </a:ext>
                </a:extLst>
              </a:tr>
              <a:tr h="345863">
                <a:tc>
                  <a:txBody>
                    <a:bodyPr/>
                    <a:lstStyle/>
                    <a:p>
                      <a:r>
                        <a:rPr lang="en-US" dirty="0"/>
                        <a:t>Preschooler</a:t>
                      </a:r>
                    </a:p>
                  </a:txBody>
                  <a:tcPr/>
                </a:tc>
                <a:tc>
                  <a:txBody>
                    <a:bodyPr/>
                    <a:lstStyle/>
                    <a:p>
                      <a:r>
                        <a:rPr lang="en-US" baseline="0" dirty="0"/>
                        <a:t>4 – 5 years </a:t>
                      </a:r>
                      <a:endParaRPr lang="en-US" dirty="0"/>
                    </a:p>
                  </a:txBody>
                  <a:tcPr/>
                </a:tc>
                <a:tc>
                  <a:txBody>
                    <a:bodyPr/>
                    <a:lstStyle/>
                    <a:p>
                      <a:r>
                        <a:rPr lang="en-US" dirty="0"/>
                        <a:t>20 –</a:t>
                      </a:r>
                      <a:r>
                        <a:rPr lang="en-US" baseline="0" dirty="0"/>
                        <a:t> 28</a:t>
                      </a:r>
                      <a:endParaRPr lang="en-US" dirty="0"/>
                    </a:p>
                  </a:txBody>
                  <a:tcPr/>
                </a:tc>
                <a:extLst>
                  <a:ext uri="{0D108BD9-81ED-4DB2-BD59-A6C34878D82A}">
                    <a16:rowId xmlns:a16="http://schemas.microsoft.com/office/drawing/2014/main" val="175928629"/>
                  </a:ext>
                </a:extLst>
              </a:tr>
              <a:tr h="345863">
                <a:tc>
                  <a:txBody>
                    <a:bodyPr/>
                    <a:lstStyle/>
                    <a:p>
                      <a:r>
                        <a:rPr lang="en-US" dirty="0"/>
                        <a:t>School Age</a:t>
                      </a:r>
                    </a:p>
                  </a:txBody>
                  <a:tcPr/>
                </a:tc>
                <a:tc>
                  <a:txBody>
                    <a:bodyPr/>
                    <a:lstStyle/>
                    <a:p>
                      <a:r>
                        <a:rPr lang="en-US" dirty="0"/>
                        <a:t>6 –</a:t>
                      </a:r>
                      <a:r>
                        <a:rPr lang="en-US" baseline="0" dirty="0"/>
                        <a:t> 12 years</a:t>
                      </a:r>
                      <a:endParaRPr lang="en-US" dirty="0"/>
                    </a:p>
                  </a:txBody>
                  <a:tcPr/>
                </a:tc>
                <a:tc>
                  <a:txBody>
                    <a:bodyPr/>
                    <a:lstStyle/>
                    <a:p>
                      <a:r>
                        <a:rPr lang="en-US" dirty="0"/>
                        <a:t>18 – 25</a:t>
                      </a:r>
                    </a:p>
                  </a:txBody>
                  <a:tcPr/>
                </a:tc>
                <a:extLst>
                  <a:ext uri="{0D108BD9-81ED-4DB2-BD59-A6C34878D82A}">
                    <a16:rowId xmlns:a16="http://schemas.microsoft.com/office/drawing/2014/main" val="2595085590"/>
                  </a:ext>
                </a:extLst>
              </a:tr>
              <a:tr h="345863">
                <a:tc>
                  <a:txBody>
                    <a:bodyPr/>
                    <a:lstStyle/>
                    <a:p>
                      <a:r>
                        <a:rPr lang="en-US" dirty="0"/>
                        <a:t>Adolescent</a:t>
                      </a:r>
                    </a:p>
                  </a:txBody>
                  <a:tcPr/>
                </a:tc>
                <a:tc>
                  <a:txBody>
                    <a:bodyPr/>
                    <a:lstStyle/>
                    <a:p>
                      <a:r>
                        <a:rPr lang="en-US" dirty="0"/>
                        <a:t>13</a:t>
                      </a:r>
                      <a:r>
                        <a:rPr lang="en-US" baseline="0" dirty="0"/>
                        <a:t> – 18 years</a:t>
                      </a:r>
                      <a:endParaRPr lang="en-US" dirty="0"/>
                    </a:p>
                  </a:txBody>
                  <a:tcPr/>
                </a:tc>
                <a:tc>
                  <a:txBody>
                    <a:bodyPr/>
                    <a:lstStyle/>
                    <a:p>
                      <a:r>
                        <a:rPr lang="en-US" dirty="0"/>
                        <a:t>12 – 20</a:t>
                      </a:r>
                    </a:p>
                  </a:txBody>
                  <a:tcPr/>
                </a:tc>
                <a:extLst>
                  <a:ext uri="{0D108BD9-81ED-4DB2-BD59-A6C34878D82A}">
                    <a16:rowId xmlns:a16="http://schemas.microsoft.com/office/drawing/2014/main" val="3111835729"/>
                  </a:ext>
                </a:extLst>
              </a:tr>
            </a:tbl>
          </a:graphicData>
        </a:graphic>
      </p:graphicFrame>
      <p:pic>
        <p:nvPicPr>
          <p:cNvPr id="8" name="Picture 7">
            <a:extLst>
              <a:ext uri="{FF2B5EF4-FFF2-40B4-BE49-F238E27FC236}">
                <a16:creationId xmlns:a16="http://schemas.microsoft.com/office/drawing/2014/main" id="{A289FE99-699E-2F47-9D29-7EF6C8F6FA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42917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Distress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4547647"/>
              </p:ext>
            </p:extLst>
          </p:nvPr>
        </p:nvGraphicFramePr>
        <p:xfrm>
          <a:off x="847725" y="1690688"/>
          <a:ext cx="737235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E63A49E-25BD-984C-BD05-59AE97DE79DB}" type="slidenum">
              <a:rPr lang="en-US" smtClean="0"/>
              <a:t>6</a:t>
            </a:fld>
            <a:endParaRPr lang="en-US"/>
          </a:p>
        </p:txBody>
      </p:sp>
      <p:sp>
        <p:nvSpPr>
          <p:cNvPr id="4" name="TextBox 3"/>
          <p:cNvSpPr txBox="1"/>
          <p:nvPr/>
        </p:nvSpPr>
        <p:spPr>
          <a:xfrm>
            <a:off x="997572" y="5677138"/>
            <a:ext cx="7239000" cy="861774"/>
          </a:xfrm>
          <a:prstGeom prst="rect">
            <a:avLst/>
          </a:prstGeom>
          <a:noFill/>
        </p:spPr>
        <p:txBody>
          <a:bodyPr wrap="square" rtlCol="0">
            <a:spAutoFit/>
          </a:bodyPr>
          <a:lstStyle/>
          <a:p>
            <a:r>
              <a:rPr lang="en-US" sz="3200" dirty="0"/>
              <a:t>Keep treatment as simple as possible</a:t>
            </a:r>
            <a:r>
              <a:rPr lang="en-US" sz="3200" baseline="30000" dirty="0"/>
              <a:t>12</a:t>
            </a:r>
            <a:endParaRPr lang="en-US" sz="3200" dirty="0"/>
          </a:p>
          <a:p>
            <a:endParaRPr lang="en-US" dirty="0"/>
          </a:p>
        </p:txBody>
      </p:sp>
      <p:pic>
        <p:nvPicPr>
          <p:cNvPr id="7" name="Picture 6">
            <a:extLst>
              <a:ext uri="{FF2B5EF4-FFF2-40B4-BE49-F238E27FC236}">
                <a16:creationId xmlns:a16="http://schemas.microsoft.com/office/drawing/2014/main" id="{7D7E4C6B-246E-8348-A82E-C4BF4F1461B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31510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5"/>
            <a:ext cx="8229600" cy="1143000"/>
          </a:xfrm>
        </p:spPr>
        <p:txBody>
          <a:bodyPr>
            <a:normAutofit/>
          </a:bodyPr>
          <a:lstStyle/>
          <a:p>
            <a:r>
              <a:rPr lang="en-US" sz="4000" dirty="0"/>
              <a:t>Some causes of respiratory distress</a:t>
            </a:r>
          </a:p>
        </p:txBody>
      </p:sp>
      <p:sp>
        <p:nvSpPr>
          <p:cNvPr id="3" name="Content Placeholder 2"/>
          <p:cNvSpPr>
            <a:spLocks noGrp="1"/>
          </p:cNvSpPr>
          <p:nvPr>
            <p:ph idx="1"/>
          </p:nvPr>
        </p:nvSpPr>
        <p:spPr/>
        <p:txBody>
          <a:bodyPr>
            <a:normAutofit fontScale="92500" lnSpcReduction="20000"/>
          </a:bodyPr>
          <a:lstStyle/>
          <a:p>
            <a:r>
              <a:rPr lang="en-US" dirty="0"/>
              <a:t>Upper airway obstruction</a:t>
            </a:r>
          </a:p>
          <a:p>
            <a:pPr lvl="1"/>
            <a:r>
              <a:rPr lang="en-US" dirty="0"/>
              <a:t>Foreign body, anaphylaxis, secretions, edema, croup </a:t>
            </a:r>
          </a:p>
          <a:p>
            <a:pPr lvl="1"/>
            <a:r>
              <a:rPr lang="en-US" dirty="0"/>
              <a:t>Likely to have inspiratory stridor</a:t>
            </a:r>
          </a:p>
          <a:p>
            <a:r>
              <a:rPr lang="en-US" dirty="0"/>
              <a:t>Lower airway obstruction</a:t>
            </a:r>
          </a:p>
          <a:p>
            <a:pPr lvl="1"/>
            <a:r>
              <a:rPr lang="en-US" dirty="0"/>
              <a:t>Asthma, bronchiolitis, edema</a:t>
            </a:r>
          </a:p>
          <a:p>
            <a:pPr lvl="1"/>
            <a:r>
              <a:rPr lang="en-US" dirty="0"/>
              <a:t>Likely to have expiratory wheezing</a:t>
            </a:r>
          </a:p>
          <a:p>
            <a:r>
              <a:rPr lang="en-US" dirty="0"/>
              <a:t>Lung tissue disease</a:t>
            </a:r>
          </a:p>
          <a:p>
            <a:pPr lvl="1"/>
            <a:r>
              <a:rPr lang="en-US" dirty="0" err="1"/>
              <a:t>Eg</a:t>
            </a:r>
            <a:r>
              <a:rPr lang="en-US" dirty="0"/>
              <a:t>. pneumonia, pulmonary edema, pneumothorax</a:t>
            </a:r>
          </a:p>
          <a:p>
            <a:pPr lvl="1"/>
            <a:r>
              <a:rPr lang="en-US" dirty="0"/>
              <a:t>Likely to have decreased or abnormal breath sounds</a:t>
            </a:r>
          </a:p>
          <a:p>
            <a:r>
              <a:rPr lang="en-US" dirty="0"/>
              <a:t>Abnormal respiratory control</a:t>
            </a:r>
          </a:p>
          <a:p>
            <a:pPr lvl="1"/>
            <a:r>
              <a:rPr lang="en-US" dirty="0"/>
              <a:t>Increased intracranial pressure (ICP)</a:t>
            </a:r>
          </a:p>
          <a:p>
            <a:pPr lvl="1"/>
            <a:r>
              <a:rPr lang="en-US" dirty="0"/>
              <a:t>Decreased level of consciousness (LOC)</a:t>
            </a:r>
          </a:p>
          <a:p>
            <a:pPr lvl="1"/>
            <a:r>
              <a:rPr lang="en-US" dirty="0"/>
              <a:t>Neuromuscular disease</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E63A49E-25BD-984C-BD05-59AE97DE79DB}" type="slidenum">
              <a:rPr lang="en-US" smtClean="0"/>
              <a:t>7</a:t>
            </a:fld>
            <a:endParaRPr lang="en-US"/>
          </a:p>
        </p:txBody>
      </p:sp>
      <p:pic>
        <p:nvPicPr>
          <p:cNvPr id="8" name="Picture 7">
            <a:extLst>
              <a:ext uri="{FF2B5EF4-FFF2-40B4-BE49-F238E27FC236}">
                <a16:creationId xmlns:a16="http://schemas.microsoft.com/office/drawing/2014/main" id="{E3BDB690-FB62-3147-9C89-82B4A6F2C1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19521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What do you see in a patient with respiratory failure?</a:t>
            </a:r>
          </a:p>
        </p:txBody>
      </p:sp>
      <p:sp>
        <p:nvSpPr>
          <p:cNvPr id="3" name="Content Placeholder 2"/>
          <p:cNvSpPr>
            <a:spLocks noGrp="1"/>
          </p:cNvSpPr>
          <p:nvPr>
            <p:ph idx="1"/>
          </p:nvPr>
        </p:nvSpPr>
        <p:spPr>
          <a:xfrm>
            <a:off x="1088334" y="2105968"/>
            <a:ext cx="6836465" cy="2947690"/>
          </a:xfrm>
        </p:spPr>
        <p:txBody>
          <a:bodyPr/>
          <a:lstStyle/>
          <a:p>
            <a:r>
              <a:rPr lang="en-US" dirty="0"/>
              <a:t>Marked tachypnea </a:t>
            </a:r>
            <a:r>
              <a:rPr lang="en-US" dirty="0">
                <a:cs typeface="Times New Roman" panose="02020603050405020304" pitchFamily="18" charset="0"/>
              </a:rPr>
              <a:t>→ </a:t>
            </a:r>
            <a:r>
              <a:rPr lang="en-US" dirty="0" err="1">
                <a:cs typeface="Times New Roman" panose="02020603050405020304" pitchFamily="18" charset="0"/>
              </a:rPr>
              <a:t>bradypnea</a:t>
            </a:r>
            <a:r>
              <a:rPr lang="en-US" dirty="0">
                <a:cs typeface="Times New Roman" panose="02020603050405020304" pitchFamily="18" charset="0"/>
              </a:rPr>
              <a:t> → apnea</a:t>
            </a:r>
          </a:p>
          <a:p>
            <a:r>
              <a:rPr lang="en-US" dirty="0">
                <a:cs typeface="Times New Roman" panose="02020603050405020304" pitchFamily="18" charset="0"/>
              </a:rPr>
              <a:t>Tachycardia → bradycardia</a:t>
            </a:r>
          </a:p>
          <a:p>
            <a:r>
              <a:rPr lang="en-US" dirty="0">
                <a:cs typeface="Times New Roman" panose="02020603050405020304" pitchFamily="18" charset="0"/>
              </a:rPr>
              <a:t>Poor breath sounds</a:t>
            </a:r>
          </a:p>
          <a:p>
            <a:r>
              <a:rPr lang="en-US" dirty="0">
                <a:cs typeface="Times New Roman" panose="02020603050405020304" pitchFamily="18" charset="0"/>
              </a:rPr>
              <a:t>Cyanosis</a:t>
            </a:r>
          </a:p>
          <a:p>
            <a:r>
              <a:rPr lang="en-US" dirty="0">
                <a:cs typeface="Times New Roman" panose="02020603050405020304" pitchFamily="18" charset="0"/>
              </a:rPr>
              <a:t>Stupor → coma</a:t>
            </a:r>
            <a:endParaRPr lang="en-US" dirty="0"/>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5304894"/>
            <a:ext cx="8278466" cy="400110"/>
          </a:xfrm>
          <a:prstGeom prst="rect">
            <a:avLst/>
          </a:prstGeom>
          <a:noFill/>
        </p:spPr>
        <p:txBody>
          <a:bodyPr wrap="square" rtlCol="0">
            <a:spAutoFit/>
          </a:bodyPr>
          <a:lstStyle/>
          <a:p>
            <a:r>
              <a:rPr lang="en-US" sz="2000" dirty="0"/>
              <a:t>Give supplemental O2 and use objective measures (</a:t>
            </a:r>
            <a:r>
              <a:rPr lang="en-US" sz="2000" dirty="0" err="1"/>
              <a:t>eg.oximetry</a:t>
            </a:r>
            <a:r>
              <a:rPr lang="en-US" sz="2000" dirty="0"/>
              <a:t>) ASAP</a:t>
            </a:r>
          </a:p>
        </p:txBody>
      </p:sp>
      <p:sp>
        <p:nvSpPr>
          <p:cNvPr id="4" name="Slide Number Placeholder 3"/>
          <p:cNvSpPr>
            <a:spLocks noGrp="1"/>
          </p:cNvSpPr>
          <p:nvPr>
            <p:ph type="sldNum" sz="quarter" idx="12"/>
          </p:nvPr>
        </p:nvSpPr>
        <p:spPr/>
        <p:txBody>
          <a:bodyPr/>
          <a:lstStyle/>
          <a:p>
            <a:fld id="{4E63A49E-25BD-984C-BD05-59AE97DE79DB}" type="slidenum">
              <a:rPr lang="en-US" smtClean="0"/>
              <a:t>8</a:t>
            </a:fld>
            <a:endParaRPr lang="en-US" dirty="0"/>
          </a:p>
        </p:txBody>
      </p:sp>
      <p:pic>
        <p:nvPicPr>
          <p:cNvPr id="8" name="Picture 7">
            <a:extLst>
              <a:ext uri="{FF2B5EF4-FFF2-40B4-BE49-F238E27FC236}">
                <a16:creationId xmlns:a16="http://schemas.microsoft.com/office/drawing/2014/main" id="{1F34B1D4-B84D-F844-BE71-5DB48A96E1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75046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Get ready to rescue</a:t>
            </a:r>
          </a:p>
        </p:txBody>
      </p:sp>
      <p:sp>
        <p:nvSpPr>
          <p:cNvPr id="3" name="Content Placeholder 2"/>
          <p:cNvSpPr>
            <a:spLocks noGrp="1"/>
          </p:cNvSpPr>
          <p:nvPr>
            <p:ph idx="1"/>
          </p:nvPr>
        </p:nvSpPr>
        <p:spPr/>
        <p:txBody>
          <a:bodyPr/>
          <a:lstStyle/>
          <a:p>
            <a:r>
              <a:rPr lang="en-US" dirty="0"/>
              <a:t>Understand and check your equipment</a:t>
            </a:r>
          </a:p>
          <a:p>
            <a:pPr lvl="1"/>
            <a:r>
              <a:rPr lang="en-US" dirty="0"/>
              <a:t>Facemask ventilation (FMV) **</a:t>
            </a:r>
          </a:p>
          <a:p>
            <a:pPr lvl="1"/>
            <a:r>
              <a:rPr lang="en-US" dirty="0"/>
              <a:t>Supraglottic ventilation [laryngeal mask airway (LMA)]</a:t>
            </a:r>
          </a:p>
          <a:p>
            <a:pPr lvl="1"/>
            <a:r>
              <a:rPr lang="en-US" dirty="0"/>
              <a:t>Direct laryngoscopy (DL) and tracheal intubation (TI)</a:t>
            </a:r>
          </a:p>
          <a:p>
            <a:r>
              <a:rPr lang="en-US" dirty="0"/>
              <a:t>Outline potential complications and how to avoid them</a:t>
            </a:r>
          </a:p>
          <a:p>
            <a:pPr lvl="1"/>
            <a:r>
              <a:rPr lang="en-US" dirty="0"/>
              <a:t>Equipment</a:t>
            </a:r>
          </a:p>
          <a:p>
            <a:pPr lvl="1"/>
            <a:r>
              <a:rPr lang="en-US" dirty="0"/>
              <a:t>Resources at your institution (Anesthesiology, ENT)</a:t>
            </a:r>
          </a:p>
          <a:p>
            <a:pPr lvl="1"/>
            <a:r>
              <a:rPr lang="en-US" dirty="0"/>
              <a:t>Patients: who is likely to present a particular challenge</a:t>
            </a:r>
          </a:p>
          <a:p>
            <a:endParaRPr lang="en-US" dirty="0"/>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images.clipartpanda.com/world-clipart-png-globe-hi.png"/>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1200" y="5987018"/>
            <a:ext cx="4724400" cy="584775"/>
          </a:xfrm>
          <a:prstGeom prst="rect">
            <a:avLst/>
          </a:prstGeom>
          <a:noFill/>
        </p:spPr>
        <p:txBody>
          <a:bodyPr wrap="square" rtlCol="0">
            <a:spAutoFit/>
          </a:bodyPr>
          <a:lstStyle/>
          <a:p>
            <a:r>
              <a:rPr lang="en-US" sz="3200" dirty="0"/>
              <a:t>**THE most important skill</a:t>
            </a:r>
          </a:p>
        </p:txBody>
      </p:sp>
      <p:sp>
        <p:nvSpPr>
          <p:cNvPr id="4" name="Slide Number Placeholder 3"/>
          <p:cNvSpPr>
            <a:spLocks noGrp="1"/>
          </p:cNvSpPr>
          <p:nvPr>
            <p:ph type="sldNum" sz="quarter" idx="12"/>
          </p:nvPr>
        </p:nvSpPr>
        <p:spPr/>
        <p:txBody>
          <a:bodyPr/>
          <a:lstStyle/>
          <a:p>
            <a:fld id="{4E63A49E-25BD-984C-BD05-59AE97DE79DB}" type="slidenum">
              <a:rPr lang="en-US" smtClean="0"/>
              <a:t>9</a:t>
            </a:fld>
            <a:endParaRPr lang="en-US"/>
          </a:p>
        </p:txBody>
      </p:sp>
      <p:pic>
        <p:nvPicPr>
          <p:cNvPr id="8" name="Picture 7">
            <a:extLst>
              <a:ext uri="{FF2B5EF4-FFF2-40B4-BE49-F238E27FC236}">
                <a16:creationId xmlns:a16="http://schemas.microsoft.com/office/drawing/2014/main" id="{A317C0A2-B2C0-E44D-B33E-58EC852072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5716" y="6444887"/>
            <a:ext cx="842167" cy="400110"/>
          </a:xfrm>
          <a:prstGeom prst="rect">
            <a:avLst/>
          </a:prstGeom>
          <a:ln>
            <a:solidFill>
              <a:schemeClr val="tx2">
                <a:lumMod val="50000"/>
              </a:schemeClr>
            </a:solidFill>
          </a:ln>
        </p:spPr>
      </p:pic>
    </p:spTree>
    <p:extLst>
      <p:ext uri="{BB962C8B-B14F-4D97-AF65-F5344CB8AC3E}">
        <p14:creationId xmlns:p14="http://schemas.microsoft.com/office/powerpoint/2010/main" val="1212670556"/>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IES template" id="{08E77739-BA49-7541-9F01-AB17D13A949B}" vid="{B8AF7D1D-38EE-6947-9E86-D4BE6FA9EBD2}"/>
    </a:ext>
  </a:extLst>
</a:theme>
</file>

<file path=ppt/theme/theme2.xml><?xml version="1.0" encoding="utf-8"?>
<a:theme xmlns:a="http://schemas.openxmlformats.org/drawingml/2006/main" name="1_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ft Lip &amp; Palate_Final" id="{20303907-736A-9940-8484-48A2F9416976}" vid="{9334FC5B-E7DD-994E-B46C-547D9D7F3D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51341</TotalTime>
  <Words>5351</Words>
  <Application>Microsoft Macintosh PowerPoint</Application>
  <PresentationFormat>On-screen Show (4:3)</PresentationFormat>
  <Paragraphs>519</Paragraphs>
  <Slides>32</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Times New Roman</vt:lpstr>
      <vt:lpstr>SPACIES</vt:lpstr>
      <vt:lpstr>1_SPACIES</vt:lpstr>
      <vt:lpstr>Pediatric Airway Management for the  Non-Anesthesiologist</vt:lpstr>
      <vt:lpstr>Objectives</vt:lpstr>
      <vt:lpstr>Background (Pediatric airway management is changing)</vt:lpstr>
      <vt:lpstr>What do you see in a patient who  has respiratory distress?</vt:lpstr>
      <vt:lpstr>What is a normal respiratory rate?6 </vt:lpstr>
      <vt:lpstr>Respiratory Distress</vt:lpstr>
      <vt:lpstr>Some causes of respiratory distress</vt:lpstr>
      <vt:lpstr>What do you see in a patient with respiratory failure?</vt:lpstr>
      <vt:lpstr>Get ready to rescue</vt:lpstr>
      <vt:lpstr>Prepare for Face Mask Ventilation (FMV)</vt:lpstr>
      <vt:lpstr>Equipment for Face Mask Ventilation (FMV)</vt:lpstr>
      <vt:lpstr>The basics</vt:lpstr>
      <vt:lpstr>How do you evaluate the airway?  History</vt:lpstr>
      <vt:lpstr>How do you evaluate the airway?15   Physical examination</vt:lpstr>
      <vt:lpstr>Modified Mallampati classification of Oropharyngeal view</vt:lpstr>
      <vt:lpstr>Optimize FMV18-20</vt:lpstr>
      <vt:lpstr>Optimize FMV (Continued)</vt:lpstr>
      <vt:lpstr>6 essentials for Face Mask  Ventilation19</vt:lpstr>
      <vt:lpstr>Laryngeal mask airway (LMA)</vt:lpstr>
      <vt:lpstr>Pediatric airway management</vt:lpstr>
      <vt:lpstr>Difficult airway (DA) in children</vt:lpstr>
      <vt:lpstr>ASA Difficult Airway Algorithm Key Points</vt:lpstr>
      <vt:lpstr>Direct Laryngoscopy (DL) and  Tracheal Intubation (TI)</vt:lpstr>
      <vt:lpstr>Sniffing Position  (Optimize 1st laryngoscopy attempt)</vt:lpstr>
      <vt:lpstr>Direct Laryngoscopy </vt:lpstr>
      <vt:lpstr>Direct Laryngoscopy</vt:lpstr>
      <vt:lpstr>Tracheal Intubation</vt:lpstr>
      <vt:lpstr>References *Please note: any reference that is clickable has a link to the article free of charge</vt:lpstr>
      <vt:lpstr>References </vt:lpstr>
      <vt:lpstr>References</vt:lpstr>
      <vt:lpstr>References</vt:lpstr>
      <vt:lpstr>References</vt:lpstr>
    </vt:vector>
  </TitlesOfParts>
  <Manager/>
  <Company>Seattle Children's Hospital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Airway Management Workshop for Non-Anesthesiologists</dc:title>
  <dc:subject/>
  <dc:creator>Karl, Helen</dc:creator>
  <cp:keywords/>
  <dc:description/>
  <cp:lastModifiedBy>Kynes, J. Matthew</cp:lastModifiedBy>
  <cp:revision>320</cp:revision>
  <cp:lastPrinted>2019-01-17T00:43:09Z</cp:lastPrinted>
  <dcterms:created xsi:type="dcterms:W3CDTF">2016-09-21T15:23:16Z</dcterms:created>
  <dcterms:modified xsi:type="dcterms:W3CDTF">2019-04-29T12:01:45Z</dcterms:modified>
  <cp:category/>
</cp:coreProperties>
</file>