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6"/>
  </p:notesMasterIdLst>
  <p:sldIdLst>
    <p:sldId id="288" r:id="rId2"/>
    <p:sldId id="289" r:id="rId3"/>
    <p:sldId id="290" r:id="rId4"/>
    <p:sldId id="291" r:id="rId5"/>
    <p:sldId id="292" r:id="rId6"/>
    <p:sldId id="293" r:id="rId7"/>
    <p:sldId id="305" r:id="rId8"/>
    <p:sldId id="294" r:id="rId9"/>
    <p:sldId id="312" r:id="rId10"/>
    <p:sldId id="295" r:id="rId11"/>
    <p:sldId id="301" r:id="rId12"/>
    <p:sldId id="334" r:id="rId13"/>
    <p:sldId id="313" r:id="rId14"/>
    <p:sldId id="308" r:id="rId15"/>
    <p:sldId id="330" r:id="rId16"/>
    <p:sldId id="302" r:id="rId17"/>
    <p:sldId id="317" r:id="rId18"/>
    <p:sldId id="318" r:id="rId19"/>
    <p:sldId id="315" r:id="rId20"/>
    <p:sldId id="332" r:id="rId21"/>
    <p:sldId id="321" r:id="rId22"/>
    <p:sldId id="300" r:id="rId23"/>
    <p:sldId id="303" r:id="rId24"/>
    <p:sldId id="333" r:id="rId25"/>
    <p:sldId id="320" r:id="rId26"/>
    <p:sldId id="323" r:id="rId27"/>
    <p:sldId id="319" r:id="rId28"/>
    <p:sldId id="324" r:id="rId29"/>
    <p:sldId id="325" r:id="rId30"/>
    <p:sldId id="326" r:id="rId31"/>
    <p:sldId id="316" r:id="rId32"/>
    <p:sldId id="327" r:id="rId33"/>
    <p:sldId id="328" r:id="rId34"/>
    <p:sldId id="32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6A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53"/>
    <p:restoredTop sz="93076"/>
  </p:normalViewPr>
  <p:slideViewPr>
    <p:cSldViewPr>
      <p:cViewPr varScale="1">
        <p:scale>
          <a:sx n="122" d="100"/>
          <a:sy n="122" d="100"/>
        </p:scale>
        <p:origin x="848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E6CEB-576B-234C-9CE5-BEB05501A660}" type="datetimeFigureOut">
              <a:rPr lang="en-US" smtClean="0"/>
              <a:t>7/5/18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33B96-FDBE-214E-B08F-AF595F81B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87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measure the Cobb angle, choose the most tilted vertebrae above and below the apex of the curve.  A line is drawn parallel to the top of most tilted vertebra above the apex and a second line is drawn parallel to the bottom of the most tilted vertebra below the apex.  The angle at which these two lines intersect is the Cobb angle.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33B96-FDBE-214E-B08F-AF595F81B2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03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33B96-FDBE-214E-B08F-AF595F81B2A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9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1424" y="1122363"/>
            <a:ext cx="4219576" cy="16208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1424" y="3112008"/>
            <a:ext cx="4192076" cy="103454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A49E-25BD-984C-BD05-59AE97DE79D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ttp://images.clipartpanda.com/world-clipart-png-globe-hi.pn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157162"/>
            <a:ext cx="3733800" cy="37089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4"/>
          <p:cNvSpPr/>
          <p:nvPr userDrawn="1"/>
        </p:nvSpPr>
        <p:spPr>
          <a:xfrm flipV="1">
            <a:off x="0" y="3048000"/>
            <a:ext cx="9144000" cy="3810000"/>
          </a:xfrm>
          <a:custGeom>
            <a:avLst/>
            <a:gdLst>
              <a:gd name="connsiteX0" fmla="*/ 0 w 9144000"/>
              <a:gd name="connsiteY0" fmla="*/ 0 h 381000"/>
              <a:gd name="connsiteX1" fmla="*/ 9144000 w 9144000"/>
              <a:gd name="connsiteY1" fmla="*/ 0 h 381000"/>
              <a:gd name="connsiteX2" fmla="*/ 9144000 w 9144000"/>
              <a:gd name="connsiteY2" fmla="*/ 381000 h 381000"/>
              <a:gd name="connsiteX3" fmla="*/ 0 w 9144000"/>
              <a:gd name="connsiteY3" fmla="*/ 381000 h 381000"/>
              <a:gd name="connsiteX4" fmla="*/ 0 w 9144000"/>
              <a:gd name="connsiteY4" fmla="*/ 0 h 381000"/>
              <a:gd name="connsiteX0" fmla="*/ 0 w 9144000"/>
              <a:gd name="connsiteY0" fmla="*/ 0 h 414866"/>
              <a:gd name="connsiteX1" fmla="*/ 9144000 w 9144000"/>
              <a:gd name="connsiteY1" fmla="*/ 0 h 414866"/>
              <a:gd name="connsiteX2" fmla="*/ 9144000 w 9144000"/>
              <a:gd name="connsiteY2" fmla="*/ 381000 h 414866"/>
              <a:gd name="connsiteX3" fmla="*/ 0 w 9144000"/>
              <a:gd name="connsiteY3" fmla="*/ 381000 h 414866"/>
              <a:gd name="connsiteX4" fmla="*/ 0 w 9144000"/>
              <a:gd name="connsiteY4" fmla="*/ 0 h 414866"/>
              <a:gd name="connsiteX0" fmla="*/ 0 w 9144000"/>
              <a:gd name="connsiteY0" fmla="*/ 0 h 424543"/>
              <a:gd name="connsiteX1" fmla="*/ 9144000 w 9144000"/>
              <a:gd name="connsiteY1" fmla="*/ 0 h 424543"/>
              <a:gd name="connsiteX2" fmla="*/ 9144000 w 9144000"/>
              <a:gd name="connsiteY2" fmla="*/ 381000 h 424543"/>
              <a:gd name="connsiteX3" fmla="*/ 0 w 9144000"/>
              <a:gd name="connsiteY3" fmla="*/ 381000 h 424543"/>
              <a:gd name="connsiteX4" fmla="*/ 0 w 9144000"/>
              <a:gd name="connsiteY4" fmla="*/ 0 h 424543"/>
              <a:gd name="connsiteX0" fmla="*/ 0 w 9203376"/>
              <a:gd name="connsiteY0" fmla="*/ 0 h 580162"/>
              <a:gd name="connsiteX1" fmla="*/ 9144000 w 9203376"/>
              <a:gd name="connsiteY1" fmla="*/ 0 h 580162"/>
              <a:gd name="connsiteX2" fmla="*/ 9203376 w 9203376"/>
              <a:gd name="connsiteY2" fmla="*/ 559130 h 580162"/>
              <a:gd name="connsiteX3" fmla="*/ 0 w 9203376"/>
              <a:gd name="connsiteY3" fmla="*/ 381000 h 580162"/>
              <a:gd name="connsiteX4" fmla="*/ 0 w 9203376"/>
              <a:gd name="connsiteY4" fmla="*/ 0 h 580162"/>
              <a:gd name="connsiteX0" fmla="*/ 0 w 9203376"/>
              <a:gd name="connsiteY0" fmla="*/ 0 h 559130"/>
              <a:gd name="connsiteX1" fmla="*/ 9144000 w 9203376"/>
              <a:gd name="connsiteY1" fmla="*/ 0 h 559130"/>
              <a:gd name="connsiteX2" fmla="*/ 9203376 w 9203376"/>
              <a:gd name="connsiteY2" fmla="*/ 559130 h 559130"/>
              <a:gd name="connsiteX3" fmla="*/ 0 w 9203376"/>
              <a:gd name="connsiteY3" fmla="*/ 381000 h 559130"/>
              <a:gd name="connsiteX4" fmla="*/ 0 w 9203376"/>
              <a:gd name="connsiteY4" fmla="*/ 0 h 559130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23750 w 9167750"/>
              <a:gd name="connsiteY3" fmla="*/ 95993 h 1141020"/>
              <a:gd name="connsiteX4" fmla="*/ 0 w 9167750"/>
              <a:gd name="connsiteY4" fmla="*/ 0 h 1141020"/>
              <a:gd name="connsiteX0" fmla="*/ 0 w 9144000"/>
              <a:gd name="connsiteY0" fmla="*/ 0 h 1176646"/>
              <a:gd name="connsiteX1" fmla="*/ 9144000 w 9144000"/>
              <a:gd name="connsiteY1" fmla="*/ 0 h 1176646"/>
              <a:gd name="connsiteX2" fmla="*/ 9132124 w 9144000"/>
              <a:gd name="connsiteY2" fmla="*/ 1176646 h 1176646"/>
              <a:gd name="connsiteX3" fmla="*/ 23750 w 9144000"/>
              <a:gd name="connsiteY3" fmla="*/ 95993 h 1176646"/>
              <a:gd name="connsiteX4" fmla="*/ 0 w 9144000"/>
              <a:gd name="connsiteY4" fmla="*/ 0 h 117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76646">
                <a:moveTo>
                  <a:pt x="0" y="0"/>
                </a:moveTo>
                <a:lnTo>
                  <a:pt x="9144000" y="0"/>
                </a:lnTo>
                <a:cubicBezTo>
                  <a:pt x="9144000" y="127000"/>
                  <a:pt x="9132124" y="1049646"/>
                  <a:pt x="9132124" y="1176646"/>
                </a:cubicBezTo>
                <a:cubicBezTo>
                  <a:pt x="9123217" y="3957"/>
                  <a:pt x="3071750" y="95993"/>
                  <a:pt x="23750" y="9599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556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1" t="16883" r="8327"/>
          <a:stretch/>
        </p:blipFill>
        <p:spPr>
          <a:xfrm>
            <a:off x="4572000" y="4953000"/>
            <a:ext cx="3368163" cy="16002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32237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4632-50C4-6042-BF0D-689D8DA2E976}" type="datetimeFigureOut">
              <a:rPr lang="en-US" smtClean="0"/>
              <a:t>7/5/18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A49E-25BD-984C-BD05-59AE97DE79D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4"/>
          <p:cNvSpPr/>
          <p:nvPr userDrawn="1"/>
        </p:nvSpPr>
        <p:spPr>
          <a:xfrm>
            <a:off x="0" y="2"/>
            <a:ext cx="9144000" cy="1176646"/>
          </a:xfrm>
          <a:custGeom>
            <a:avLst/>
            <a:gdLst>
              <a:gd name="connsiteX0" fmla="*/ 0 w 9144000"/>
              <a:gd name="connsiteY0" fmla="*/ 0 h 381000"/>
              <a:gd name="connsiteX1" fmla="*/ 9144000 w 9144000"/>
              <a:gd name="connsiteY1" fmla="*/ 0 h 381000"/>
              <a:gd name="connsiteX2" fmla="*/ 9144000 w 9144000"/>
              <a:gd name="connsiteY2" fmla="*/ 381000 h 381000"/>
              <a:gd name="connsiteX3" fmla="*/ 0 w 9144000"/>
              <a:gd name="connsiteY3" fmla="*/ 381000 h 381000"/>
              <a:gd name="connsiteX4" fmla="*/ 0 w 9144000"/>
              <a:gd name="connsiteY4" fmla="*/ 0 h 381000"/>
              <a:gd name="connsiteX0" fmla="*/ 0 w 9144000"/>
              <a:gd name="connsiteY0" fmla="*/ 0 h 414866"/>
              <a:gd name="connsiteX1" fmla="*/ 9144000 w 9144000"/>
              <a:gd name="connsiteY1" fmla="*/ 0 h 414866"/>
              <a:gd name="connsiteX2" fmla="*/ 9144000 w 9144000"/>
              <a:gd name="connsiteY2" fmla="*/ 381000 h 414866"/>
              <a:gd name="connsiteX3" fmla="*/ 0 w 9144000"/>
              <a:gd name="connsiteY3" fmla="*/ 381000 h 414866"/>
              <a:gd name="connsiteX4" fmla="*/ 0 w 9144000"/>
              <a:gd name="connsiteY4" fmla="*/ 0 h 414866"/>
              <a:gd name="connsiteX0" fmla="*/ 0 w 9144000"/>
              <a:gd name="connsiteY0" fmla="*/ 0 h 424543"/>
              <a:gd name="connsiteX1" fmla="*/ 9144000 w 9144000"/>
              <a:gd name="connsiteY1" fmla="*/ 0 h 424543"/>
              <a:gd name="connsiteX2" fmla="*/ 9144000 w 9144000"/>
              <a:gd name="connsiteY2" fmla="*/ 381000 h 424543"/>
              <a:gd name="connsiteX3" fmla="*/ 0 w 9144000"/>
              <a:gd name="connsiteY3" fmla="*/ 381000 h 424543"/>
              <a:gd name="connsiteX4" fmla="*/ 0 w 9144000"/>
              <a:gd name="connsiteY4" fmla="*/ 0 h 424543"/>
              <a:gd name="connsiteX0" fmla="*/ 0 w 9203376"/>
              <a:gd name="connsiteY0" fmla="*/ 0 h 580162"/>
              <a:gd name="connsiteX1" fmla="*/ 9144000 w 9203376"/>
              <a:gd name="connsiteY1" fmla="*/ 0 h 580162"/>
              <a:gd name="connsiteX2" fmla="*/ 9203376 w 9203376"/>
              <a:gd name="connsiteY2" fmla="*/ 559130 h 580162"/>
              <a:gd name="connsiteX3" fmla="*/ 0 w 9203376"/>
              <a:gd name="connsiteY3" fmla="*/ 381000 h 580162"/>
              <a:gd name="connsiteX4" fmla="*/ 0 w 9203376"/>
              <a:gd name="connsiteY4" fmla="*/ 0 h 580162"/>
              <a:gd name="connsiteX0" fmla="*/ 0 w 9203376"/>
              <a:gd name="connsiteY0" fmla="*/ 0 h 559130"/>
              <a:gd name="connsiteX1" fmla="*/ 9144000 w 9203376"/>
              <a:gd name="connsiteY1" fmla="*/ 0 h 559130"/>
              <a:gd name="connsiteX2" fmla="*/ 9203376 w 9203376"/>
              <a:gd name="connsiteY2" fmla="*/ 559130 h 559130"/>
              <a:gd name="connsiteX3" fmla="*/ 0 w 9203376"/>
              <a:gd name="connsiteY3" fmla="*/ 381000 h 559130"/>
              <a:gd name="connsiteX4" fmla="*/ 0 w 9203376"/>
              <a:gd name="connsiteY4" fmla="*/ 0 h 559130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23750 w 9167750"/>
              <a:gd name="connsiteY3" fmla="*/ 95993 h 1141020"/>
              <a:gd name="connsiteX4" fmla="*/ 0 w 9167750"/>
              <a:gd name="connsiteY4" fmla="*/ 0 h 1141020"/>
              <a:gd name="connsiteX0" fmla="*/ 0 w 9144000"/>
              <a:gd name="connsiteY0" fmla="*/ 0 h 1176646"/>
              <a:gd name="connsiteX1" fmla="*/ 9144000 w 9144000"/>
              <a:gd name="connsiteY1" fmla="*/ 0 h 1176646"/>
              <a:gd name="connsiteX2" fmla="*/ 9132124 w 9144000"/>
              <a:gd name="connsiteY2" fmla="*/ 1176646 h 1176646"/>
              <a:gd name="connsiteX3" fmla="*/ 23750 w 9144000"/>
              <a:gd name="connsiteY3" fmla="*/ 95993 h 1176646"/>
              <a:gd name="connsiteX4" fmla="*/ 0 w 9144000"/>
              <a:gd name="connsiteY4" fmla="*/ 0 h 117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76646">
                <a:moveTo>
                  <a:pt x="0" y="0"/>
                </a:moveTo>
                <a:lnTo>
                  <a:pt x="9144000" y="0"/>
                </a:lnTo>
                <a:cubicBezTo>
                  <a:pt x="9144000" y="127000"/>
                  <a:pt x="9132124" y="1049646"/>
                  <a:pt x="9132124" y="1176646"/>
                </a:cubicBezTo>
                <a:cubicBezTo>
                  <a:pt x="9123217" y="3957"/>
                  <a:pt x="3071750" y="95993"/>
                  <a:pt x="23750" y="9599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5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http://images.clipartpanda.com/world-clipart-png-globe-hi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49336"/>
            <a:ext cx="1233549" cy="122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94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4632-50C4-6042-BF0D-689D8DA2E976}" type="datetimeFigureOut">
              <a:rPr lang="en-US" smtClean="0"/>
              <a:t>7/5/18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A49E-25BD-984C-BD05-59AE97DE79D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4"/>
          <p:cNvSpPr/>
          <p:nvPr userDrawn="1"/>
        </p:nvSpPr>
        <p:spPr>
          <a:xfrm>
            <a:off x="0" y="2"/>
            <a:ext cx="9144000" cy="1176646"/>
          </a:xfrm>
          <a:custGeom>
            <a:avLst/>
            <a:gdLst>
              <a:gd name="connsiteX0" fmla="*/ 0 w 9144000"/>
              <a:gd name="connsiteY0" fmla="*/ 0 h 381000"/>
              <a:gd name="connsiteX1" fmla="*/ 9144000 w 9144000"/>
              <a:gd name="connsiteY1" fmla="*/ 0 h 381000"/>
              <a:gd name="connsiteX2" fmla="*/ 9144000 w 9144000"/>
              <a:gd name="connsiteY2" fmla="*/ 381000 h 381000"/>
              <a:gd name="connsiteX3" fmla="*/ 0 w 9144000"/>
              <a:gd name="connsiteY3" fmla="*/ 381000 h 381000"/>
              <a:gd name="connsiteX4" fmla="*/ 0 w 9144000"/>
              <a:gd name="connsiteY4" fmla="*/ 0 h 381000"/>
              <a:gd name="connsiteX0" fmla="*/ 0 w 9144000"/>
              <a:gd name="connsiteY0" fmla="*/ 0 h 414866"/>
              <a:gd name="connsiteX1" fmla="*/ 9144000 w 9144000"/>
              <a:gd name="connsiteY1" fmla="*/ 0 h 414866"/>
              <a:gd name="connsiteX2" fmla="*/ 9144000 w 9144000"/>
              <a:gd name="connsiteY2" fmla="*/ 381000 h 414866"/>
              <a:gd name="connsiteX3" fmla="*/ 0 w 9144000"/>
              <a:gd name="connsiteY3" fmla="*/ 381000 h 414866"/>
              <a:gd name="connsiteX4" fmla="*/ 0 w 9144000"/>
              <a:gd name="connsiteY4" fmla="*/ 0 h 414866"/>
              <a:gd name="connsiteX0" fmla="*/ 0 w 9144000"/>
              <a:gd name="connsiteY0" fmla="*/ 0 h 424543"/>
              <a:gd name="connsiteX1" fmla="*/ 9144000 w 9144000"/>
              <a:gd name="connsiteY1" fmla="*/ 0 h 424543"/>
              <a:gd name="connsiteX2" fmla="*/ 9144000 w 9144000"/>
              <a:gd name="connsiteY2" fmla="*/ 381000 h 424543"/>
              <a:gd name="connsiteX3" fmla="*/ 0 w 9144000"/>
              <a:gd name="connsiteY3" fmla="*/ 381000 h 424543"/>
              <a:gd name="connsiteX4" fmla="*/ 0 w 9144000"/>
              <a:gd name="connsiteY4" fmla="*/ 0 h 424543"/>
              <a:gd name="connsiteX0" fmla="*/ 0 w 9203376"/>
              <a:gd name="connsiteY0" fmla="*/ 0 h 580162"/>
              <a:gd name="connsiteX1" fmla="*/ 9144000 w 9203376"/>
              <a:gd name="connsiteY1" fmla="*/ 0 h 580162"/>
              <a:gd name="connsiteX2" fmla="*/ 9203376 w 9203376"/>
              <a:gd name="connsiteY2" fmla="*/ 559130 h 580162"/>
              <a:gd name="connsiteX3" fmla="*/ 0 w 9203376"/>
              <a:gd name="connsiteY3" fmla="*/ 381000 h 580162"/>
              <a:gd name="connsiteX4" fmla="*/ 0 w 9203376"/>
              <a:gd name="connsiteY4" fmla="*/ 0 h 580162"/>
              <a:gd name="connsiteX0" fmla="*/ 0 w 9203376"/>
              <a:gd name="connsiteY0" fmla="*/ 0 h 559130"/>
              <a:gd name="connsiteX1" fmla="*/ 9144000 w 9203376"/>
              <a:gd name="connsiteY1" fmla="*/ 0 h 559130"/>
              <a:gd name="connsiteX2" fmla="*/ 9203376 w 9203376"/>
              <a:gd name="connsiteY2" fmla="*/ 559130 h 559130"/>
              <a:gd name="connsiteX3" fmla="*/ 0 w 9203376"/>
              <a:gd name="connsiteY3" fmla="*/ 381000 h 559130"/>
              <a:gd name="connsiteX4" fmla="*/ 0 w 9203376"/>
              <a:gd name="connsiteY4" fmla="*/ 0 h 559130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23750 w 9167750"/>
              <a:gd name="connsiteY3" fmla="*/ 95993 h 1141020"/>
              <a:gd name="connsiteX4" fmla="*/ 0 w 9167750"/>
              <a:gd name="connsiteY4" fmla="*/ 0 h 1141020"/>
              <a:gd name="connsiteX0" fmla="*/ 0 w 9144000"/>
              <a:gd name="connsiteY0" fmla="*/ 0 h 1176646"/>
              <a:gd name="connsiteX1" fmla="*/ 9144000 w 9144000"/>
              <a:gd name="connsiteY1" fmla="*/ 0 h 1176646"/>
              <a:gd name="connsiteX2" fmla="*/ 9132124 w 9144000"/>
              <a:gd name="connsiteY2" fmla="*/ 1176646 h 1176646"/>
              <a:gd name="connsiteX3" fmla="*/ 23750 w 9144000"/>
              <a:gd name="connsiteY3" fmla="*/ 95993 h 1176646"/>
              <a:gd name="connsiteX4" fmla="*/ 0 w 9144000"/>
              <a:gd name="connsiteY4" fmla="*/ 0 h 117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76646">
                <a:moveTo>
                  <a:pt x="0" y="0"/>
                </a:moveTo>
                <a:lnTo>
                  <a:pt x="9144000" y="0"/>
                </a:lnTo>
                <a:cubicBezTo>
                  <a:pt x="9144000" y="127000"/>
                  <a:pt x="9132124" y="1049646"/>
                  <a:pt x="9132124" y="1176646"/>
                </a:cubicBezTo>
                <a:cubicBezTo>
                  <a:pt x="9123217" y="3957"/>
                  <a:pt x="3071750" y="95993"/>
                  <a:pt x="23750" y="9599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5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http://images.clipartpanda.com/world-clipart-png-globe-hi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49336"/>
            <a:ext cx="1233549" cy="122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167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4632-50C4-6042-BF0D-689D8DA2E976}" type="datetimeFigureOut">
              <a:rPr lang="en-US" smtClean="0"/>
              <a:t>7/5/18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A49E-25BD-984C-BD05-59AE97DE79D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4"/>
          <p:cNvSpPr/>
          <p:nvPr userDrawn="1"/>
        </p:nvSpPr>
        <p:spPr>
          <a:xfrm>
            <a:off x="0" y="2"/>
            <a:ext cx="9144000" cy="1176646"/>
          </a:xfrm>
          <a:custGeom>
            <a:avLst/>
            <a:gdLst>
              <a:gd name="connsiteX0" fmla="*/ 0 w 9144000"/>
              <a:gd name="connsiteY0" fmla="*/ 0 h 381000"/>
              <a:gd name="connsiteX1" fmla="*/ 9144000 w 9144000"/>
              <a:gd name="connsiteY1" fmla="*/ 0 h 381000"/>
              <a:gd name="connsiteX2" fmla="*/ 9144000 w 9144000"/>
              <a:gd name="connsiteY2" fmla="*/ 381000 h 381000"/>
              <a:gd name="connsiteX3" fmla="*/ 0 w 9144000"/>
              <a:gd name="connsiteY3" fmla="*/ 381000 h 381000"/>
              <a:gd name="connsiteX4" fmla="*/ 0 w 9144000"/>
              <a:gd name="connsiteY4" fmla="*/ 0 h 381000"/>
              <a:gd name="connsiteX0" fmla="*/ 0 w 9144000"/>
              <a:gd name="connsiteY0" fmla="*/ 0 h 414866"/>
              <a:gd name="connsiteX1" fmla="*/ 9144000 w 9144000"/>
              <a:gd name="connsiteY1" fmla="*/ 0 h 414866"/>
              <a:gd name="connsiteX2" fmla="*/ 9144000 w 9144000"/>
              <a:gd name="connsiteY2" fmla="*/ 381000 h 414866"/>
              <a:gd name="connsiteX3" fmla="*/ 0 w 9144000"/>
              <a:gd name="connsiteY3" fmla="*/ 381000 h 414866"/>
              <a:gd name="connsiteX4" fmla="*/ 0 w 9144000"/>
              <a:gd name="connsiteY4" fmla="*/ 0 h 414866"/>
              <a:gd name="connsiteX0" fmla="*/ 0 w 9144000"/>
              <a:gd name="connsiteY0" fmla="*/ 0 h 424543"/>
              <a:gd name="connsiteX1" fmla="*/ 9144000 w 9144000"/>
              <a:gd name="connsiteY1" fmla="*/ 0 h 424543"/>
              <a:gd name="connsiteX2" fmla="*/ 9144000 w 9144000"/>
              <a:gd name="connsiteY2" fmla="*/ 381000 h 424543"/>
              <a:gd name="connsiteX3" fmla="*/ 0 w 9144000"/>
              <a:gd name="connsiteY3" fmla="*/ 381000 h 424543"/>
              <a:gd name="connsiteX4" fmla="*/ 0 w 9144000"/>
              <a:gd name="connsiteY4" fmla="*/ 0 h 424543"/>
              <a:gd name="connsiteX0" fmla="*/ 0 w 9203376"/>
              <a:gd name="connsiteY0" fmla="*/ 0 h 580162"/>
              <a:gd name="connsiteX1" fmla="*/ 9144000 w 9203376"/>
              <a:gd name="connsiteY1" fmla="*/ 0 h 580162"/>
              <a:gd name="connsiteX2" fmla="*/ 9203376 w 9203376"/>
              <a:gd name="connsiteY2" fmla="*/ 559130 h 580162"/>
              <a:gd name="connsiteX3" fmla="*/ 0 w 9203376"/>
              <a:gd name="connsiteY3" fmla="*/ 381000 h 580162"/>
              <a:gd name="connsiteX4" fmla="*/ 0 w 9203376"/>
              <a:gd name="connsiteY4" fmla="*/ 0 h 580162"/>
              <a:gd name="connsiteX0" fmla="*/ 0 w 9203376"/>
              <a:gd name="connsiteY0" fmla="*/ 0 h 559130"/>
              <a:gd name="connsiteX1" fmla="*/ 9144000 w 9203376"/>
              <a:gd name="connsiteY1" fmla="*/ 0 h 559130"/>
              <a:gd name="connsiteX2" fmla="*/ 9203376 w 9203376"/>
              <a:gd name="connsiteY2" fmla="*/ 559130 h 559130"/>
              <a:gd name="connsiteX3" fmla="*/ 0 w 9203376"/>
              <a:gd name="connsiteY3" fmla="*/ 381000 h 559130"/>
              <a:gd name="connsiteX4" fmla="*/ 0 w 9203376"/>
              <a:gd name="connsiteY4" fmla="*/ 0 h 559130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23750 w 9167750"/>
              <a:gd name="connsiteY3" fmla="*/ 95993 h 1141020"/>
              <a:gd name="connsiteX4" fmla="*/ 0 w 9167750"/>
              <a:gd name="connsiteY4" fmla="*/ 0 h 1141020"/>
              <a:gd name="connsiteX0" fmla="*/ 0 w 9144000"/>
              <a:gd name="connsiteY0" fmla="*/ 0 h 1176646"/>
              <a:gd name="connsiteX1" fmla="*/ 9144000 w 9144000"/>
              <a:gd name="connsiteY1" fmla="*/ 0 h 1176646"/>
              <a:gd name="connsiteX2" fmla="*/ 9132124 w 9144000"/>
              <a:gd name="connsiteY2" fmla="*/ 1176646 h 1176646"/>
              <a:gd name="connsiteX3" fmla="*/ 23750 w 9144000"/>
              <a:gd name="connsiteY3" fmla="*/ 95993 h 1176646"/>
              <a:gd name="connsiteX4" fmla="*/ 0 w 9144000"/>
              <a:gd name="connsiteY4" fmla="*/ 0 h 117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76646">
                <a:moveTo>
                  <a:pt x="0" y="0"/>
                </a:moveTo>
                <a:lnTo>
                  <a:pt x="9144000" y="0"/>
                </a:lnTo>
                <a:cubicBezTo>
                  <a:pt x="9144000" y="127000"/>
                  <a:pt x="9132124" y="1049646"/>
                  <a:pt x="9132124" y="1176646"/>
                </a:cubicBezTo>
                <a:cubicBezTo>
                  <a:pt x="9123217" y="3957"/>
                  <a:pt x="3071750" y="95993"/>
                  <a:pt x="23750" y="9599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5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http://images.clipartpanda.com/world-clipart-png-globe-hi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49336"/>
            <a:ext cx="1233549" cy="122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17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4632-50C4-6042-BF0D-689D8DA2E976}" type="datetimeFigureOut">
              <a:rPr lang="en-US" smtClean="0"/>
              <a:t>7/5/18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A49E-25BD-984C-BD05-59AE97DE79D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4"/>
          <p:cNvSpPr/>
          <p:nvPr userDrawn="1"/>
        </p:nvSpPr>
        <p:spPr>
          <a:xfrm>
            <a:off x="0" y="2"/>
            <a:ext cx="9144000" cy="1176646"/>
          </a:xfrm>
          <a:custGeom>
            <a:avLst/>
            <a:gdLst>
              <a:gd name="connsiteX0" fmla="*/ 0 w 9144000"/>
              <a:gd name="connsiteY0" fmla="*/ 0 h 381000"/>
              <a:gd name="connsiteX1" fmla="*/ 9144000 w 9144000"/>
              <a:gd name="connsiteY1" fmla="*/ 0 h 381000"/>
              <a:gd name="connsiteX2" fmla="*/ 9144000 w 9144000"/>
              <a:gd name="connsiteY2" fmla="*/ 381000 h 381000"/>
              <a:gd name="connsiteX3" fmla="*/ 0 w 9144000"/>
              <a:gd name="connsiteY3" fmla="*/ 381000 h 381000"/>
              <a:gd name="connsiteX4" fmla="*/ 0 w 9144000"/>
              <a:gd name="connsiteY4" fmla="*/ 0 h 381000"/>
              <a:gd name="connsiteX0" fmla="*/ 0 w 9144000"/>
              <a:gd name="connsiteY0" fmla="*/ 0 h 414866"/>
              <a:gd name="connsiteX1" fmla="*/ 9144000 w 9144000"/>
              <a:gd name="connsiteY1" fmla="*/ 0 h 414866"/>
              <a:gd name="connsiteX2" fmla="*/ 9144000 w 9144000"/>
              <a:gd name="connsiteY2" fmla="*/ 381000 h 414866"/>
              <a:gd name="connsiteX3" fmla="*/ 0 w 9144000"/>
              <a:gd name="connsiteY3" fmla="*/ 381000 h 414866"/>
              <a:gd name="connsiteX4" fmla="*/ 0 w 9144000"/>
              <a:gd name="connsiteY4" fmla="*/ 0 h 414866"/>
              <a:gd name="connsiteX0" fmla="*/ 0 w 9144000"/>
              <a:gd name="connsiteY0" fmla="*/ 0 h 424543"/>
              <a:gd name="connsiteX1" fmla="*/ 9144000 w 9144000"/>
              <a:gd name="connsiteY1" fmla="*/ 0 h 424543"/>
              <a:gd name="connsiteX2" fmla="*/ 9144000 w 9144000"/>
              <a:gd name="connsiteY2" fmla="*/ 381000 h 424543"/>
              <a:gd name="connsiteX3" fmla="*/ 0 w 9144000"/>
              <a:gd name="connsiteY3" fmla="*/ 381000 h 424543"/>
              <a:gd name="connsiteX4" fmla="*/ 0 w 9144000"/>
              <a:gd name="connsiteY4" fmla="*/ 0 h 424543"/>
              <a:gd name="connsiteX0" fmla="*/ 0 w 9203376"/>
              <a:gd name="connsiteY0" fmla="*/ 0 h 580162"/>
              <a:gd name="connsiteX1" fmla="*/ 9144000 w 9203376"/>
              <a:gd name="connsiteY1" fmla="*/ 0 h 580162"/>
              <a:gd name="connsiteX2" fmla="*/ 9203376 w 9203376"/>
              <a:gd name="connsiteY2" fmla="*/ 559130 h 580162"/>
              <a:gd name="connsiteX3" fmla="*/ 0 w 9203376"/>
              <a:gd name="connsiteY3" fmla="*/ 381000 h 580162"/>
              <a:gd name="connsiteX4" fmla="*/ 0 w 9203376"/>
              <a:gd name="connsiteY4" fmla="*/ 0 h 580162"/>
              <a:gd name="connsiteX0" fmla="*/ 0 w 9203376"/>
              <a:gd name="connsiteY0" fmla="*/ 0 h 559130"/>
              <a:gd name="connsiteX1" fmla="*/ 9144000 w 9203376"/>
              <a:gd name="connsiteY1" fmla="*/ 0 h 559130"/>
              <a:gd name="connsiteX2" fmla="*/ 9203376 w 9203376"/>
              <a:gd name="connsiteY2" fmla="*/ 559130 h 559130"/>
              <a:gd name="connsiteX3" fmla="*/ 0 w 9203376"/>
              <a:gd name="connsiteY3" fmla="*/ 381000 h 559130"/>
              <a:gd name="connsiteX4" fmla="*/ 0 w 9203376"/>
              <a:gd name="connsiteY4" fmla="*/ 0 h 559130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23750 w 9167750"/>
              <a:gd name="connsiteY3" fmla="*/ 95993 h 1141020"/>
              <a:gd name="connsiteX4" fmla="*/ 0 w 9167750"/>
              <a:gd name="connsiteY4" fmla="*/ 0 h 1141020"/>
              <a:gd name="connsiteX0" fmla="*/ 0 w 9144000"/>
              <a:gd name="connsiteY0" fmla="*/ 0 h 1176646"/>
              <a:gd name="connsiteX1" fmla="*/ 9144000 w 9144000"/>
              <a:gd name="connsiteY1" fmla="*/ 0 h 1176646"/>
              <a:gd name="connsiteX2" fmla="*/ 9132124 w 9144000"/>
              <a:gd name="connsiteY2" fmla="*/ 1176646 h 1176646"/>
              <a:gd name="connsiteX3" fmla="*/ 23750 w 9144000"/>
              <a:gd name="connsiteY3" fmla="*/ 95993 h 1176646"/>
              <a:gd name="connsiteX4" fmla="*/ 0 w 9144000"/>
              <a:gd name="connsiteY4" fmla="*/ 0 h 117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76646">
                <a:moveTo>
                  <a:pt x="0" y="0"/>
                </a:moveTo>
                <a:lnTo>
                  <a:pt x="9144000" y="0"/>
                </a:lnTo>
                <a:cubicBezTo>
                  <a:pt x="9144000" y="127000"/>
                  <a:pt x="9132124" y="1049646"/>
                  <a:pt x="9132124" y="1176646"/>
                </a:cubicBezTo>
                <a:cubicBezTo>
                  <a:pt x="9123217" y="3957"/>
                  <a:pt x="3071750" y="95993"/>
                  <a:pt x="23750" y="9599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5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http://images.clipartpanda.com/world-clipart-png-globe-hi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49336"/>
            <a:ext cx="1233549" cy="122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017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4632-50C4-6042-BF0D-689D8DA2E976}" type="datetimeFigureOut">
              <a:rPr lang="en-US" smtClean="0"/>
              <a:t>7/5/18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A49E-25BD-984C-BD05-59AE97DE79D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4"/>
          <p:cNvSpPr/>
          <p:nvPr userDrawn="1"/>
        </p:nvSpPr>
        <p:spPr>
          <a:xfrm>
            <a:off x="0" y="2"/>
            <a:ext cx="9144000" cy="1176646"/>
          </a:xfrm>
          <a:custGeom>
            <a:avLst/>
            <a:gdLst>
              <a:gd name="connsiteX0" fmla="*/ 0 w 9144000"/>
              <a:gd name="connsiteY0" fmla="*/ 0 h 381000"/>
              <a:gd name="connsiteX1" fmla="*/ 9144000 w 9144000"/>
              <a:gd name="connsiteY1" fmla="*/ 0 h 381000"/>
              <a:gd name="connsiteX2" fmla="*/ 9144000 w 9144000"/>
              <a:gd name="connsiteY2" fmla="*/ 381000 h 381000"/>
              <a:gd name="connsiteX3" fmla="*/ 0 w 9144000"/>
              <a:gd name="connsiteY3" fmla="*/ 381000 h 381000"/>
              <a:gd name="connsiteX4" fmla="*/ 0 w 9144000"/>
              <a:gd name="connsiteY4" fmla="*/ 0 h 381000"/>
              <a:gd name="connsiteX0" fmla="*/ 0 w 9144000"/>
              <a:gd name="connsiteY0" fmla="*/ 0 h 414866"/>
              <a:gd name="connsiteX1" fmla="*/ 9144000 w 9144000"/>
              <a:gd name="connsiteY1" fmla="*/ 0 h 414866"/>
              <a:gd name="connsiteX2" fmla="*/ 9144000 w 9144000"/>
              <a:gd name="connsiteY2" fmla="*/ 381000 h 414866"/>
              <a:gd name="connsiteX3" fmla="*/ 0 w 9144000"/>
              <a:gd name="connsiteY3" fmla="*/ 381000 h 414866"/>
              <a:gd name="connsiteX4" fmla="*/ 0 w 9144000"/>
              <a:gd name="connsiteY4" fmla="*/ 0 h 414866"/>
              <a:gd name="connsiteX0" fmla="*/ 0 w 9144000"/>
              <a:gd name="connsiteY0" fmla="*/ 0 h 424543"/>
              <a:gd name="connsiteX1" fmla="*/ 9144000 w 9144000"/>
              <a:gd name="connsiteY1" fmla="*/ 0 h 424543"/>
              <a:gd name="connsiteX2" fmla="*/ 9144000 w 9144000"/>
              <a:gd name="connsiteY2" fmla="*/ 381000 h 424543"/>
              <a:gd name="connsiteX3" fmla="*/ 0 w 9144000"/>
              <a:gd name="connsiteY3" fmla="*/ 381000 h 424543"/>
              <a:gd name="connsiteX4" fmla="*/ 0 w 9144000"/>
              <a:gd name="connsiteY4" fmla="*/ 0 h 424543"/>
              <a:gd name="connsiteX0" fmla="*/ 0 w 9203376"/>
              <a:gd name="connsiteY0" fmla="*/ 0 h 580162"/>
              <a:gd name="connsiteX1" fmla="*/ 9144000 w 9203376"/>
              <a:gd name="connsiteY1" fmla="*/ 0 h 580162"/>
              <a:gd name="connsiteX2" fmla="*/ 9203376 w 9203376"/>
              <a:gd name="connsiteY2" fmla="*/ 559130 h 580162"/>
              <a:gd name="connsiteX3" fmla="*/ 0 w 9203376"/>
              <a:gd name="connsiteY3" fmla="*/ 381000 h 580162"/>
              <a:gd name="connsiteX4" fmla="*/ 0 w 9203376"/>
              <a:gd name="connsiteY4" fmla="*/ 0 h 580162"/>
              <a:gd name="connsiteX0" fmla="*/ 0 w 9203376"/>
              <a:gd name="connsiteY0" fmla="*/ 0 h 559130"/>
              <a:gd name="connsiteX1" fmla="*/ 9144000 w 9203376"/>
              <a:gd name="connsiteY1" fmla="*/ 0 h 559130"/>
              <a:gd name="connsiteX2" fmla="*/ 9203376 w 9203376"/>
              <a:gd name="connsiteY2" fmla="*/ 559130 h 559130"/>
              <a:gd name="connsiteX3" fmla="*/ 0 w 9203376"/>
              <a:gd name="connsiteY3" fmla="*/ 381000 h 559130"/>
              <a:gd name="connsiteX4" fmla="*/ 0 w 9203376"/>
              <a:gd name="connsiteY4" fmla="*/ 0 h 559130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23750 w 9167750"/>
              <a:gd name="connsiteY3" fmla="*/ 95993 h 1141020"/>
              <a:gd name="connsiteX4" fmla="*/ 0 w 9167750"/>
              <a:gd name="connsiteY4" fmla="*/ 0 h 1141020"/>
              <a:gd name="connsiteX0" fmla="*/ 0 w 9144000"/>
              <a:gd name="connsiteY0" fmla="*/ 0 h 1176646"/>
              <a:gd name="connsiteX1" fmla="*/ 9144000 w 9144000"/>
              <a:gd name="connsiteY1" fmla="*/ 0 h 1176646"/>
              <a:gd name="connsiteX2" fmla="*/ 9132124 w 9144000"/>
              <a:gd name="connsiteY2" fmla="*/ 1176646 h 1176646"/>
              <a:gd name="connsiteX3" fmla="*/ 23750 w 9144000"/>
              <a:gd name="connsiteY3" fmla="*/ 95993 h 1176646"/>
              <a:gd name="connsiteX4" fmla="*/ 0 w 9144000"/>
              <a:gd name="connsiteY4" fmla="*/ 0 h 117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76646">
                <a:moveTo>
                  <a:pt x="0" y="0"/>
                </a:moveTo>
                <a:lnTo>
                  <a:pt x="9144000" y="0"/>
                </a:lnTo>
                <a:cubicBezTo>
                  <a:pt x="9144000" y="127000"/>
                  <a:pt x="9132124" y="1049646"/>
                  <a:pt x="9132124" y="1176646"/>
                </a:cubicBezTo>
                <a:cubicBezTo>
                  <a:pt x="9123217" y="3957"/>
                  <a:pt x="3071750" y="95993"/>
                  <a:pt x="23750" y="9599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5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ttp://images.clipartpanda.com/world-clipart-png-globe-hi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49336"/>
            <a:ext cx="1233549" cy="122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728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4632-50C4-6042-BF0D-689D8DA2E976}" type="datetimeFigureOut">
              <a:rPr lang="en-US" smtClean="0"/>
              <a:t>7/5/18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A49E-25BD-984C-BD05-59AE97DE79D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4"/>
          <p:cNvSpPr/>
          <p:nvPr userDrawn="1"/>
        </p:nvSpPr>
        <p:spPr>
          <a:xfrm>
            <a:off x="0" y="2"/>
            <a:ext cx="9144000" cy="1176646"/>
          </a:xfrm>
          <a:custGeom>
            <a:avLst/>
            <a:gdLst>
              <a:gd name="connsiteX0" fmla="*/ 0 w 9144000"/>
              <a:gd name="connsiteY0" fmla="*/ 0 h 381000"/>
              <a:gd name="connsiteX1" fmla="*/ 9144000 w 9144000"/>
              <a:gd name="connsiteY1" fmla="*/ 0 h 381000"/>
              <a:gd name="connsiteX2" fmla="*/ 9144000 w 9144000"/>
              <a:gd name="connsiteY2" fmla="*/ 381000 h 381000"/>
              <a:gd name="connsiteX3" fmla="*/ 0 w 9144000"/>
              <a:gd name="connsiteY3" fmla="*/ 381000 h 381000"/>
              <a:gd name="connsiteX4" fmla="*/ 0 w 9144000"/>
              <a:gd name="connsiteY4" fmla="*/ 0 h 381000"/>
              <a:gd name="connsiteX0" fmla="*/ 0 w 9144000"/>
              <a:gd name="connsiteY0" fmla="*/ 0 h 414866"/>
              <a:gd name="connsiteX1" fmla="*/ 9144000 w 9144000"/>
              <a:gd name="connsiteY1" fmla="*/ 0 h 414866"/>
              <a:gd name="connsiteX2" fmla="*/ 9144000 w 9144000"/>
              <a:gd name="connsiteY2" fmla="*/ 381000 h 414866"/>
              <a:gd name="connsiteX3" fmla="*/ 0 w 9144000"/>
              <a:gd name="connsiteY3" fmla="*/ 381000 h 414866"/>
              <a:gd name="connsiteX4" fmla="*/ 0 w 9144000"/>
              <a:gd name="connsiteY4" fmla="*/ 0 h 414866"/>
              <a:gd name="connsiteX0" fmla="*/ 0 w 9144000"/>
              <a:gd name="connsiteY0" fmla="*/ 0 h 424543"/>
              <a:gd name="connsiteX1" fmla="*/ 9144000 w 9144000"/>
              <a:gd name="connsiteY1" fmla="*/ 0 h 424543"/>
              <a:gd name="connsiteX2" fmla="*/ 9144000 w 9144000"/>
              <a:gd name="connsiteY2" fmla="*/ 381000 h 424543"/>
              <a:gd name="connsiteX3" fmla="*/ 0 w 9144000"/>
              <a:gd name="connsiteY3" fmla="*/ 381000 h 424543"/>
              <a:gd name="connsiteX4" fmla="*/ 0 w 9144000"/>
              <a:gd name="connsiteY4" fmla="*/ 0 h 424543"/>
              <a:gd name="connsiteX0" fmla="*/ 0 w 9203376"/>
              <a:gd name="connsiteY0" fmla="*/ 0 h 580162"/>
              <a:gd name="connsiteX1" fmla="*/ 9144000 w 9203376"/>
              <a:gd name="connsiteY1" fmla="*/ 0 h 580162"/>
              <a:gd name="connsiteX2" fmla="*/ 9203376 w 9203376"/>
              <a:gd name="connsiteY2" fmla="*/ 559130 h 580162"/>
              <a:gd name="connsiteX3" fmla="*/ 0 w 9203376"/>
              <a:gd name="connsiteY3" fmla="*/ 381000 h 580162"/>
              <a:gd name="connsiteX4" fmla="*/ 0 w 9203376"/>
              <a:gd name="connsiteY4" fmla="*/ 0 h 580162"/>
              <a:gd name="connsiteX0" fmla="*/ 0 w 9203376"/>
              <a:gd name="connsiteY0" fmla="*/ 0 h 559130"/>
              <a:gd name="connsiteX1" fmla="*/ 9144000 w 9203376"/>
              <a:gd name="connsiteY1" fmla="*/ 0 h 559130"/>
              <a:gd name="connsiteX2" fmla="*/ 9203376 w 9203376"/>
              <a:gd name="connsiteY2" fmla="*/ 559130 h 559130"/>
              <a:gd name="connsiteX3" fmla="*/ 0 w 9203376"/>
              <a:gd name="connsiteY3" fmla="*/ 381000 h 559130"/>
              <a:gd name="connsiteX4" fmla="*/ 0 w 9203376"/>
              <a:gd name="connsiteY4" fmla="*/ 0 h 559130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23750 w 9167750"/>
              <a:gd name="connsiteY3" fmla="*/ 95993 h 1141020"/>
              <a:gd name="connsiteX4" fmla="*/ 0 w 9167750"/>
              <a:gd name="connsiteY4" fmla="*/ 0 h 1141020"/>
              <a:gd name="connsiteX0" fmla="*/ 0 w 9144000"/>
              <a:gd name="connsiteY0" fmla="*/ 0 h 1176646"/>
              <a:gd name="connsiteX1" fmla="*/ 9144000 w 9144000"/>
              <a:gd name="connsiteY1" fmla="*/ 0 h 1176646"/>
              <a:gd name="connsiteX2" fmla="*/ 9132124 w 9144000"/>
              <a:gd name="connsiteY2" fmla="*/ 1176646 h 1176646"/>
              <a:gd name="connsiteX3" fmla="*/ 23750 w 9144000"/>
              <a:gd name="connsiteY3" fmla="*/ 95993 h 1176646"/>
              <a:gd name="connsiteX4" fmla="*/ 0 w 9144000"/>
              <a:gd name="connsiteY4" fmla="*/ 0 h 117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76646">
                <a:moveTo>
                  <a:pt x="0" y="0"/>
                </a:moveTo>
                <a:lnTo>
                  <a:pt x="9144000" y="0"/>
                </a:lnTo>
                <a:cubicBezTo>
                  <a:pt x="9144000" y="127000"/>
                  <a:pt x="9132124" y="1049646"/>
                  <a:pt x="9132124" y="1176646"/>
                </a:cubicBezTo>
                <a:cubicBezTo>
                  <a:pt x="9123217" y="3957"/>
                  <a:pt x="3071750" y="95993"/>
                  <a:pt x="23750" y="9599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5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http://images.clipartpanda.com/world-clipart-png-globe-hi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49336"/>
            <a:ext cx="1233549" cy="122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03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4632-50C4-6042-BF0D-689D8DA2E976}" type="datetimeFigureOut">
              <a:rPr lang="en-US" smtClean="0"/>
              <a:t>7/5/18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A49E-25BD-984C-BD05-59AE97DE79D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4"/>
          <p:cNvSpPr/>
          <p:nvPr userDrawn="1"/>
        </p:nvSpPr>
        <p:spPr>
          <a:xfrm>
            <a:off x="0" y="2"/>
            <a:ext cx="9144000" cy="1176646"/>
          </a:xfrm>
          <a:custGeom>
            <a:avLst/>
            <a:gdLst>
              <a:gd name="connsiteX0" fmla="*/ 0 w 9144000"/>
              <a:gd name="connsiteY0" fmla="*/ 0 h 381000"/>
              <a:gd name="connsiteX1" fmla="*/ 9144000 w 9144000"/>
              <a:gd name="connsiteY1" fmla="*/ 0 h 381000"/>
              <a:gd name="connsiteX2" fmla="*/ 9144000 w 9144000"/>
              <a:gd name="connsiteY2" fmla="*/ 381000 h 381000"/>
              <a:gd name="connsiteX3" fmla="*/ 0 w 9144000"/>
              <a:gd name="connsiteY3" fmla="*/ 381000 h 381000"/>
              <a:gd name="connsiteX4" fmla="*/ 0 w 9144000"/>
              <a:gd name="connsiteY4" fmla="*/ 0 h 381000"/>
              <a:gd name="connsiteX0" fmla="*/ 0 w 9144000"/>
              <a:gd name="connsiteY0" fmla="*/ 0 h 414866"/>
              <a:gd name="connsiteX1" fmla="*/ 9144000 w 9144000"/>
              <a:gd name="connsiteY1" fmla="*/ 0 h 414866"/>
              <a:gd name="connsiteX2" fmla="*/ 9144000 w 9144000"/>
              <a:gd name="connsiteY2" fmla="*/ 381000 h 414866"/>
              <a:gd name="connsiteX3" fmla="*/ 0 w 9144000"/>
              <a:gd name="connsiteY3" fmla="*/ 381000 h 414866"/>
              <a:gd name="connsiteX4" fmla="*/ 0 w 9144000"/>
              <a:gd name="connsiteY4" fmla="*/ 0 h 414866"/>
              <a:gd name="connsiteX0" fmla="*/ 0 w 9144000"/>
              <a:gd name="connsiteY0" fmla="*/ 0 h 424543"/>
              <a:gd name="connsiteX1" fmla="*/ 9144000 w 9144000"/>
              <a:gd name="connsiteY1" fmla="*/ 0 h 424543"/>
              <a:gd name="connsiteX2" fmla="*/ 9144000 w 9144000"/>
              <a:gd name="connsiteY2" fmla="*/ 381000 h 424543"/>
              <a:gd name="connsiteX3" fmla="*/ 0 w 9144000"/>
              <a:gd name="connsiteY3" fmla="*/ 381000 h 424543"/>
              <a:gd name="connsiteX4" fmla="*/ 0 w 9144000"/>
              <a:gd name="connsiteY4" fmla="*/ 0 h 424543"/>
              <a:gd name="connsiteX0" fmla="*/ 0 w 9203376"/>
              <a:gd name="connsiteY0" fmla="*/ 0 h 580162"/>
              <a:gd name="connsiteX1" fmla="*/ 9144000 w 9203376"/>
              <a:gd name="connsiteY1" fmla="*/ 0 h 580162"/>
              <a:gd name="connsiteX2" fmla="*/ 9203376 w 9203376"/>
              <a:gd name="connsiteY2" fmla="*/ 559130 h 580162"/>
              <a:gd name="connsiteX3" fmla="*/ 0 w 9203376"/>
              <a:gd name="connsiteY3" fmla="*/ 381000 h 580162"/>
              <a:gd name="connsiteX4" fmla="*/ 0 w 9203376"/>
              <a:gd name="connsiteY4" fmla="*/ 0 h 580162"/>
              <a:gd name="connsiteX0" fmla="*/ 0 w 9203376"/>
              <a:gd name="connsiteY0" fmla="*/ 0 h 559130"/>
              <a:gd name="connsiteX1" fmla="*/ 9144000 w 9203376"/>
              <a:gd name="connsiteY1" fmla="*/ 0 h 559130"/>
              <a:gd name="connsiteX2" fmla="*/ 9203376 w 9203376"/>
              <a:gd name="connsiteY2" fmla="*/ 559130 h 559130"/>
              <a:gd name="connsiteX3" fmla="*/ 0 w 9203376"/>
              <a:gd name="connsiteY3" fmla="*/ 381000 h 559130"/>
              <a:gd name="connsiteX4" fmla="*/ 0 w 9203376"/>
              <a:gd name="connsiteY4" fmla="*/ 0 h 559130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23750 w 9167750"/>
              <a:gd name="connsiteY3" fmla="*/ 95993 h 1141020"/>
              <a:gd name="connsiteX4" fmla="*/ 0 w 9167750"/>
              <a:gd name="connsiteY4" fmla="*/ 0 h 1141020"/>
              <a:gd name="connsiteX0" fmla="*/ 0 w 9144000"/>
              <a:gd name="connsiteY0" fmla="*/ 0 h 1176646"/>
              <a:gd name="connsiteX1" fmla="*/ 9144000 w 9144000"/>
              <a:gd name="connsiteY1" fmla="*/ 0 h 1176646"/>
              <a:gd name="connsiteX2" fmla="*/ 9132124 w 9144000"/>
              <a:gd name="connsiteY2" fmla="*/ 1176646 h 1176646"/>
              <a:gd name="connsiteX3" fmla="*/ 23750 w 9144000"/>
              <a:gd name="connsiteY3" fmla="*/ 95993 h 1176646"/>
              <a:gd name="connsiteX4" fmla="*/ 0 w 9144000"/>
              <a:gd name="connsiteY4" fmla="*/ 0 h 117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76646">
                <a:moveTo>
                  <a:pt x="0" y="0"/>
                </a:moveTo>
                <a:lnTo>
                  <a:pt x="9144000" y="0"/>
                </a:lnTo>
                <a:cubicBezTo>
                  <a:pt x="9144000" y="127000"/>
                  <a:pt x="9132124" y="1049646"/>
                  <a:pt x="9132124" y="1176646"/>
                </a:cubicBezTo>
                <a:cubicBezTo>
                  <a:pt x="9123217" y="3957"/>
                  <a:pt x="3071750" y="95993"/>
                  <a:pt x="23750" y="9599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5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http://images.clipartpanda.com/world-clipart-png-globe-hi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49336"/>
            <a:ext cx="1233549" cy="122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603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4632-50C4-6042-BF0D-689D8DA2E976}" type="datetimeFigureOut">
              <a:rPr lang="en-US" smtClean="0"/>
              <a:t>7/5/18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A49E-25BD-984C-BD05-59AE97DE79D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2"/>
            <a:ext cx="9144000" cy="1176646"/>
          </a:xfrm>
          <a:custGeom>
            <a:avLst/>
            <a:gdLst>
              <a:gd name="connsiteX0" fmla="*/ 0 w 9144000"/>
              <a:gd name="connsiteY0" fmla="*/ 0 h 381000"/>
              <a:gd name="connsiteX1" fmla="*/ 9144000 w 9144000"/>
              <a:gd name="connsiteY1" fmla="*/ 0 h 381000"/>
              <a:gd name="connsiteX2" fmla="*/ 9144000 w 9144000"/>
              <a:gd name="connsiteY2" fmla="*/ 381000 h 381000"/>
              <a:gd name="connsiteX3" fmla="*/ 0 w 9144000"/>
              <a:gd name="connsiteY3" fmla="*/ 381000 h 381000"/>
              <a:gd name="connsiteX4" fmla="*/ 0 w 9144000"/>
              <a:gd name="connsiteY4" fmla="*/ 0 h 381000"/>
              <a:gd name="connsiteX0" fmla="*/ 0 w 9144000"/>
              <a:gd name="connsiteY0" fmla="*/ 0 h 414866"/>
              <a:gd name="connsiteX1" fmla="*/ 9144000 w 9144000"/>
              <a:gd name="connsiteY1" fmla="*/ 0 h 414866"/>
              <a:gd name="connsiteX2" fmla="*/ 9144000 w 9144000"/>
              <a:gd name="connsiteY2" fmla="*/ 381000 h 414866"/>
              <a:gd name="connsiteX3" fmla="*/ 0 w 9144000"/>
              <a:gd name="connsiteY3" fmla="*/ 381000 h 414866"/>
              <a:gd name="connsiteX4" fmla="*/ 0 w 9144000"/>
              <a:gd name="connsiteY4" fmla="*/ 0 h 414866"/>
              <a:gd name="connsiteX0" fmla="*/ 0 w 9144000"/>
              <a:gd name="connsiteY0" fmla="*/ 0 h 424543"/>
              <a:gd name="connsiteX1" fmla="*/ 9144000 w 9144000"/>
              <a:gd name="connsiteY1" fmla="*/ 0 h 424543"/>
              <a:gd name="connsiteX2" fmla="*/ 9144000 w 9144000"/>
              <a:gd name="connsiteY2" fmla="*/ 381000 h 424543"/>
              <a:gd name="connsiteX3" fmla="*/ 0 w 9144000"/>
              <a:gd name="connsiteY3" fmla="*/ 381000 h 424543"/>
              <a:gd name="connsiteX4" fmla="*/ 0 w 9144000"/>
              <a:gd name="connsiteY4" fmla="*/ 0 h 424543"/>
              <a:gd name="connsiteX0" fmla="*/ 0 w 9203376"/>
              <a:gd name="connsiteY0" fmla="*/ 0 h 580162"/>
              <a:gd name="connsiteX1" fmla="*/ 9144000 w 9203376"/>
              <a:gd name="connsiteY1" fmla="*/ 0 h 580162"/>
              <a:gd name="connsiteX2" fmla="*/ 9203376 w 9203376"/>
              <a:gd name="connsiteY2" fmla="*/ 559130 h 580162"/>
              <a:gd name="connsiteX3" fmla="*/ 0 w 9203376"/>
              <a:gd name="connsiteY3" fmla="*/ 381000 h 580162"/>
              <a:gd name="connsiteX4" fmla="*/ 0 w 9203376"/>
              <a:gd name="connsiteY4" fmla="*/ 0 h 580162"/>
              <a:gd name="connsiteX0" fmla="*/ 0 w 9203376"/>
              <a:gd name="connsiteY0" fmla="*/ 0 h 559130"/>
              <a:gd name="connsiteX1" fmla="*/ 9144000 w 9203376"/>
              <a:gd name="connsiteY1" fmla="*/ 0 h 559130"/>
              <a:gd name="connsiteX2" fmla="*/ 9203376 w 9203376"/>
              <a:gd name="connsiteY2" fmla="*/ 559130 h 559130"/>
              <a:gd name="connsiteX3" fmla="*/ 0 w 9203376"/>
              <a:gd name="connsiteY3" fmla="*/ 381000 h 559130"/>
              <a:gd name="connsiteX4" fmla="*/ 0 w 9203376"/>
              <a:gd name="connsiteY4" fmla="*/ 0 h 559130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23750 w 9167750"/>
              <a:gd name="connsiteY3" fmla="*/ 95993 h 1141020"/>
              <a:gd name="connsiteX4" fmla="*/ 0 w 9167750"/>
              <a:gd name="connsiteY4" fmla="*/ 0 h 1141020"/>
              <a:gd name="connsiteX0" fmla="*/ 0 w 9144000"/>
              <a:gd name="connsiteY0" fmla="*/ 0 h 1176646"/>
              <a:gd name="connsiteX1" fmla="*/ 9144000 w 9144000"/>
              <a:gd name="connsiteY1" fmla="*/ 0 h 1176646"/>
              <a:gd name="connsiteX2" fmla="*/ 9132124 w 9144000"/>
              <a:gd name="connsiteY2" fmla="*/ 1176646 h 1176646"/>
              <a:gd name="connsiteX3" fmla="*/ 23750 w 9144000"/>
              <a:gd name="connsiteY3" fmla="*/ 95993 h 1176646"/>
              <a:gd name="connsiteX4" fmla="*/ 0 w 9144000"/>
              <a:gd name="connsiteY4" fmla="*/ 0 h 117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76646">
                <a:moveTo>
                  <a:pt x="0" y="0"/>
                </a:moveTo>
                <a:lnTo>
                  <a:pt x="9144000" y="0"/>
                </a:lnTo>
                <a:cubicBezTo>
                  <a:pt x="9144000" y="127000"/>
                  <a:pt x="9132124" y="1049646"/>
                  <a:pt x="9132124" y="1176646"/>
                </a:cubicBezTo>
                <a:cubicBezTo>
                  <a:pt x="9123217" y="3957"/>
                  <a:pt x="3071750" y="95993"/>
                  <a:pt x="23750" y="9599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5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http://images.clipartpanda.com/world-clipart-png-globe-hi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49336"/>
            <a:ext cx="1233549" cy="122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849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4632-50C4-6042-BF0D-689D8DA2E976}" type="datetimeFigureOut">
              <a:rPr lang="en-US" smtClean="0"/>
              <a:t>7/5/18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A49E-25BD-984C-BD05-59AE97DE79D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4"/>
          <p:cNvSpPr/>
          <p:nvPr userDrawn="1"/>
        </p:nvSpPr>
        <p:spPr>
          <a:xfrm>
            <a:off x="0" y="2"/>
            <a:ext cx="9144000" cy="1176646"/>
          </a:xfrm>
          <a:custGeom>
            <a:avLst/>
            <a:gdLst>
              <a:gd name="connsiteX0" fmla="*/ 0 w 9144000"/>
              <a:gd name="connsiteY0" fmla="*/ 0 h 381000"/>
              <a:gd name="connsiteX1" fmla="*/ 9144000 w 9144000"/>
              <a:gd name="connsiteY1" fmla="*/ 0 h 381000"/>
              <a:gd name="connsiteX2" fmla="*/ 9144000 w 9144000"/>
              <a:gd name="connsiteY2" fmla="*/ 381000 h 381000"/>
              <a:gd name="connsiteX3" fmla="*/ 0 w 9144000"/>
              <a:gd name="connsiteY3" fmla="*/ 381000 h 381000"/>
              <a:gd name="connsiteX4" fmla="*/ 0 w 9144000"/>
              <a:gd name="connsiteY4" fmla="*/ 0 h 381000"/>
              <a:gd name="connsiteX0" fmla="*/ 0 w 9144000"/>
              <a:gd name="connsiteY0" fmla="*/ 0 h 414866"/>
              <a:gd name="connsiteX1" fmla="*/ 9144000 w 9144000"/>
              <a:gd name="connsiteY1" fmla="*/ 0 h 414866"/>
              <a:gd name="connsiteX2" fmla="*/ 9144000 w 9144000"/>
              <a:gd name="connsiteY2" fmla="*/ 381000 h 414866"/>
              <a:gd name="connsiteX3" fmla="*/ 0 w 9144000"/>
              <a:gd name="connsiteY3" fmla="*/ 381000 h 414866"/>
              <a:gd name="connsiteX4" fmla="*/ 0 w 9144000"/>
              <a:gd name="connsiteY4" fmla="*/ 0 h 414866"/>
              <a:gd name="connsiteX0" fmla="*/ 0 w 9144000"/>
              <a:gd name="connsiteY0" fmla="*/ 0 h 424543"/>
              <a:gd name="connsiteX1" fmla="*/ 9144000 w 9144000"/>
              <a:gd name="connsiteY1" fmla="*/ 0 h 424543"/>
              <a:gd name="connsiteX2" fmla="*/ 9144000 w 9144000"/>
              <a:gd name="connsiteY2" fmla="*/ 381000 h 424543"/>
              <a:gd name="connsiteX3" fmla="*/ 0 w 9144000"/>
              <a:gd name="connsiteY3" fmla="*/ 381000 h 424543"/>
              <a:gd name="connsiteX4" fmla="*/ 0 w 9144000"/>
              <a:gd name="connsiteY4" fmla="*/ 0 h 424543"/>
              <a:gd name="connsiteX0" fmla="*/ 0 w 9203376"/>
              <a:gd name="connsiteY0" fmla="*/ 0 h 580162"/>
              <a:gd name="connsiteX1" fmla="*/ 9144000 w 9203376"/>
              <a:gd name="connsiteY1" fmla="*/ 0 h 580162"/>
              <a:gd name="connsiteX2" fmla="*/ 9203376 w 9203376"/>
              <a:gd name="connsiteY2" fmla="*/ 559130 h 580162"/>
              <a:gd name="connsiteX3" fmla="*/ 0 w 9203376"/>
              <a:gd name="connsiteY3" fmla="*/ 381000 h 580162"/>
              <a:gd name="connsiteX4" fmla="*/ 0 w 9203376"/>
              <a:gd name="connsiteY4" fmla="*/ 0 h 580162"/>
              <a:gd name="connsiteX0" fmla="*/ 0 w 9203376"/>
              <a:gd name="connsiteY0" fmla="*/ 0 h 559130"/>
              <a:gd name="connsiteX1" fmla="*/ 9144000 w 9203376"/>
              <a:gd name="connsiteY1" fmla="*/ 0 h 559130"/>
              <a:gd name="connsiteX2" fmla="*/ 9203376 w 9203376"/>
              <a:gd name="connsiteY2" fmla="*/ 559130 h 559130"/>
              <a:gd name="connsiteX3" fmla="*/ 0 w 9203376"/>
              <a:gd name="connsiteY3" fmla="*/ 381000 h 559130"/>
              <a:gd name="connsiteX4" fmla="*/ 0 w 9203376"/>
              <a:gd name="connsiteY4" fmla="*/ 0 h 559130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23750 w 9167750"/>
              <a:gd name="connsiteY3" fmla="*/ 95993 h 1141020"/>
              <a:gd name="connsiteX4" fmla="*/ 0 w 9167750"/>
              <a:gd name="connsiteY4" fmla="*/ 0 h 1141020"/>
              <a:gd name="connsiteX0" fmla="*/ 0 w 9144000"/>
              <a:gd name="connsiteY0" fmla="*/ 0 h 1176646"/>
              <a:gd name="connsiteX1" fmla="*/ 9144000 w 9144000"/>
              <a:gd name="connsiteY1" fmla="*/ 0 h 1176646"/>
              <a:gd name="connsiteX2" fmla="*/ 9132124 w 9144000"/>
              <a:gd name="connsiteY2" fmla="*/ 1176646 h 1176646"/>
              <a:gd name="connsiteX3" fmla="*/ 23750 w 9144000"/>
              <a:gd name="connsiteY3" fmla="*/ 95993 h 1176646"/>
              <a:gd name="connsiteX4" fmla="*/ 0 w 9144000"/>
              <a:gd name="connsiteY4" fmla="*/ 0 h 117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76646">
                <a:moveTo>
                  <a:pt x="0" y="0"/>
                </a:moveTo>
                <a:lnTo>
                  <a:pt x="9144000" y="0"/>
                </a:lnTo>
                <a:cubicBezTo>
                  <a:pt x="9144000" y="127000"/>
                  <a:pt x="9132124" y="1049646"/>
                  <a:pt x="9132124" y="1176646"/>
                </a:cubicBezTo>
                <a:cubicBezTo>
                  <a:pt x="9123217" y="3957"/>
                  <a:pt x="3071750" y="95993"/>
                  <a:pt x="23750" y="9599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5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ttp://images.clipartpanda.com/world-clipart-png-globe-hi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49336"/>
            <a:ext cx="1233549" cy="122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23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4632-50C4-6042-BF0D-689D8DA2E976}" type="datetimeFigureOut">
              <a:rPr lang="en-US" smtClean="0"/>
              <a:t>7/5/18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A49E-25BD-984C-BD05-59AE97DE79D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4"/>
          <p:cNvSpPr/>
          <p:nvPr userDrawn="1"/>
        </p:nvSpPr>
        <p:spPr>
          <a:xfrm>
            <a:off x="0" y="2"/>
            <a:ext cx="9144000" cy="1176646"/>
          </a:xfrm>
          <a:custGeom>
            <a:avLst/>
            <a:gdLst>
              <a:gd name="connsiteX0" fmla="*/ 0 w 9144000"/>
              <a:gd name="connsiteY0" fmla="*/ 0 h 381000"/>
              <a:gd name="connsiteX1" fmla="*/ 9144000 w 9144000"/>
              <a:gd name="connsiteY1" fmla="*/ 0 h 381000"/>
              <a:gd name="connsiteX2" fmla="*/ 9144000 w 9144000"/>
              <a:gd name="connsiteY2" fmla="*/ 381000 h 381000"/>
              <a:gd name="connsiteX3" fmla="*/ 0 w 9144000"/>
              <a:gd name="connsiteY3" fmla="*/ 381000 h 381000"/>
              <a:gd name="connsiteX4" fmla="*/ 0 w 9144000"/>
              <a:gd name="connsiteY4" fmla="*/ 0 h 381000"/>
              <a:gd name="connsiteX0" fmla="*/ 0 w 9144000"/>
              <a:gd name="connsiteY0" fmla="*/ 0 h 414866"/>
              <a:gd name="connsiteX1" fmla="*/ 9144000 w 9144000"/>
              <a:gd name="connsiteY1" fmla="*/ 0 h 414866"/>
              <a:gd name="connsiteX2" fmla="*/ 9144000 w 9144000"/>
              <a:gd name="connsiteY2" fmla="*/ 381000 h 414866"/>
              <a:gd name="connsiteX3" fmla="*/ 0 w 9144000"/>
              <a:gd name="connsiteY3" fmla="*/ 381000 h 414866"/>
              <a:gd name="connsiteX4" fmla="*/ 0 w 9144000"/>
              <a:gd name="connsiteY4" fmla="*/ 0 h 414866"/>
              <a:gd name="connsiteX0" fmla="*/ 0 w 9144000"/>
              <a:gd name="connsiteY0" fmla="*/ 0 h 424543"/>
              <a:gd name="connsiteX1" fmla="*/ 9144000 w 9144000"/>
              <a:gd name="connsiteY1" fmla="*/ 0 h 424543"/>
              <a:gd name="connsiteX2" fmla="*/ 9144000 w 9144000"/>
              <a:gd name="connsiteY2" fmla="*/ 381000 h 424543"/>
              <a:gd name="connsiteX3" fmla="*/ 0 w 9144000"/>
              <a:gd name="connsiteY3" fmla="*/ 381000 h 424543"/>
              <a:gd name="connsiteX4" fmla="*/ 0 w 9144000"/>
              <a:gd name="connsiteY4" fmla="*/ 0 h 424543"/>
              <a:gd name="connsiteX0" fmla="*/ 0 w 9203376"/>
              <a:gd name="connsiteY0" fmla="*/ 0 h 580162"/>
              <a:gd name="connsiteX1" fmla="*/ 9144000 w 9203376"/>
              <a:gd name="connsiteY1" fmla="*/ 0 h 580162"/>
              <a:gd name="connsiteX2" fmla="*/ 9203376 w 9203376"/>
              <a:gd name="connsiteY2" fmla="*/ 559130 h 580162"/>
              <a:gd name="connsiteX3" fmla="*/ 0 w 9203376"/>
              <a:gd name="connsiteY3" fmla="*/ 381000 h 580162"/>
              <a:gd name="connsiteX4" fmla="*/ 0 w 9203376"/>
              <a:gd name="connsiteY4" fmla="*/ 0 h 580162"/>
              <a:gd name="connsiteX0" fmla="*/ 0 w 9203376"/>
              <a:gd name="connsiteY0" fmla="*/ 0 h 559130"/>
              <a:gd name="connsiteX1" fmla="*/ 9144000 w 9203376"/>
              <a:gd name="connsiteY1" fmla="*/ 0 h 559130"/>
              <a:gd name="connsiteX2" fmla="*/ 9203376 w 9203376"/>
              <a:gd name="connsiteY2" fmla="*/ 559130 h 559130"/>
              <a:gd name="connsiteX3" fmla="*/ 0 w 9203376"/>
              <a:gd name="connsiteY3" fmla="*/ 381000 h 559130"/>
              <a:gd name="connsiteX4" fmla="*/ 0 w 9203376"/>
              <a:gd name="connsiteY4" fmla="*/ 0 h 559130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44000"/>
              <a:gd name="connsiteY0" fmla="*/ 0 h 677883"/>
              <a:gd name="connsiteX1" fmla="*/ 9144000 w 9144000"/>
              <a:gd name="connsiteY1" fmla="*/ 0 h 677883"/>
              <a:gd name="connsiteX2" fmla="*/ 9143999 w 9144000"/>
              <a:gd name="connsiteY2" fmla="*/ 677883 h 677883"/>
              <a:gd name="connsiteX3" fmla="*/ 0 w 9144000"/>
              <a:gd name="connsiteY3" fmla="*/ 381000 h 677883"/>
              <a:gd name="connsiteX4" fmla="*/ 0 w 9144000"/>
              <a:gd name="connsiteY4" fmla="*/ 0 h 677883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0 w 9167750"/>
              <a:gd name="connsiteY3" fmla="*/ 381000 h 1141020"/>
              <a:gd name="connsiteX4" fmla="*/ 0 w 9167750"/>
              <a:gd name="connsiteY4" fmla="*/ 0 h 1141020"/>
              <a:gd name="connsiteX0" fmla="*/ 0 w 9167750"/>
              <a:gd name="connsiteY0" fmla="*/ 0 h 1141020"/>
              <a:gd name="connsiteX1" fmla="*/ 9144000 w 9167750"/>
              <a:gd name="connsiteY1" fmla="*/ 0 h 1141020"/>
              <a:gd name="connsiteX2" fmla="*/ 9167750 w 9167750"/>
              <a:gd name="connsiteY2" fmla="*/ 1141020 h 1141020"/>
              <a:gd name="connsiteX3" fmla="*/ 23750 w 9167750"/>
              <a:gd name="connsiteY3" fmla="*/ 95993 h 1141020"/>
              <a:gd name="connsiteX4" fmla="*/ 0 w 9167750"/>
              <a:gd name="connsiteY4" fmla="*/ 0 h 1141020"/>
              <a:gd name="connsiteX0" fmla="*/ 0 w 9144000"/>
              <a:gd name="connsiteY0" fmla="*/ 0 h 1176646"/>
              <a:gd name="connsiteX1" fmla="*/ 9144000 w 9144000"/>
              <a:gd name="connsiteY1" fmla="*/ 0 h 1176646"/>
              <a:gd name="connsiteX2" fmla="*/ 9132124 w 9144000"/>
              <a:gd name="connsiteY2" fmla="*/ 1176646 h 1176646"/>
              <a:gd name="connsiteX3" fmla="*/ 23750 w 9144000"/>
              <a:gd name="connsiteY3" fmla="*/ 95993 h 1176646"/>
              <a:gd name="connsiteX4" fmla="*/ 0 w 9144000"/>
              <a:gd name="connsiteY4" fmla="*/ 0 h 117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76646">
                <a:moveTo>
                  <a:pt x="0" y="0"/>
                </a:moveTo>
                <a:lnTo>
                  <a:pt x="9144000" y="0"/>
                </a:lnTo>
                <a:cubicBezTo>
                  <a:pt x="9144000" y="127000"/>
                  <a:pt x="9132124" y="1049646"/>
                  <a:pt x="9132124" y="1176646"/>
                </a:cubicBezTo>
                <a:cubicBezTo>
                  <a:pt x="9123217" y="3957"/>
                  <a:pt x="3071750" y="95993"/>
                  <a:pt x="23750" y="9599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5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ttp://images.clipartpanda.com/world-clipart-png-globe-hi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49336"/>
            <a:ext cx="1233549" cy="122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03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54632-50C4-6042-BF0D-689D8DA2E976}" type="datetimeFigureOut">
              <a:rPr lang="en-US" smtClean="0"/>
              <a:t>7/5/18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3A49E-25BD-984C-BD05-59AE97DE79D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A7572F-73E4-834D-B8AE-EA16E82C2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1" t="16883" r="8327"/>
          <a:stretch/>
        </p:blipFill>
        <p:spPr>
          <a:xfrm>
            <a:off x="7953904" y="6272212"/>
            <a:ext cx="1122892" cy="5334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5586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1424" y="228601"/>
            <a:ext cx="5133976" cy="3810000"/>
          </a:xfrm>
        </p:spPr>
        <p:txBody>
          <a:bodyPr anchor="ctr">
            <a:normAutofit fontScale="90000"/>
          </a:bodyPr>
          <a:lstStyle/>
          <a:p>
            <a:r>
              <a:rPr lang="en-US" dirty="0">
                <a:latin typeface="+mn-lt"/>
              </a:rPr>
              <a:t>Anesthetic Considerations For Scoliosis Repair in Pediatric Patients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191000"/>
            <a:ext cx="4572000" cy="2133600"/>
          </a:xfrm>
        </p:spPr>
        <p:txBody>
          <a:bodyPr>
            <a:normAutofit/>
          </a:bodyPr>
          <a:lstStyle/>
          <a:p>
            <a:r>
              <a:rPr lang="en-US" sz="3200" dirty="0" err="1"/>
              <a:t>Jina</a:t>
            </a:r>
            <a:r>
              <a:rPr lang="en-US" sz="3200" dirty="0"/>
              <a:t> </a:t>
            </a:r>
            <a:r>
              <a:rPr lang="en-US" sz="3200" dirty="0" err="1"/>
              <a:t>Sinskey</a:t>
            </a:r>
            <a:r>
              <a:rPr lang="en-US" sz="3200" dirty="0"/>
              <a:t>, MD</a:t>
            </a:r>
          </a:p>
          <a:p>
            <a:r>
              <a:rPr lang="en-US" sz="3200" dirty="0"/>
              <a:t>Andrew Infosino, MD</a:t>
            </a:r>
          </a:p>
          <a:p>
            <a:r>
              <a:rPr lang="en-US" sz="2600" dirty="0"/>
              <a:t>UCSF Department of Anesthesia and Perioperative Care</a:t>
            </a:r>
          </a:p>
          <a:p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-3086100" y="21145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1A2800-AE25-F14E-BF14-3621C6140D78}"/>
              </a:ext>
            </a:extLst>
          </p:cNvPr>
          <p:cNvSpPr txBox="1"/>
          <p:nvPr/>
        </p:nvSpPr>
        <p:spPr>
          <a:xfrm>
            <a:off x="5486541" y="4191000"/>
            <a:ext cx="1723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Updated 5/2018</a:t>
            </a:r>
          </a:p>
        </p:txBody>
      </p:sp>
    </p:spTree>
    <p:extLst>
      <p:ext uri="{BB962C8B-B14F-4D97-AF65-F5344CB8AC3E}">
        <p14:creationId xmlns:p14="http://schemas.microsoft.com/office/powerpoint/2010/main" val="2390955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306346"/>
            <a:ext cx="8134350" cy="1371600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Measuring the Severity of the Scoliosis Curve – The Cobb 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0" y="1776967"/>
            <a:ext cx="4267200" cy="4495801"/>
          </a:xfrm>
        </p:spPr>
        <p:txBody>
          <a:bodyPr>
            <a:noAutofit/>
          </a:bodyPr>
          <a:lstStyle/>
          <a:p>
            <a:r>
              <a:rPr lang="en-US" sz="3200" dirty="0"/>
              <a:t>If &gt; 45°: surgical treatment recommended</a:t>
            </a:r>
          </a:p>
          <a:p>
            <a:r>
              <a:rPr lang="en-US" sz="3200" dirty="0"/>
              <a:t>If &gt; 60°: abnormal PFTs from restrictive pulmonary disease</a:t>
            </a:r>
          </a:p>
          <a:p>
            <a:r>
              <a:rPr lang="en-US" sz="3200" dirty="0"/>
              <a:t>If &gt; 100°: symptomatic restrictive pulmonary disease</a:t>
            </a:r>
          </a:p>
        </p:txBody>
      </p:sp>
      <p:sp>
        <p:nvSpPr>
          <p:cNvPr id="6" name="Rectangle 5"/>
          <p:cNvSpPr/>
          <p:nvPr/>
        </p:nvSpPr>
        <p:spPr>
          <a:xfrm>
            <a:off x="209550" y="6297136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commons.wikimedia.org</a:t>
            </a:r>
            <a:r>
              <a:rPr lang="en-US" dirty="0"/>
              <a:t>/wiki/File%3AScoliosis_cobb.svg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1541318"/>
            <a:ext cx="2114550" cy="47314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4024867"/>
            <a:ext cx="137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Cobb Angle</a:t>
            </a:r>
          </a:p>
        </p:txBody>
      </p:sp>
    </p:spTree>
    <p:extLst>
      <p:ext uri="{BB962C8B-B14F-4D97-AF65-F5344CB8AC3E}">
        <p14:creationId xmlns:p14="http://schemas.microsoft.com/office/powerpoint/2010/main" val="3976698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365125"/>
            <a:ext cx="8286752" cy="1325563"/>
          </a:xfrm>
        </p:spPr>
        <p:txBody>
          <a:bodyPr>
            <a:normAutofit/>
          </a:bodyPr>
          <a:lstStyle/>
          <a:p>
            <a:r>
              <a:rPr lang="en-US" sz="5000" dirty="0">
                <a:latin typeface="+mn-lt"/>
              </a:rPr>
              <a:t>Natural History of Scoliosis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820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If untreated, scoliosis may progress, especially in patients with larger curves, and lead to:</a:t>
            </a:r>
          </a:p>
          <a:p>
            <a:r>
              <a:rPr lang="en-US" sz="4000" dirty="0"/>
              <a:t>Restrictive lung disease</a:t>
            </a:r>
          </a:p>
          <a:p>
            <a:r>
              <a:rPr lang="en-US" sz="4000" dirty="0"/>
              <a:t>Back pain</a:t>
            </a:r>
          </a:p>
          <a:p>
            <a:r>
              <a:rPr lang="en-US" sz="4000" dirty="0"/>
              <a:t>Cosmetic and body image issues</a:t>
            </a:r>
          </a:p>
        </p:txBody>
      </p:sp>
    </p:spTree>
    <p:extLst>
      <p:ext uri="{BB962C8B-B14F-4D97-AF65-F5344CB8AC3E}">
        <p14:creationId xmlns:p14="http://schemas.microsoft.com/office/powerpoint/2010/main" val="394270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365125"/>
            <a:ext cx="8286752" cy="1325563"/>
          </a:xfrm>
        </p:spPr>
        <p:txBody>
          <a:bodyPr>
            <a:normAutofit/>
          </a:bodyPr>
          <a:lstStyle/>
          <a:p>
            <a:r>
              <a:rPr lang="en-US" sz="5000" dirty="0">
                <a:latin typeface="+mn-lt"/>
              </a:rPr>
              <a:t>Scoliosis Treatment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503423"/>
            <a:ext cx="8466448" cy="1773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Non-Surgical: </a:t>
            </a:r>
          </a:p>
          <a:p>
            <a:r>
              <a:rPr lang="en-US" sz="3200" dirty="0"/>
              <a:t>Observation if curve is &lt; 30°: serial X-rays every 6 months until growth is complete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6248400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commons.wikimedia.org</a:t>
            </a:r>
            <a:r>
              <a:rPr lang="en-US" dirty="0"/>
              <a:t>/wiki/File%3AScoliosis_brace.jpg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67"/>
          <a:stretch/>
        </p:blipFill>
        <p:spPr>
          <a:xfrm>
            <a:off x="3984006" y="3178695"/>
            <a:ext cx="4531345" cy="284852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28599" y="3188220"/>
            <a:ext cx="3810001" cy="28485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Bracing if curve is from 30 - 50°</a:t>
            </a:r>
          </a:p>
          <a:p>
            <a:r>
              <a:rPr lang="en-US" sz="3200" dirty="0"/>
              <a:t>Serial casting has been used to treat progressive infantile idiopathic scoliosis</a:t>
            </a:r>
          </a:p>
        </p:txBody>
      </p:sp>
    </p:spTree>
    <p:extLst>
      <p:ext uri="{BB962C8B-B14F-4D97-AF65-F5344CB8AC3E}">
        <p14:creationId xmlns:p14="http://schemas.microsoft.com/office/powerpoint/2010/main" val="1811407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8515350" cy="132556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+mn-lt"/>
              </a:rPr>
              <a:t>Surgical Treatment of Scoliosis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4" y="1690688"/>
            <a:ext cx="8201025" cy="4500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Traditional technique: spinal fusion with instrumentation</a:t>
            </a:r>
          </a:p>
          <a:p>
            <a:pPr lvl="1"/>
            <a:r>
              <a:rPr lang="en-US" sz="3600" dirty="0"/>
              <a:t>Posterior approach</a:t>
            </a:r>
          </a:p>
          <a:p>
            <a:pPr lvl="1"/>
            <a:r>
              <a:rPr lang="en-US" sz="3600" dirty="0"/>
              <a:t>Anterior approach</a:t>
            </a:r>
          </a:p>
          <a:p>
            <a:pPr lvl="1"/>
            <a:r>
              <a:rPr lang="en-US" sz="3600" dirty="0"/>
              <a:t>Combined posterior and anterior approach in either a single procedure or staged procedures</a:t>
            </a:r>
          </a:p>
        </p:txBody>
      </p:sp>
    </p:spTree>
    <p:extLst>
      <p:ext uri="{BB962C8B-B14F-4D97-AF65-F5344CB8AC3E}">
        <p14:creationId xmlns:p14="http://schemas.microsoft.com/office/powerpoint/2010/main" val="1540409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125"/>
            <a:ext cx="8134350" cy="1325563"/>
          </a:xfrm>
        </p:spPr>
        <p:txBody>
          <a:bodyPr>
            <a:noAutofit/>
          </a:bodyPr>
          <a:lstStyle/>
          <a:p>
            <a:r>
              <a:rPr lang="en-US" sz="4000" dirty="0">
                <a:latin typeface="+mn-lt"/>
              </a:rPr>
              <a:t>Spinal Fusion with Instrumentation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2737"/>
            <a:ext cx="4191000" cy="4348163"/>
          </a:xfrm>
        </p:spPr>
        <p:txBody>
          <a:bodyPr>
            <a:noAutofit/>
          </a:bodyPr>
          <a:lstStyle/>
          <a:p>
            <a:r>
              <a:rPr lang="en-US" sz="3200" dirty="0"/>
              <a:t>Attach pedicle screws to secure rods to spine</a:t>
            </a:r>
          </a:p>
          <a:p>
            <a:r>
              <a:rPr lang="en-US" sz="3200" dirty="0"/>
              <a:t>Decrease curvature and rotational deformity</a:t>
            </a:r>
          </a:p>
          <a:p>
            <a:r>
              <a:rPr lang="en-US" sz="3200" dirty="0"/>
              <a:t>Bone graft to fuse all vertebrae involved in instrumentation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6189663"/>
            <a:ext cx="853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commons.wikimedia.org</a:t>
            </a:r>
            <a:r>
              <a:rPr lang="en-US" dirty="0"/>
              <a:t>/wiki/File%3AMedical_X-Ray_imaging_AOX02_nevit.jpg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701800"/>
            <a:ext cx="40386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56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5125"/>
            <a:ext cx="8362950" cy="1158875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Surgical Treatment of Scoliosis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9237"/>
            <a:ext cx="83058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Growing Rods: </a:t>
            </a:r>
          </a:p>
          <a:p>
            <a:pPr>
              <a:buFont typeface="Arial" charset="0"/>
              <a:buChar char="•"/>
            </a:pPr>
            <a:r>
              <a:rPr lang="en-US" sz="3500" dirty="0"/>
              <a:t>Performed on skeletally immature patients  </a:t>
            </a:r>
          </a:p>
          <a:p>
            <a:pPr>
              <a:buFont typeface="Arial" charset="0"/>
              <a:buChar char="•"/>
            </a:pPr>
            <a:r>
              <a:rPr lang="en-US" sz="3500" dirty="0"/>
              <a:t>Allows for continued growth of the spine</a:t>
            </a:r>
          </a:p>
          <a:p>
            <a:pPr>
              <a:buFont typeface="Arial" charset="0"/>
              <a:buChar char="•"/>
            </a:pPr>
            <a:r>
              <a:rPr lang="en-US" sz="3500" dirty="0"/>
              <a:t>1-2 contoured rods are attached to the spine at the top and bottom of the curve </a:t>
            </a:r>
          </a:p>
          <a:p>
            <a:pPr>
              <a:buFont typeface="Arial" charset="0"/>
              <a:buChar char="•"/>
            </a:pPr>
            <a:r>
              <a:rPr lang="en-US" sz="3500" dirty="0"/>
              <a:t>Serial surgeries slowly distract the spine</a:t>
            </a:r>
          </a:p>
          <a:p>
            <a:pPr>
              <a:buFont typeface="Arial" charset="0"/>
              <a:buChar char="•"/>
            </a:pPr>
            <a:r>
              <a:rPr lang="en-US" sz="3500" dirty="0"/>
              <a:t>Followed by definitive fusion at skeletal maturity</a:t>
            </a:r>
          </a:p>
        </p:txBody>
      </p:sp>
    </p:spTree>
    <p:extLst>
      <p:ext uri="{BB962C8B-B14F-4D97-AF65-F5344CB8AC3E}">
        <p14:creationId xmlns:p14="http://schemas.microsoft.com/office/powerpoint/2010/main" val="402801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+mn-lt"/>
              </a:rPr>
              <a:t>Preoperative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591144"/>
            <a:ext cx="5010150" cy="4424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All patients:  </a:t>
            </a:r>
          </a:p>
          <a:p>
            <a:r>
              <a:rPr lang="en-US" sz="3200" dirty="0"/>
              <a:t>Complete history and physical exam</a:t>
            </a:r>
          </a:p>
          <a:p>
            <a:r>
              <a:rPr lang="en-US" sz="3200" dirty="0"/>
              <a:t>Preoperative hemoglobin, hematocrit and platelet count </a:t>
            </a:r>
          </a:p>
          <a:p>
            <a:r>
              <a:rPr lang="en-US" sz="3200" dirty="0"/>
              <a:t>Type and cross to blood bank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60198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commons.wikimedia.org</a:t>
            </a:r>
            <a:r>
              <a:rPr lang="en-US" dirty="0"/>
              <a:t>/wiki/File%3ABlausen_0086_Blood_Bag.png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5" r="32727" b="8181"/>
          <a:stretch/>
        </p:blipFill>
        <p:spPr>
          <a:xfrm>
            <a:off x="751931" y="1371600"/>
            <a:ext cx="2571750" cy="447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04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5125"/>
            <a:ext cx="8134350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+mn-lt"/>
              </a:rPr>
              <a:t>Preoperative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134350" cy="4424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If neuromuscular or </a:t>
            </a:r>
            <a:r>
              <a:rPr lang="en-US" sz="4000" dirty="0" err="1"/>
              <a:t>syndromic</a:t>
            </a:r>
            <a:r>
              <a:rPr lang="en-US" sz="4000" dirty="0"/>
              <a:t> may have more severe restrictive lung disease   </a:t>
            </a:r>
          </a:p>
          <a:p>
            <a:r>
              <a:rPr lang="en-US" sz="3600" dirty="0"/>
              <a:t>Consider PFTs </a:t>
            </a:r>
          </a:p>
          <a:p>
            <a:r>
              <a:rPr lang="en-US" sz="3600" dirty="0"/>
              <a:t>Discuss need for possible postoperative intubation with patient and family</a:t>
            </a:r>
          </a:p>
          <a:p>
            <a:r>
              <a:rPr lang="en-US" sz="3600" dirty="0"/>
              <a:t>Plan for postoperative ICU admission</a:t>
            </a:r>
          </a:p>
        </p:txBody>
      </p:sp>
    </p:spTree>
    <p:extLst>
      <p:ext uri="{BB962C8B-B14F-4D97-AF65-F5344CB8AC3E}">
        <p14:creationId xmlns:p14="http://schemas.microsoft.com/office/powerpoint/2010/main" val="1107572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5919"/>
            <a:ext cx="8062912" cy="1007256"/>
          </a:xfrm>
        </p:spPr>
        <p:txBody>
          <a:bodyPr>
            <a:noAutofit/>
          </a:bodyPr>
          <a:lstStyle/>
          <a:p>
            <a:r>
              <a:rPr lang="en-US" sz="4800" dirty="0">
                <a:latin typeface="+mn-lt"/>
              </a:rPr>
              <a:t>Muscular Dystrophy Patients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22" y="1472129"/>
            <a:ext cx="8793530" cy="4800600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sz="3200" dirty="0"/>
              <a:t>May have cardiomyopathy and need a preoperative echocardiogram</a:t>
            </a:r>
          </a:p>
          <a:p>
            <a:pPr>
              <a:buFont typeface="Arial" charset="0"/>
              <a:buChar char="•"/>
            </a:pPr>
            <a:r>
              <a:rPr lang="en-US" sz="3200" dirty="0"/>
              <a:t>In cases of severe cardiomyopathy, risks may outweigh benefits of surgery</a:t>
            </a:r>
          </a:p>
          <a:p>
            <a:pPr>
              <a:buFont typeface="Arial" charset="0"/>
              <a:buChar char="•"/>
            </a:pP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304800" y="6368534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commons.wikimedia.org</a:t>
            </a:r>
            <a:r>
              <a:rPr lang="en-US" dirty="0"/>
              <a:t>/wiki/File%3ASuccinylcholine_1(cropped).jpg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4" t="11111" r="28297" b="12223"/>
          <a:stretch/>
        </p:blipFill>
        <p:spPr>
          <a:xfrm>
            <a:off x="6924176" y="3208837"/>
            <a:ext cx="1591174" cy="2744775"/>
          </a:xfrm>
          <a:prstGeom prst="rect">
            <a:avLst/>
          </a:prstGeom>
        </p:spPr>
      </p:pic>
      <p:sp>
        <p:nvSpPr>
          <p:cNvPr id="7" name="&quot;No&quot; Symbol 6"/>
          <p:cNvSpPr/>
          <p:nvPr/>
        </p:nvSpPr>
        <p:spPr>
          <a:xfrm>
            <a:off x="6583855" y="3453600"/>
            <a:ext cx="2311389" cy="2311389"/>
          </a:xfrm>
          <a:prstGeom prst="noSmoking">
            <a:avLst>
              <a:gd name="adj" fmla="val 870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56134" y="3453600"/>
            <a:ext cx="6136752" cy="26127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3200" dirty="0"/>
              <a:t>Are often weaker and may need postoperative ventilation and ICU</a:t>
            </a:r>
          </a:p>
          <a:p>
            <a:pPr>
              <a:buFont typeface="Arial" charset="0"/>
              <a:buChar char="•"/>
            </a:pPr>
            <a:r>
              <a:rPr lang="en-US" sz="3200" dirty="0"/>
              <a:t>Avoid Succinylcholine as it is associated with life-threatening hyperkalemia</a:t>
            </a:r>
          </a:p>
        </p:txBody>
      </p:sp>
    </p:spTree>
    <p:extLst>
      <p:ext uri="{BB962C8B-B14F-4D97-AF65-F5344CB8AC3E}">
        <p14:creationId xmlns:p14="http://schemas.microsoft.com/office/powerpoint/2010/main" val="2462594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65125"/>
            <a:ext cx="7981950" cy="1325563"/>
          </a:xfrm>
        </p:spPr>
        <p:txBody>
          <a:bodyPr/>
          <a:lstStyle/>
          <a:p>
            <a:r>
              <a:rPr lang="en-US" b="1" dirty="0"/>
              <a:t>Intraoperative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305800" cy="4953000"/>
          </a:xfrm>
        </p:spPr>
        <p:txBody>
          <a:bodyPr>
            <a:noAutofit/>
          </a:bodyPr>
          <a:lstStyle/>
          <a:p>
            <a:r>
              <a:rPr lang="en-US" sz="3600" dirty="0"/>
              <a:t>General endotracheal anesthesia with positive pressure ventilation</a:t>
            </a:r>
          </a:p>
          <a:p>
            <a:r>
              <a:rPr lang="en-US" sz="3600" dirty="0"/>
              <a:t>If anterior surgery will need lung isolation</a:t>
            </a:r>
          </a:p>
          <a:p>
            <a:r>
              <a:rPr lang="en-US" sz="3600" dirty="0"/>
              <a:t>At least 2 large bore intravenous catheters for volume resuscitation and for medication infusions</a:t>
            </a:r>
          </a:p>
          <a:p>
            <a:r>
              <a:rPr lang="en-US" sz="3600" dirty="0"/>
              <a:t>Consider arterial catheter for blood pressure management and blood sampling</a:t>
            </a:r>
          </a:p>
        </p:txBody>
      </p:sp>
    </p:spTree>
    <p:extLst>
      <p:ext uri="{BB962C8B-B14F-4D97-AF65-F5344CB8AC3E}">
        <p14:creationId xmlns:p14="http://schemas.microsoft.com/office/powerpoint/2010/main" val="4216850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+mn-lt"/>
              </a:rPr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1124191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86750" cy="1066800"/>
          </a:xfrm>
        </p:spPr>
        <p:txBody>
          <a:bodyPr>
            <a:noAutofit/>
          </a:bodyPr>
          <a:lstStyle/>
          <a:p>
            <a:r>
              <a:rPr lang="en-US" sz="5400" dirty="0">
                <a:latin typeface="+mn-lt"/>
              </a:rPr>
              <a:t>Prone Positioning for PSF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534400" cy="4876800"/>
          </a:xfrm>
        </p:spPr>
        <p:txBody>
          <a:bodyPr>
            <a:noAutofit/>
          </a:bodyPr>
          <a:lstStyle/>
          <a:p>
            <a:r>
              <a:rPr lang="en-US" sz="3200" dirty="0"/>
              <a:t>Prone headrest to eliminate pressure on eyes and nose</a:t>
            </a:r>
          </a:p>
          <a:p>
            <a:r>
              <a:rPr lang="en-US" sz="3200" dirty="0"/>
              <a:t>Bilateral bite blocks when MEPs are used to prevent tongue injury/laceration</a:t>
            </a:r>
          </a:p>
          <a:p>
            <a:r>
              <a:rPr lang="en-US" sz="3200" dirty="0"/>
              <a:t>Neck in neutral position</a:t>
            </a:r>
          </a:p>
          <a:p>
            <a:r>
              <a:rPr lang="en-US" sz="3200" dirty="0"/>
              <a:t>Longitudinal bolsters to support trunk, minimize abdominal compression and optimize ventilation</a:t>
            </a:r>
          </a:p>
          <a:p>
            <a:r>
              <a:rPr lang="en-US" sz="3200" dirty="0"/>
              <a:t>Position arms anteriorly and minimize brachial plexus injury: shoulders abducted less than 90°</a:t>
            </a:r>
          </a:p>
        </p:txBody>
      </p:sp>
    </p:spTree>
    <p:extLst>
      <p:ext uri="{BB962C8B-B14F-4D97-AF65-F5344CB8AC3E}">
        <p14:creationId xmlns:p14="http://schemas.microsoft.com/office/powerpoint/2010/main" val="1743174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125"/>
            <a:ext cx="8286750" cy="1325563"/>
          </a:xfrm>
        </p:spPr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Potential </a:t>
            </a:r>
            <a:r>
              <a:rPr lang="en-US" dirty="0" err="1">
                <a:latin typeface="+mn-lt"/>
              </a:rPr>
              <a:t>Intraop</a:t>
            </a:r>
            <a:r>
              <a:rPr lang="en-US" dirty="0">
                <a:latin typeface="+mn-lt"/>
              </a:rPr>
              <a:t> 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305800" cy="4724400"/>
          </a:xfrm>
        </p:spPr>
        <p:txBody>
          <a:bodyPr>
            <a:noAutofit/>
          </a:bodyPr>
          <a:lstStyle/>
          <a:p>
            <a:r>
              <a:rPr lang="en-US" sz="3800" dirty="0"/>
              <a:t>Significant blood loss</a:t>
            </a:r>
          </a:p>
          <a:p>
            <a:r>
              <a:rPr lang="en-US" sz="3800" dirty="0"/>
              <a:t>Spinal cord injury including paralysis</a:t>
            </a:r>
          </a:p>
          <a:p>
            <a:r>
              <a:rPr lang="en-US" sz="3800" dirty="0"/>
              <a:t>Nerve root injury</a:t>
            </a:r>
          </a:p>
          <a:p>
            <a:r>
              <a:rPr lang="en-US" sz="3800" dirty="0"/>
              <a:t>Dural tears</a:t>
            </a:r>
          </a:p>
          <a:p>
            <a:r>
              <a:rPr lang="en-US" sz="3800" dirty="0"/>
              <a:t>Ophthalmologic injury </a:t>
            </a:r>
          </a:p>
          <a:p>
            <a:r>
              <a:rPr lang="en-US" sz="3800" dirty="0"/>
              <a:t>Brachial plexus injury</a:t>
            </a:r>
          </a:p>
          <a:p>
            <a:r>
              <a:rPr lang="en-US" sz="3800" dirty="0"/>
              <a:t>Pressure ulcers or skin damage</a:t>
            </a:r>
          </a:p>
        </p:txBody>
      </p:sp>
    </p:spTree>
    <p:extLst>
      <p:ext uri="{BB962C8B-B14F-4D97-AF65-F5344CB8AC3E}">
        <p14:creationId xmlns:p14="http://schemas.microsoft.com/office/powerpoint/2010/main" val="347466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365125"/>
            <a:ext cx="7429500" cy="1325563"/>
          </a:xfrm>
        </p:spPr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Average Estimated Blood Loss Varies by Scoliosis Type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7339850"/>
              </p:ext>
            </p:extLst>
          </p:nvPr>
        </p:nvGraphicFramePr>
        <p:xfrm>
          <a:off x="266700" y="1905000"/>
          <a:ext cx="8610600" cy="447392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86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Scoliosis Type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55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5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5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5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EBL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55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5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5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5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38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Adolescent</a:t>
                      </a:r>
                      <a:r>
                        <a:rPr lang="en-US" sz="2400" baseline="0" dirty="0"/>
                        <a:t> Idiopathic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rgbClr val="0055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5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5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5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sz="2400" kern="1200" dirty="0">
                          <a:effectLst/>
                        </a:rPr>
                        <a:t>1500 mL total</a:t>
                      </a:r>
                    </a:p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sz="2400" kern="1200" dirty="0">
                          <a:effectLst/>
                        </a:rPr>
                        <a:t>120 mL per level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rgbClr val="0055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5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5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5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51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Spastic Neuromuscular</a:t>
                      </a:r>
                    </a:p>
                    <a:p>
                      <a:pPr algn="ctr"/>
                      <a:r>
                        <a:rPr lang="en-US" sz="2400" dirty="0"/>
                        <a:t>(e.g., cerebral</a:t>
                      </a:r>
                      <a:r>
                        <a:rPr lang="en-US" sz="2400" baseline="0" dirty="0"/>
                        <a:t> palsy)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rgbClr val="0055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5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5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5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400" kern="1200" dirty="0">
                          <a:effectLst/>
                        </a:rPr>
                        <a:t>2500 mL total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400" kern="1200" dirty="0">
                          <a:effectLst/>
                        </a:rPr>
                        <a:t>180 mL per level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rgbClr val="0055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5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5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5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91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Paralytic Neuromuscular</a:t>
                      </a:r>
                    </a:p>
                    <a:p>
                      <a:pPr algn="ctr"/>
                      <a:r>
                        <a:rPr lang="en-US" sz="2100" dirty="0"/>
                        <a:t>(e.g., </a:t>
                      </a:r>
                      <a:r>
                        <a:rPr lang="en-US" sz="2100" baseline="0" dirty="0"/>
                        <a:t>muscular dystrophy, spinal muscular atrophy)</a:t>
                      </a:r>
                      <a:endParaRPr lang="en-US" sz="2100" b="1" dirty="0"/>
                    </a:p>
                  </a:txBody>
                  <a:tcPr anchor="ctr">
                    <a:lnL w="12700" cap="flat" cmpd="sng" algn="ctr">
                      <a:solidFill>
                        <a:srgbClr val="0055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5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5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5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400" kern="1200" dirty="0">
                          <a:effectLst/>
                        </a:rPr>
                        <a:t>3500 mL total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400" kern="1200" dirty="0">
                          <a:effectLst/>
                        </a:rPr>
                        <a:t>220 mL per level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rgbClr val="0055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5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5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5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330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5125"/>
            <a:ext cx="7543800" cy="1325563"/>
          </a:xfrm>
        </p:spPr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Perioperative Management of Blood Loss for Scoliosis Surgery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382000" cy="4571999"/>
          </a:xfrm>
        </p:spPr>
        <p:txBody>
          <a:bodyPr>
            <a:noAutofit/>
          </a:bodyPr>
          <a:lstStyle/>
          <a:p>
            <a:r>
              <a:rPr lang="en-US" sz="3600" dirty="0"/>
              <a:t>Type and cross match blood products from blood bank</a:t>
            </a:r>
          </a:p>
          <a:p>
            <a:r>
              <a:rPr lang="en-US" sz="3600" dirty="0"/>
              <a:t>Consider autologous </a:t>
            </a:r>
            <a:r>
              <a:rPr lang="en-US" sz="3600" dirty="0" err="1"/>
              <a:t>predonation</a:t>
            </a:r>
            <a:endParaRPr lang="en-US" sz="3600" dirty="0"/>
          </a:p>
          <a:p>
            <a:r>
              <a:rPr lang="en-US" sz="3600" dirty="0"/>
              <a:t>Consider directed blood donation</a:t>
            </a:r>
          </a:p>
          <a:p>
            <a:r>
              <a:rPr lang="en-US" sz="3600" dirty="0"/>
              <a:t>Intraoperative blood salvage if available</a:t>
            </a:r>
          </a:p>
          <a:p>
            <a:r>
              <a:rPr lang="en-US" sz="3600" dirty="0"/>
              <a:t>Anti-fibrinolytic agents to minimize blood loss: </a:t>
            </a:r>
            <a:r>
              <a:rPr lang="en-US" sz="3600" dirty="0" err="1"/>
              <a:t>aminocaproic</a:t>
            </a:r>
            <a:r>
              <a:rPr lang="en-US" sz="3600" dirty="0"/>
              <a:t> acid or tranexamic acid</a:t>
            </a:r>
          </a:p>
        </p:txBody>
      </p:sp>
    </p:spTree>
    <p:extLst>
      <p:ext uri="{BB962C8B-B14F-4D97-AF65-F5344CB8AC3E}">
        <p14:creationId xmlns:p14="http://schemas.microsoft.com/office/powerpoint/2010/main" val="1246959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5125"/>
            <a:ext cx="7543800" cy="1325563"/>
          </a:xfrm>
        </p:spPr>
        <p:txBody>
          <a:bodyPr>
            <a:noAutofit/>
          </a:bodyPr>
          <a:lstStyle/>
          <a:p>
            <a:r>
              <a:rPr lang="en-US" sz="4200" dirty="0">
                <a:latin typeface="+mn-lt"/>
              </a:rPr>
              <a:t>Intraoperative </a:t>
            </a:r>
            <a:r>
              <a:rPr lang="en-US" sz="4200" dirty="0" err="1">
                <a:latin typeface="+mn-lt"/>
              </a:rPr>
              <a:t>Neuromonitoring</a:t>
            </a:r>
            <a:r>
              <a:rPr lang="en-US" sz="4200" dirty="0">
                <a:latin typeface="+mn-lt"/>
              </a:rPr>
              <a:t> to Minimize Spinal Cord Injury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599"/>
            <a:ext cx="8058150" cy="4043363"/>
          </a:xfrm>
        </p:spPr>
        <p:txBody>
          <a:bodyPr>
            <a:normAutofit/>
          </a:bodyPr>
          <a:lstStyle/>
          <a:p>
            <a:r>
              <a:rPr lang="en-US" sz="4000" dirty="0"/>
              <a:t>Detection of neurologic changes in a timely manner</a:t>
            </a:r>
          </a:p>
          <a:p>
            <a:r>
              <a:rPr lang="en-US" sz="4000" dirty="0"/>
              <a:t>Provides opportunity for prompt intraoperative intervention to reverse neurological deficits</a:t>
            </a:r>
          </a:p>
        </p:txBody>
      </p:sp>
    </p:spTree>
    <p:extLst>
      <p:ext uri="{BB962C8B-B14F-4D97-AF65-F5344CB8AC3E}">
        <p14:creationId xmlns:p14="http://schemas.microsoft.com/office/powerpoint/2010/main" val="1004562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125"/>
            <a:ext cx="8286750" cy="1325563"/>
          </a:xfrm>
        </p:spPr>
        <p:txBody>
          <a:bodyPr>
            <a:normAutofit/>
          </a:bodyPr>
          <a:lstStyle/>
          <a:p>
            <a:r>
              <a:rPr lang="en-US" sz="4200" dirty="0">
                <a:latin typeface="+mn-lt"/>
              </a:rPr>
              <a:t>Intraoperative Spinal Cord Injury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828800"/>
            <a:ext cx="8420100" cy="4724400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sz="3400" dirty="0"/>
              <a:t>Accidental direct contusion of the cord from surgical instruments, hooks, wires or pedicle screws</a:t>
            </a:r>
          </a:p>
          <a:p>
            <a:pPr>
              <a:buFont typeface="Arial" charset="0"/>
              <a:buChar char="•"/>
            </a:pPr>
            <a:r>
              <a:rPr lang="en-US" sz="3400" dirty="0"/>
              <a:t>Excessive stretch to spinal cord from a deformity correction maneuver</a:t>
            </a:r>
          </a:p>
          <a:p>
            <a:pPr>
              <a:buFont typeface="Arial" charset="0"/>
              <a:buChar char="•"/>
            </a:pPr>
            <a:r>
              <a:rPr lang="en-US" sz="3400" dirty="0"/>
              <a:t>Reduction in spinal cord blood flow from intraoperative hypotension or accidental surgical injury to the spinal cord blood supply</a:t>
            </a:r>
          </a:p>
        </p:txBody>
      </p:sp>
    </p:spTree>
    <p:extLst>
      <p:ext uri="{BB962C8B-B14F-4D97-AF65-F5344CB8AC3E}">
        <p14:creationId xmlns:p14="http://schemas.microsoft.com/office/powerpoint/2010/main" val="1700676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5125"/>
            <a:ext cx="8210550" cy="1463675"/>
          </a:xfrm>
        </p:spPr>
        <p:txBody>
          <a:bodyPr>
            <a:noAutofit/>
          </a:bodyPr>
          <a:lstStyle/>
          <a:p>
            <a:r>
              <a:rPr lang="en-US" sz="4800" dirty="0" err="1">
                <a:latin typeface="+mn-lt"/>
              </a:rPr>
              <a:t>Neuromonitoring</a:t>
            </a:r>
            <a:r>
              <a:rPr lang="en-US" sz="4800" dirty="0">
                <a:latin typeface="+mn-lt"/>
              </a:rPr>
              <a:t> Modalities </a:t>
            </a:r>
            <a:br>
              <a:rPr lang="en-US" sz="4800" dirty="0">
                <a:latin typeface="+mn-lt"/>
              </a:rPr>
            </a:br>
            <a:r>
              <a:rPr lang="en-US" sz="4800" dirty="0">
                <a:latin typeface="+mn-lt"/>
              </a:rPr>
              <a:t>for Scoliosis Surgery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610600" cy="4043363"/>
          </a:xfrm>
        </p:spPr>
        <p:txBody>
          <a:bodyPr>
            <a:noAutofit/>
          </a:bodyPr>
          <a:lstStyle/>
          <a:p>
            <a:r>
              <a:rPr lang="en-US" sz="3200" dirty="0"/>
              <a:t>Motor Evoked Potentials (MEPs): stimulate scalp electrodes and monitor muscle electrodes</a:t>
            </a:r>
          </a:p>
          <a:p>
            <a:r>
              <a:rPr lang="en-US" sz="3200" dirty="0"/>
              <a:t>Somatosensory Evoked Potentials (SSEPs): stimulate motor electrodes and monitor scalp electrodes</a:t>
            </a:r>
          </a:p>
          <a:p>
            <a:r>
              <a:rPr lang="en-US" sz="3200" dirty="0"/>
              <a:t>Evoked </a:t>
            </a:r>
            <a:r>
              <a:rPr lang="en-US" sz="3200" dirty="0" err="1"/>
              <a:t>Electromyelograms</a:t>
            </a:r>
            <a:r>
              <a:rPr lang="en-US" sz="3200" dirty="0"/>
              <a:t> (EMGs): check for proper pedicle screw placement</a:t>
            </a:r>
          </a:p>
          <a:p>
            <a:r>
              <a:rPr lang="en-US" sz="3200" dirty="0"/>
              <a:t>Wake-up Test: Used less commonly with the availability of MEPs, SSEPs, and EMGs</a:t>
            </a:r>
          </a:p>
        </p:txBody>
      </p:sp>
    </p:spTree>
    <p:extLst>
      <p:ext uri="{BB962C8B-B14F-4D97-AF65-F5344CB8AC3E}">
        <p14:creationId xmlns:p14="http://schemas.microsoft.com/office/powerpoint/2010/main" val="4964082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981950" cy="132556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+mn-lt"/>
              </a:rPr>
              <a:t>Intraoperative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458200" cy="4648200"/>
          </a:xfrm>
        </p:spPr>
        <p:txBody>
          <a:bodyPr>
            <a:noAutofit/>
          </a:bodyPr>
          <a:lstStyle/>
          <a:p>
            <a:r>
              <a:rPr lang="en-US" sz="3600" dirty="0"/>
              <a:t>If using MEPs, SSEPs or EMGs avoid using muscle relaxants and minimize inhalational agents. Maintain anesthesia with fentanyl and </a:t>
            </a:r>
            <a:r>
              <a:rPr lang="en-US" sz="3600" dirty="0" err="1"/>
              <a:t>propofol</a:t>
            </a:r>
            <a:r>
              <a:rPr lang="en-US" sz="3600" dirty="0"/>
              <a:t> infusions.</a:t>
            </a:r>
          </a:p>
          <a:p>
            <a:r>
              <a:rPr lang="en-US" sz="3600" dirty="0"/>
              <a:t>If planning wake-up test use short acting agents. Consider maintaining anesthesia with </a:t>
            </a:r>
            <a:r>
              <a:rPr lang="en-US" sz="3600" dirty="0" err="1"/>
              <a:t>propofol</a:t>
            </a:r>
            <a:r>
              <a:rPr lang="en-US" sz="3600" dirty="0"/>
              <a:t> and remifentanil infusions. </a:t>
            </a:r>
          </a:p>
        </p:txBody>
      </p:sp>
    </p:spTree>
    <p:extLst>
      <p:ext uri="{BB962C8B-B14F-4D97-AF65-F5344CB8AC3E}">
        <p14:creationId xmlns:p14="http://schemas.microsoft.com/office/powerpoint/2010/main" val="2057177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7"/>
            <a:ext cx="76200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Improving </a:t>
            </a:r>
            <a:r>
              <a:rPr lang="en-US" sz="4000" dirty="0" err="1">
                <a:latin typeface="+mn-lt"/>
              </a:rPr>
              <a:t>Neuromonitoring</a:t>
            </a:r>
            <a:r>
              <a:rPr lang="en-US" sz="4000" dirty="0">
                <a:latin typeface="+mn-lt"/>
              </a:rPr>
              <a:t> Signals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752600"/>
            <a:ext cx="6172200" cy="4103132"/>
          </a:xfrm>
        </p:spPr>
        <p:txBody>
          <a:bodyPr>
            <a:noAutofit/>
          </a:bodyPr>
          <a:lstStyle/>
          <a:p>
            <a:r>
              <a:rPr lang="en-US" sz="3000" dirty="0"/>
              <a:t>Maintain hemodynamic stability</a:t>
            </a:r>
          </a:p>
          <a:p>
            <a:r>
              <a:rPr lang="en-US" sz="3000" dirty="0"/>
              <a:t>Maintain MAP at least 65-75 mmHg</a:t>
            </a:r>
          </a:p>
          <a:p>
            <a:r>
              <a:rPr lang="en-US" sz="3000" dirty="0"/>
              <a:t>Consider tranexamic acid infusion to minimize blood loss (</a:t>
            </a:r>
            <a:r>
              <a:rPr lang="en-US" sz="3000" dirty="0" err="1"/>
              <a:t>antifibrinolytic</a:t>
            </a:r>
            <a:r>
              <a:rPr lang="en-US" sz="3000" dirty="0"/>
              <a:t>)</a:t>
            </a:r>
          </a:p>
          <a:p>
            <a:r>
              <a:rPr lang="en-US" sz="3000" dirty="0"/>
              <a:t>Phenylephrine infusion may help maintain vascular resistance</a:t>
            </a:r>
          </a:p>
          <a:p>
            <a:r>
              <a:rPr lang="en-US" sz="3000" dirty="0"/>
              <a:t>May need to transfuse blood products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6019800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commons.wikimedia.org</a:t>
            </a:r>
            <a:r>
              <a:rPr lang="en-US" dirty="0"/>
              <a:t>/wiki/File%3ATranexamic_acid_(cropped).jpg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7" t="7778" r="27220" b="4444"/>
          <a:stretch/>
        </p:blipFill>
        <p:spPr>
          <a:xfrm>
            <a:off x="457200" y="1981200"/>
            <a:ext cx="186159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834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7"/>
            <a:ext cx="76200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Improving </a:t>
            </a:r>
            <a:r>
              <a:rPr lang="en-US" sz="4000" dirty="0" err="1">
                <a:latin typeface="+mn-lt"/>
              </a:rPr>
              <a:t>Neuromonitoring</a:t>
            </a:r>
            <a:r>
              <a:rPr lang="en-US" sz="4000" dirty="0">
                <a:latin typeface="+mn-lt"/>
              </a:rPr>
              <a:t> Signals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3058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Limit agents that suppress signals</a:t>
            </a:r>
          </a:p>
          <a:p>
            <a:r>
              <a:rPr lang="en-US" sz="3000" dirty="0"/>
              <a:t>Minimize inhaled anesthetic agents (&lt; 0.3 MAC)</a:t>
            </a:r>
          </a:p>
          <a:p>
            <a:r>
              <a:rPr lang="en-US" sz="3000" dirty="0"/>
              <a:t>Avoid nitrous if using SSEPs</a:t>
            </a:r>
          </a:p>
          <a:p>
            <a:r>
              <a:rPr lang="en-US" sz="3000" dirty="0"/>
              <a:t>Avoid neuromuscular blockade if using MEPs and/or EMGs</a:t>
            </a:r>
          </a:p>
          <a:p>
            <a:endParaRPr lang="en-US" sz="1000" dirty="0"/>
          </a:p>
          <a:p>
            <a:pPr marL="0" indent="0">
              <a:buNone/>
            </a:pPr>
            <a:r>
              <a:rPr lang="en-US" sz="3600" dirty="0"/>
              <a:t>Use agents that improve signals</a:t>
            </a:r>
          </a:p>
          <a:p>
            <a:r>
              <a:rPr lang="en-US" sz="3000" dirty="0"/>
              <a:t>Consider a ketamine infusion</a:t>
            </a:r>
          </a:p>
        </p:txBody>
      </p:sp>
    </p:spTree>
    <p:extLst>
      <p:ext uri="{BB962C8B-B14F-4D97-AF65-F5344CB8AC3E}">
        <p14:creationId xmlns:p14="http://schemas.microsoft.com/office/powerpoint/2010/main" val="661502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6838950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" y="1600200"/>
            <a:ext cx="8143876" cy="4351338"/>
          </a:xfrm>
        </p:spPr>
        <p:txBody>
          <a:bodyPr>
            <a:noAutofit/>
          </a:bodyPr>
          <a:lstStyle/>
          <a:p>
            <a:pPr lvl="0"/>
            <a:r>
              <a:rPr lang="en-US" sz="3200" dirty="0"/>
              <a:t>Classify the different types of scoliosis</a:t>
            </a:r>
          </a:p>
          <a:p>
            <a:pPr lvl="0"/>
            <a:r>
              <a:rPr lang="en-US" sz="3200" dirty="0"/>
              <a:t>Identify the different treatment options for scoliosis</a:t>
            </a:r>
          </a:p>
          <a:p>
            <a:pPr lvl="0"/>
            <a:r>
              <a:rPr lang="en-US" sz="3200" dirty="0"/>
              <a:t>Summarize the preoperative assessment process for scoliosis patients</a:t>
            </a:r>
          </a:p>
          <a:p>
            <a:pPr lvl="0"/>
            <a:r>
              <a:rPr lang="en-US" sz="3200" dirty="0"/>
              <a:t>Recognize the intraoperative issues specific to scoliosis repair including neuromuscular monitoring</a:t>
            </a:r>
          </a:p>
          <a:p>
            <a:pPr lvl="0"/>
            <a:r>
              <a:rPr lang="en-US" sz="3200" dirty="0"/>
              <a:t>Review postoperative issues after scoliosis surgery </a:t>
            </a:r>
          </a:p>
        </p:txBody>
      </p:sp>
    </p:spTree>
    <p:extLst>
      <p:ext uri="{BB962C8B-B14F-4D97-AF65-F5344CB8AC3E}">
        <p14:creationId xmlns:p14="http://schemas.microsoft.com/office/powerpoint/2010/main" val="37701173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3152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+mn-lt"/>
              </a:rPr>
              <a:t>Wake-Up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>
            <a:noAutofit/>
          </a:bodyPr>
          <a:lstStyle/>
          <a:p>
            <a:r>
              <a:rPr lang="en-US" sz="3200" dirty="0"/>
              <a:t>Rehearse with patient preoperatively</a:t>
            </a:r>
          </a:p>
          <a:p>
            <a:r>
              <a:rPr lang="en-US" sz="3200" dirty="0"/>
              <a:t>Wake patient up during and immediately after completion of scoliosis surgery</a:t>
            </a:r>
          </a:p>
          <a:p>
            <a:r>
              <a:rPr lang="en-US" sz="3200" dirty="0"/>
              <a:t>Requires two people: One person at head of bed, one person to observe lower extremities</a:t>
            </a:r>
          </a:p>
          <a:p>
            <a:r>
              <a:rPr lang="en-US" sz="3200" dirty="0"/>
              <a:t>Control: Ask patient to squeeze both hands</a:t>
            </a:r>
          </a:p>
          <a:p>
            <a:r>
              <a:rPr lang="en-US" sz="3200" dirty="0"/>
              <a:t>Test: Ask patient to move both feet</a:t>
            </a:r>
          </a:p>
          <a:p>
            <a:r>
              <a:rPr lang="en-US" sz="3200" dirty="0"/>
              <a:t>Have </a:t>
            </a:r>
            <a:r>
              <a:rPr lang="en-US" sz="3200" dirty="0" err="1"/>
              <a:t>propofol</a:t>
            </a:r>
            <a:r>
              <a:rPr lang="en-US" sz="3200" dirty="0"/>
              <a:t> connected to IV to re-anesthetize patient immediately after wake-up test</a:t>
            </a:r>
          </a:p>
        </p:txBody>
      </p:sp>
    </p:spTree>
    <p:extLst>
      <p:ext uri="{BB962C8B-B14F-4D97-AF65-F5344CB8AC3E}">
        <p14:creationId xmlns:p14="http://schemas.microsoft.com/office/powerpoint/2010/main" val="6125457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8867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+mn-lt"/>
              </a:rPr>
              <a:t>Postoperative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30363"/>
            <a:ext cx="8077200" cy="4651375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/>
              <a:t>Monitor neurological exam: </a:t>
            </a:r>
          </a:p>
          <a:p>
            <a:pPr lvl="1">
              <a:buFont typeface=".AppleSystemUIFont" charset="-120"/>
              <a:buChar char="-"/>
            </a:pPr>
            <a:r>
              <a:rPr lang="en-US" sz="3600" dirty="0"/>
              <a:t>Postoperative epidural hematoma can result in spinal cord injury</a:t>
            </a:r>
          </a:p>
          <a:p>
            <a:pPr lvl="1">
              <a:buFont typeface=".AppleSystemUIFont" charset="-120"/>
              <a:buChar char="-"/>
            </a:pPr>
            <a:r>
              <a:rPr lang="en-US" sz="3600" dirty="0"/>
              <a:t>Postoperative hypotension can result in spinal cord ischemia</a:t>
            </a:r>
          </a:p>
          <a:p>
            <a:r>
              <a:rPr lang="en-US" sz="4000" dirty="0"/>
              <a:t>Pain control: consider epidural or patient controlled analgesia (PCA) with opiates as well as other non-opiate adjuncts</a:t>
            </a:r>
          </a:p>
          <a:p>
            <a:r>
              <a:rPr lang="en-US" sz="4000" dirty="0"/>
              <a:t>Give </a:t>
            </a:r>
            <a:r>
              <a:rPr lang="en-US" sz="4000" dirty="0" err="1"/>
              <a:t>antiemetics</a:t>
            </a:r>
            <a:r>
              <a:rPr lang="en-US" sz="4000" dirty="0"/>
              <a:t> to prevent/treat postoperative nausea and vomiting</a:t>
            </a:r>
          </a:p>
          <a:p>
            <a:r>
              <a:rPr lang="en-US" sz="4000" dirty="0"/>
              <a:t>Early ambulation</a:t>
            </a:r>
          </a:p>
        </p:txBody>
      </p:sp>
    </p:spTree>
    <p:extLst>
      <p:ext uri="{BB962C8B-B14F-4D97-AF65-F5344CB8AC3E}">
        <p14:creationId xmlns:p14="http://schemas.microsoft.com/office/powerpoint/2010/main" val="35598157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7734300" cy="1026777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+mn-lt"/>
              </a:rPr>
              <a:t>Postop Pulmonary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19400"/>
            <a:ext cx="5666477" cy="3420485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Consider noninvasive positive pressure ventilation (e.g., </a:t>
            </a:r>
            <a:r>
              <a:rPr lang="en-US" dirty="0" err="1"/>
              <a:t>BiPAP</a:t>
            </a:r>
            <a:r>
              <a:rPr lang="en-US" dirty="0"/>
              <a:t>) or cough assist if </a:t>
            </a:r>
            <a:r>
              <a:rPr lang="en-US" dirty="0" err="1"/>
              <a:t>preop</a:t>
            </a:r>
            <a:r>
              <a:rPr lang="en-US" dirty="0"/>
              <a:t> FVC &lt; 30%</a:t>
            </a:r>
          </a:p>
          <a:p>
            <a:pPr>
              <a:buFont typeface="Arial" charset="0"/>
              <a:buChar char="•"/>
            </a:pPr>
            <a:r>
              <a:rPr lang="en-US" dirty="0"/>
              <a:t>FVC and FEV1 decrease postop even in idiopathic scoliosis patients:</a:t>
            </a:r>
          </a:p>
          <a:p>
            <a:pPr marL="914400" lvl="1" indent="-457200">
              <a:buFont typeface=".AppleSystemUIFont" charset="-120"/>
              <a:buChar char="-"/>
            </a:pPr>
            <a:r>
              <a:rPr lang="en-US" dirty="0"/>
              <a:t>Up to 60% decline with nadir at 3 days</a:t>
            </a:r>
          </a:p>
          <a:p>
            <a:pPr marL="914400" lvl="1" indent="-457200">
              <a:buFont typeface=".AppleSystemUIFont" charset="-120"/>
              <a:buChar char="-"/>
            </a:pPr>
            <a:r>
              <a:rPr lang="en-US" dirty="0"/>
              <a:t>Back to baseline in 1-2 months</a:t>
            </a:r>
          </a:p>
          <a:p>
            <a:pPr>
              <a:buFont typeface="Arial" charset="0"/>
              <a:buChar char="•"/>
            </a:pPr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395907" y="6458542"/>
            <a:ext cx="71288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commons.wikimedia.org</a:t>
            </a:r>
            <a:r>
              <a:rPr lang="en-US" dirty="0"/>
              <a:t>/wiki/File%3AFlow-volume-loop.svg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1564881"/>
            <a:ext cx="8352183" cy="14116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dirty="0"/>
              <a:t>High risk of respiratory failure requiring postop ventilation in neuromuscular scoliosis patients due to pre-existing muscle weakness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" t="13028" r="52500" b="10085"/>
          <a:stretch/>
        </p:blipFill>
        <p:spPr>
          <a:xfrm>
            <a:off x="5963165" y="2662296"/>
            <a:ext cx="2770018" cy="336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255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8022" y="438912"/>
            <a:ext cx="8350568" cy="701731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Scoliosis Surgery Complications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975950"/>
              </p:ext>
            </p:extLst>
          </p:nvPr>
        </p:nvGraphicFramePr>
        <p:xfrm>
          <a:off x="205955" y="1828800"/>
          <a:ext cx="8732090" cy="35889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9731">
                  <a:extLst>
                    <a:ext uri="{9D8B030D-6E8A-4147-A177-3AD203B41FA5}">
                      <a16:colId xmlns:a16="http://schemas.microsoft.com/office/drawing/2014/main" val="3796185331"/>
                    </a:ext>
                  </a:extLst>
                </a:gridCol>
                <a:gridCol w="1437924">
                  <a:extLst>
                    <a:ext uri="{9D8B030D-6E8A-4147-A177-3AD203B41FA5}">
                      <a16:colId xmlns:a16="http://schemas.microsoft.com/office/drawing/2014/main" val="625317691"/>
                    </a:ext>
                  </a:extLst>
                </a:gridCol>
                <a:gridCol w="1437924">
                  <a:extLst>
                    <a:ext uri="{9D8B030D-6E8A-4147-A177-3AD203B41FA5}">
                      <a16:colId xmlns:a16="http://schemas.microsoft.com/office/drawing/2014/main" val="3672462255"/>
                    </a:ext>
                  </a:extLst>
                </a:gridCol>
                <a:gridCol w="1635185">
                  <a:extLst>
                    <a:ext uri="{9D8B030D-6E8A-4147-A177-3AD203B41FA5}">
                      <a16:colId xmlns:a16="http://schemas.microsoft.com/office/drawing/2014/main" val="1253119305"/>
                    </a:ext>
                  </a:extLst>
                </a:gridCol>
                <a:gridCol w="1240663">
                  <a:extLst>
                    <a:ext uri="{9D8B030D-6E8A-4147-A177-3AD203B41FA5}">
                      <a16:colId xmlns:a16="http://schemas.microsoft.com/office/drawing/2014/main" val="2026095685"/>
                    </a:ext>
                  </a:extLst>
                </a:gridCol>
                <a:gridCol w="1240663">
                  <a:extLst>
                    <a:ext uri="{9D8B030D-6E8A-4147-A177-3AD203B41FA5}">
                      <a16:colId xmlns:a16="http://schemas.microsoft.com/office/drawing/2014/main" val="2073490984"/>
                    </a:ext>
                  </a:extLst>
                </a:gridCol>
              </a:tblGrid>
              <a:tr h="62687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Idiopathic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Congenital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Neuromuscular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Other*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All Patients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6335286"/>
                  </a:ext>
                </a:extLst>
              </a:tr>
              <a:tr h="49320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New neurologic deficit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0.8%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2.0%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1.1%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1.6%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1.0%</a:t>
                      </a:r>
                      <a:endParaRPr lang="en-US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4693976"/>
                  </a:ext>
                </a:extLst>
              </a:tr>
              <a:tr h="8794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Pulmonary (excluding pulmonary</a:t>
                      </a:r>
                      <a:r>
                        <a:rPr lang="en-US" sz="1800" baseline="0" dirty="0"/>
                        <a:t> embolus</a:t>
                      </a:r>
                      <a:r>
                        <a:rPr lang="en-US" sz="1800" dirty="0"/>
                        <a:t>)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0.6%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1.1%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1.9%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1.8%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1.0%</a:t>
                      </a:r>
                      <a:endParaRPr lang="en-US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616060"/>
                  </a:ext>
                </a:extLst>
              </a:tr>
              <a:tr h="49320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Death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0.02%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0.30%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0.34%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0.1%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0.13%</a:t>
                      </a:r>
                      <a:endParaRPr lang="en-US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6042583"/>
                  </a:ext>
                </a:extLst>
              </a:tr>
              <a:tr h="49320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Total complications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6.3%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10.6%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17.9%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14.5%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10.2%</a:t>
                      </a:r>
                      <a:endParaRPr lang="en-US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6692697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38022" y="1189086"/>
            <a:ext cx="9005978" cy="50099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Retrospective review of 19,360 patients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166597" y="5643771"/>
            <a:ext cx="8800023" cy="10618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D14B01"/>
              </a:buClr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*Other: Post-traumatic, syndromic (Down, </a:t>
            </a:r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Marfan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, Ehlers–</a:t>
            </a:r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Danlos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), neurofibromatosis, non-neurological tumor, iatrogenic, bone </a:t>
            </a:r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dysplasias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/dwarfism</a:t>
            </a:r>
          </a:p>
          <a:p>
            <a:pPr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D14B01"/>
              </a:buClr>
            </a:pP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Source: </a:t>
            </a:r>
            <a:r>
              <a:rPr lang="en-US" sz="1200" dirty="0" err="1"/>
              <a:t>Reames</a:t>
            </a:r>
            <a:r>
              <a:rPr lang="en-US" sz="1200" dirty="0"/>
              <a:t> DL, et al. Complications in the surgical treatment of 19,360 cases of pediatric scoliosis: a review of the Scoliosis Research Society Morbidity and Mortality Database. Spine. 36:1484-1491. 2011</a:t>
            </a:r>
          </a:p>
        </p:txBody>
      </p:sp>
    </p:spTree>
    <p:extLst>
      <p:ext uri="{BB962C8B-B14F-4D97-AF65-F5344CB8AC3E}">
        <p14:creationId xmlns:p14="http://schemas.microsoft.com/office/powerpoint/2010/main" val="104270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65125"/>
            <a:ext cx="798195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90688"/>
            <a:ext cx="8305800" cy="47244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Murphy RF, Mooney JF. Complications following spine fusion for adolescent idiopathic scoliosis. </a:t>
            </a:r>
            <a:r>
              <a:rPr lang="en-US" sz="2000" dirty="0" err="1"/>
              <a:t>Curr</a:t>
            </a:r>
            <a:r>
              <a:rPr lang="en-US" sz="2000" dirty="0"/>
              <a:t> Rev </a:t>
            </a:r>
            <a:r>
              <a:rPr lang="en-US" sz="2000" dirty="0" err="1"/>
              <a:t>Musculoskelet</a:t>
            </a:r>
            <a:r>
              <a:rPr lang="en-US" sz="2000" dirty="0"/>
              <a:t> Med. 2016 Dec; 9(4): 462-469.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Diab</a:t>
            </a:r>
            <a:r>
              <a:rPr lang="en-US" sz="2000" dirty="0"/>
              <a:t> M, </a:t>
            </a:r>
            <a:r>
              <a:rPr lang="en-US" sz="2000" dirty="0" err="1"/>
              <a:t>Staheli</a:t>
            </a:r>
            <a:r>
              <a:rPr lang="en-US" sz="2000" dirty="0"/>
              <a:t> LT. (2016) Practice of </a:t>
            </a:r>
            <a:r>
              <a:rPr lang="en-US" sz="2000" dirty="0" err="1"/>
              <a:t>Paediatric</a:t>
            </a:r>
            <a:r>
              <a:rPr lang="en-US" sz="2000" dirty="0"/>
              <a:t> </a:t>
            </a:r>
            <a:r>
              <a:rPr lang="en-US" sz="2000" dirty="0" err="1"/>
              <a:t>Orthopaedics</a:t>
            </a:r>
            <a:r>
              <a:rPr lang="en-US" sz="2000" dirty="0"/>
              <a:t>. Third Edition. Philadelphia, PA: Wolters Kluwer.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Modi HN, et al.  Intraoperative blood loss during different stages of scoliosis surgery: A prospective study. Scoliosis. 2010 Aug 7;5:16.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Yuan N, et al. The effect of scoliosis surgery on lung function in the immediate postoperative period. Spine 2005. 30:2182-5.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Reames</a:t>
            </a:r>
            <a:r>
              <a:rPr lang="en-US" sz="2000" dirty="0"/>
              <a:t> DL, et al. Complications in the surgical treatment of 19,360 cases of pediatric scoliosis: a review of the Scoliosis Research Society Morbidity and Mortality Database. Spine. 36:1484-1491. 2011</a:t>
            </a:r>
          </a:p>
        </p:txBody>
      </p:sp>
    </p:spTree>
    <p:extLst>
      <p:ext uri="{BB962C8B-B14F-4D97-AF65-F5344CB8AC3E}">
        <p14:creationId xmlns:p14="http://schemas.microsoft.com/office/powerpoint/2010/main" val="215546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02398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+mn-lt"/>
              </a:rPr>
              <a:t>Types of Scoliosis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666702"/>
            <a:ext cx="4552950" cy="4271962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Congenital scoliosis</a:t>
            </a:r>
          </a:p>
          <a:p>
            <a:r>
              <a:rPr lang="en-US" sz="4000" dirty="0"/>
              <a:t>Idiopathic scoliosis</a:t>
            </a:r>
          </a:p>
          <a:p>
            <a:r>
              <a:rPr lang="en-US" sz="4000" dirty="0"/>
              <a:t>Neuromuscular scoliosis</a:t>
            </a:r>
          </a:p>
          <a:p>
            <a:r>
              <a:rPr lang="en-US" sz="4000" dirty="0"/>
              <a:t>Syndromic scoliosis</a:t>
            </a:r>
          </a:p>
          <a:p>
            <a:r>
              <a:rPr lang="en-US" sz="4000" dirty="0"/>
              <a:t>Acquired scoliosis:  </a:t>
            </a:r>
            <a:r>
              <a:rPr lang="en-US" sz="3900" dirty="0"/>
              <a:t>fractures, radiation, tumor or infection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381000" y="6237843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commons.wikimedia.org</a:t>
            </a:r>
            <a:r>
              <a:rPr lang="en-US" dirty="0"/>
              <a:t>/wiki/File%3ABlausen_0785_Scoliosis_01.png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338264"/>
            <a:ext cx="2419350" cy="483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37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+mn-lt"/>
              </a:rPr>
              <a:t>Congenital Scoliosis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962943"/>
            <a:ext cx="4635500" cy="3967163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Least common form of scoliosis</a:t>
            </a:r>
          </a:p>
          <a:p>
            <a:r>
              <a:rPr lang="en-US" sz="3200" dirty="0"/>
              <a:t>Failure of vertebrae to form normally (hemi-vertebrae, butterfly vertebrae)</a:t>
            </a:r>
          </a:p>
          <a:p>
            <a:r>
              <a:rPr lang="en-US" sz="3200" dirty="0"/>
              <a:t>Associated with other congenital abnormalities (e.g. VACTERL)</a:t>
            </a:r>
          </a:p>
          <a:p>
            <a:endParaRPr lang="en-US" sz="2400" dirty="0"/>
          </a:p>
          <a:p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81000" y="6202362"/>
            <a:ext cx="853440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https://</a:t>
            </a:r>
            <a:r>
              <a:rPr lang="en-US" sz="1600" dirty="0" err="1"/>
              <a:t>commons.wikimedia.org</a:t>
            </a:r>
            <a:r>
              <a:rPr lang="en-US" sz="1600" dirty="0"/>
              <a:t>/wiki/File%3AVolume_rendering_of_CT_of_butterfly_vertebrae.jpg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896" y="2069703"/>
            <a:ext cx="3306054" cy="33331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83896" y="5443362"/>
            <a:ext cx="330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CT </a:t>
            </a:r>
            <a:r>
              <a:rPr lang="en-US" sz="1600"/>
              <a:t>Rendering of Butterfly </a:t>
            </a:r>
            <a:r>
              <a:rPr lang="en-US" sz="1600" dirty="0"/>
              <a:t>Vertebrae</a:t>
            </a:r>
          </a:p>
        </p:txBody>
      </p:sp>
    </p:spTree>
    <p:extLst>
      <p:ext uri="{BB962C8B-B14F-4D97-AF65-F5344CB8AC3E}">
        <p14:creationId xmlns:p14="http://schemas.microsoft.com/office/powerpoint/2010/main" val="917701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+mn-lt"/>
              </a:rPr>
              <a:t>Idiopathic Scoliosis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81201"/>
            <a:ext cx="7886700" cy="4195762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Most common form of scoliosis</a:t>
            </a:r>
          </a:p>
          <a:p>
            <a:r>
              <a:rPr lang="en-US" sz="4000" dirty="0"/>
              <a:t>Affects both genders equally, but more likely to progress in females </a:t>
            </a:r>
          </a:p>
          <a:p>
            <a:r>
              <a:rPr lang="en-US" sz="4000" dirty="0"/>
              <a:t>Subdivided by age of diagnosis</a:t>
            </a:r>
          </a:p>
          <a:p>
            <a:pPr lvl="1">
              <a:buFont typeface="Lucida Grande"/>
              <a:buChar char="-"/>
            </a:pPr>
            <a:r>
              <a:rPr lang="en-US" sz="3600" dirty="0"/>
              <a:t>Infantile: before age 4</a:t>
            </a:r>
          </a:p>
          <a:p>
            <a:pPr lvl="1">
              <a:buFont typeface="Lucida Grande"/>
              <a:buChar char="-"/>
            </a:pPr>
            <a:r>
              <a:rPr lang="en-US" sz="3600" dirty="0"/>
              <a:t>Juvenile: between ages of 4 - 10</a:t>
            </a:r>
          </a:p>
          <a:p>
            <a:pPr lvl="1">
              <a:buFont typeface="Lucida Grande"/>
              <a:buChar char="-"/>
            </a:pPr>
            <a:r>
              <a:rPr lang="en-US" sz="3600" dirty="0"/>
              <a:t>Adolescent: between ages of 10 - 18</a:t>
            </a:r>
            <a:endParaRPr lang="en-US" sz="4400" dirty="0"/>
          </a:p>
          <a:p>
            <a:endParaRPr lang="en-US" dirty="0"/>
          </a:p>
          <a:p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961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006475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+mn-lt"/>
              </a:rPr>
              <a:t>Idiopathic Scoliosis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96881"/>
            <a:ext cx="5334000" cy="4580082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/>
              <a:t>Earlier onset is associated with larger curvature </a:t>
            </a:r>
          </a:p>
          <a:p>
            <a:r>
              <a:rPr lang="en-US" sz="4000" dirty="0"/>
              <a:t>Larger thoracic curvature is associated with more severe restrictive lung disease</a:t>
            </a:r>
          </a:p>
          <a:p>
            <a:r>
              <a:rPr lang="en-US" sz="4000" dirty="0"/>
              <a:t>Larger curvature at presentation is associated with greater curve progression</a:t>
            </a:r>
          </a:p>
          <a:p>
            <a:r>
              <a:rPr lang="en-US" sz="4000" dirty="0"/>
              <a:t>Growth often amplifies curvature</a:t>
            </a:r>
          </a:p>
          <a:p>
            <a:r>
              <a:rPr lang="en-US" sz="4000" dirty="0"/>
              <a:t>Curve progression is more common in females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6286500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commons.wikimedia.org</a:t>
            </a:r>
            <a:r>
              <a:rPr lang="en-US" dirty="0"/>
              <a:t>/wiki/File%3AWiki_pre-op.jpg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596881"/>
            <a:ext cx="2971800" cy="458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58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8058150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+mn-lt"/>
              </a:rPr>
              <a:t>Neuromuscular Scoliosis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201025" cy="4351338"/>
          </a:xfrm>
        </p:spPr>
        <p:txBody>
          <a:bodyPr>
            <a:normAutofit/>
          </a:bodyPr>
          <a:lstStyle/>
          <a:p>
            <a:r>
              <a:rPr lang="en-US" sz="3600" dirty="0"/>
              <a:t>Associated with underlying nerve/muscle condition: </a:t>
            </a:r>
          </a:p>
          <a:p>
            <a:pPr lvl="1">
              <a:buFont typeface=".AppleSystemUIFont" charset="-120"/>
              <a:buChar char="-"/>
            </a:pPr>
            <a:r>
              <a:rPr lang="en-US" sz="3200" dirty="0"/>
              <a:t>Neuropathies: cerebral palsy, spinal muscular atrophy, </a:t>
            </a:r>
            <a:r>
              <a:rPr lang="en-US" sz="3200" dirty="0" err="1"/>
              <a:t>spina</a:t>
            </a:r>
            <a:r>
              <a:rPr lang="en-US" sz="3200" dirty="0"/>
              <a:t> bifida</a:t>
            </a:r>
          </a:p>
          <a:p>
            <a:pPr lvl="1">
              <a:buFont typeface=".AppleSystemUIFont" charset="-120"/>
              <a:buChar char="-"/>
            </a:pPr>
            <a:r>
              <a:rPr lang="en-US" sz="3200" dirty="0"/>
              <a:t>Myopathies: muscular dystrophies  </a:t>
            </a:r>
          </a:p>
          <a:p>
            <a:r>
              <a:rPr lang="en-US" sz="3600" dirty="0"/>
              <a:t>Muscles become weak, spastic or paralyzed → unable to support the spine</a:t>
            </a:r>
          </a:p>
        </p:txBody>
      </p:sp>
    </p:spTree>
    <p:extLst>
      <p:ext uri="{BB962C8B-B14F-4D97-AF65-F5344CB8AC3E}">
        <p14:creationId xmlns:p14="http://schemas.microsoft.com/office/powerpoint/2010/main" val="1222943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>
                <a:latin typeface="+mn-lt"/>
              </a:rPr>
              <a:t>Syndromic</a:t>
            </a:r>
            <a:r>
              <a:rPr lang="en-US" sz="5400" dirty="0">
                <a:latin typeface="+mn-lt"/>
              </a:rPr>
              <a:t> Scoliosis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87375"/>
            <a:ext cx="3943350" cy="4489587"/>
          </a:xfrm>
        </p:spPr>
        <p:txBody>
          <a:bodyPr>
            <a:normAutofit/>
          </a:bodyPr>
          <a:lstStyle/>
          <a:p>
            <a:r>
              <a:rPr lang="en-US" sz="3600" dirty="0"/>
              <a:t>Scoliosis can occur as part of many syndromes</a:t>
            </a:r>
          </a:p>
          <a:p>
            <a:r>
              <a:rPr lang="en-US" sz="3600" dirty="0"/>
              <a:t>Examples include skeletal </a:t>
            </a:r>
            <a:r>
              <a:rPr lang="en-US" sz="3600" dirty="0" err="1"/>
              <a:t>dysplasias</a:t>
            </a:r>
            <a:r>
              <a:rPr lang="en-US" sz="3600" dirty="0"/>
              <a:t>, </a:t>
            </a:r>
            <a:r>
              <a:rPr lang="en-US" sz="3600" dirty="0" err="1"/>
              <a:t>Marfan</a:t>
            </a:r>
            <a:r>
              <a:rPr lang="en-US" sz="3600" dirty="0"/>
              <a:t> syndrome, neurofibromatosis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628650" y="6313489"/>
            <a:ext cx="6838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commons.wikimedia.org</a:t>
            </a:r>
            <a:r>
              <a:rPr lang="en-US" dirty="0"/>
              <a:t>/wiki/File%3ANeurofibromatosis.jpg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1666565"/>
            <a:ext cx="3028950" cy="4038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57800" y="5807630"/>
            <a:ext cx="3105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Neurofibromatosis Type 1</a:t>
            </a:r>
          </a:p>
        </p:txBody>
      </p:sp>
    </p:spTree>
    <p:extLst>
      <p:ext uri="{BB962C8B-B14F-4D97-AF65-F5344CB8AC3E}">
        <p14:creationId xmlns:p14="http://schemas.microsoft.com/office/powerpoint/2010/main" val="2074434393"/>
      </p:ext>
    </p:extLst>
  </p:cSld>
  <p:clrMapOvr>
    <a:masterClrMapping/>
  </p:clrMapOvr>
</p:sld>
</file>

<file path=ppt/theme/theme1.xml><?xml version="1.0" encoding="utf-8"?>
<a:theme xmlns:a="http://schemas.openxmlformats.org/drawingml/2006/main" name="SPACI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ACIES template" id="{08E77739-BA49-7541-9F01-AB17D13A949B}" vid="{B8AF7D1D-38EE-6947-9E86-D4BE6FA9EB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15639</TotalTime>
  <Words>1782</Words>
  <Application>Microsoft Macintosh PowerPoint</Application>
  <PresentationFormat>On-screen Show (4:3)</PresentationFormat>
  <Paragraphs>235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.AppleSystemUIFont</vt:lpstr>
      <vt:lpstr>Arial</vt:lpstr>
      <vt:lpstr>Calibri</vt:lpstr>
      <vt:lpstr>Calibri Light</vt:lpstr>
      <vt:lpstr>Lucida Grande</vt:lpstr>
      <vt:lpstr>SPACIES</vt:lpstr>
      <vt:lpstr>Anesthetic Considerations For Scoliosis Repair in Pediatric Patients</vt:lpstr>
      <vt:lpstr>Disclosures</vt:lpstr>
      <vt:lpstr>Learning Objectives</vt:lpstr>
      <vt:lpstr>Types of Scoliosis</vt:lpstr>
      <vt:lpstr>Congenital Scoliosis</vt:lpstr>
      <vt:lpstr>Idiopathic Scoliosis</vt:lpstr>
      <vt:lpstr>Idiopathic Scoliosis</vt:lpstr>
      <vt:lpstr>Neuromuscular Scoliosis</vt:lpstr>
      <vt:lpstr>Syndromic Scoliosis</vt:lpstr>
      <vt:lpstr>Measuring the Severity of the Scoliosis Curve – The Cobb Angle</vt:lpstr>
      <vt:lpstr>Natural History of Scoliosis</vt:lpstr>
      <vt:lpstr>Scoliosis Treatment Options</vt:lpstr>
      <vt:lpstr>Surgical Treatment of Scoliosis</vt:lpstr>
      <vt:lpstr>Spinal Fusion with Instrumentation</vt:lpstr>
      <vt:lpstr>Surgical Treatment of Scoliosis</vt:lpstr>
      <vt:lpstr>Preoperative Assessment</vt:lpstr>
      <vt:lpstr>Preoperative Assessment</vt:lpstr>
      <vt:lpstr>Muscular Dystrophy Patients</vt:lpstr>
      <vt:lpstr>Intraoperative Management</vt:lpstr>
      <vt:lpstr>Prone Positioning for PSF  </vt:lpstr>
      <vt:lpstr>Potential Intraop Complications</vt:lpstr>
      <vt:lpstr>Average Estimated Blood Loss Varies by Scoliosis Type</vt:lpstr>
      <vt:lpstr>Perioperative Management of Blood Loss for Scoliosis Surgery</vt:lpstr>
      <vt:lpstr>Intraoperative Neuromonitoring to Minimize Spinal Cord Injury</vt:lpstr>
      <vt:lpstr>Intraoperative Spinal Cord Injury</vt:lpstr>
      <vt:lpstr>Neuromonitoring Modalities  for Scoliosis Surgery</vt:lpstr>
      <vt:lpstr>Intraoperative Management</vt:lpstr>
      <vt:lpstr>Improving Neuromonitoring Signals</vt:lpstr>
      <vt:lpstr>Improving Neuromonitoring Signals</vt:lpstr>
      <vt:lpstr>Wake-Up Test</vt:lpstr>
      <vt:lpstr>Postoperative Management</vt:lpstr>
      <vt:lpstr>Postop Pulmonary Issues</vt:lpstr>
      <vt:lpstr>Scoliosis Surgery Complications</vt:lpstr>
      <vt:lpstr>References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 Matthew Kynes</dc:creator>
  <cp:lastModifiedBy>J. Matthew Kynes</cp:lastModifiedBy>
  <cp:revision>134</cp:revision>
  <dcterms:created xsi:type="dcterms:W3CDTF">2017-02-04T18:19:40Z</dcterms:created>
  <dcterms:modified xsi:type="dcterms:W3CDTF">2018-07-05T17:40:40Z</dcterms:modified>
</cp:coreProperties>
</file>