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4"/>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6A"/>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52"/>
    <p:restoredTop sz="75366"/>
  </p:normalViewPr>
  <p:slideViewPr>
    <p:cSldViewPr>
      <p:cViewPr varScale="1">
        <p:scale>
          <a:sx n="97" d="100"/>
          <a:sy n="97" d="100"/>
        </p:scale>
        <p:origin x="152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C31BAD-4294-364A-A805-7CB6B1B1E3C3}" type="datetimeFigureOut">
              <a:rPr lang="en-US" smtClean="0"/>
              <a:t>7/5/18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4197A9-16E6-6545-9EDC-6DA70ECDFDC3}" type="slidenum">
              <a:rPr lang="en-US" smtClean="0"/>
              <a:t>‹#›</a:t>
            </a:fld>
            <a:endParaRPr lang="en-US"/>
          </a:p>
        </p:txBody>
      </p:sp>
    </p:spTree>
    <p:extLst>
      <p:ext uri="{BB962C8B-B14F-4D97-AF65-F5344CB8AC3E}">
        <p14:creationId xmlns:p14="http://schemas.microsoft.com/office/powerpoint/2010/main" val="758851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Cleft is gap in soft tissue, bone or both. It usually results from inadequate tissue growth and migration during the development of face. </a:t>
            </a:r>
          </a:p>
          <a:p>
            <a:endParaRPr lang="en-US" dirty="0"/>
          </a:p>
        </p:txBody>
      </p:sp>
      <p:sp>
        <p:nvSpPr>
          <p:cNvPr id="4" name="Slide Number Placeholder 3"/>
          <p:cNvSpPr>
            <a:spLocks noGrp="1"/>
          </p:cNvSpPr>
          <p:nvPr>
            <p:ph type="sldNum" sz="quarter" idx="10"/>
          </p:nvPr>
        </p:nvSpPr>
        <p:spPr/>
        <p:txBody>
          <a:bodyPr/>
          <a:lstStyle/>
          <a:p>
            <a:fld id="{194197A9-16E6-6545-9EDC-6DA70ECDFDC3}" type="slidenum">
              <a:rPr lang="en-US" smtClean="0"/>
              <a:t>1</a:t>
            </a:fld>
            <a:endParaRPr lang="en-US"/>
          </a:p>
        </p:txBody>
      </p:sp>
    </p:spTree>
    <p:extLst>
      <p:ext uri="{BB962C8B-B14F-4D97-AF65-F5344CB8AC3E}">
        <p14:creationId xmlns:p14="http://schemas.microsoft.com/office/powerpoint/2010/main" val="111478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altLang="en-US" dirty="0">
                <a:ea typeface="ＭＳ Ｐゴシック" panose="020B0600070205080204" pitchFamily="34" charset="-128"/>
              </a:rPr>
              <a:t>Palatal appliance may be necessary to bring the premaxilla and maxilla in line before attempting lip repair. Hearing is going to be impaired because of defective insertion of </a:t>
            </a:r>
            <a:r>
              <a:rPr lang="en-US" altLang="en-US" dirty="0" err="1">
                <a:ea typeface="ＭＳ Ｐゴシック" panose="020B0600070205080204" pitchFamily="34" charset="-128"/>
              </a:rPr>
              <a:t>levator</a:t>
            </a:r>
            <a:r>
              <a:rPr lang="en-US" altLang="en-US" dirty="0">
                <a:ea typeface="ＭＳ Ｐゴシック" panose="020B0600070205080204" pitchFamily="34" charset="-128"/>
              </a:rPr>
              <a:t> and tensor palatine muscles resulting in Eustachian tube malfunction. Palate can be shortened because of scarring resulting in nasal speech. Multiple surgeries on the palate can result in impaired growth of the maxilla and misaligned teeth. Families will need genetic counseling.  Since facial appearance can be severely distorted in some cases, these patients will also need psychiatric counseling. Overall, there is a need for a provision of comprehensive care to these patients. The referral from one specialty to another has to be automatic and timely . </a:t>
            </a:r>
          </a:p>
          <a:p>
            <a:pPr eaLnBrk="1" hangingPunct="1">
              <a:spcBef>
                <a:spcPct val="0"/>
              </a:spcBef>
            </a:pPr>
            <a:endParaRPr lang="en-US" altLang="en-US" dirty="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194197A9-16E6-6545-9EDC-6DA70ECDFDC3}" type="slidenum">
              <a:rPr lang="en-US" smtClean="0"/>
              <a:t>12</a:t>
            </a:fld>
            <a:endParaRPr lang="en-US"/>
          </a:p>
        </p:txBody>
      </p:sp>
    </p:spTree>
    <p:extLst>
      <p:ext uri="{BB962C8B-B14F-4D97-AF65-F5344CB8AC3E}">
        <p14:creationId xmlns:p14="http://schemas.microsoft.com/office/powerpoint/2010/main" val="625574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ＭＳ Ｐゴシック" panose="020B0600070205080204" pitchFamily="34" charset="-128"/>
              </a:rPr>
              <a:t>Main surgical aim is to restore the facial appearance to as near normal as possible. This is true for cleft lip defects. With cleft palate, primarily isolate the nasal cavity from oral cavity. In doing so, every effort is to be made to preserve and restore the maxillary-mandibular occlusion.  All these efforts may result in shortening of the palate and </a:t>
            </a:r>
            <a:r>
              <a:rPr lang="en-US" altLang="en-US" dirty="0" err="1">
                <a:ea typeface="ＭＳ Ｐゴシック" panose="020B0600070205080204" pitchFamily="34" charset="-128"/>
              </a:rPr>
              <a:t>velo</a:t>
            </a:r>
            <a:r>
              <a:rPr lang="en-US" altLang="en-US" dirty="0">
                <a:ea typeface="ＭＳ Ｐゴシック" panose="020B0600070205080204" pitchFamily="34" charset="-128"/>
              </a:rPr>
              <a:t>-pharyngeal insufficiency.  This will need to be corrected before the speech becomes too unintelligible. </a:t>
            </a:r>
          </a:p>
        </p:txBody>
      </p:sp>
      <p:sp>
        <p:nvSpPr>
          <p:cNvPr id="4" name="Slide Number Placeholder 3"/>
          <p:cNvSpPr>
            <a:spLocks noGrp="1"/>
          </p:cNvSpPr>
          <p:nvPr>
            <p:ph type="sldNum" sz="quarter" idx="10"/>
          </p:nvPr>
        </p:nvSpPr>
        <p:spPr/>
        <p:txBody>
          <a:bodyPr/>
          <a:lstStyle/>
          <a:p>
            <a:fld id="{194197A9-16E6-6545-9EDC-6DA70ECDFDC3}" type="slidenum">
              <a:rPr lang="en-US" smtClean="0"/>
              <a:t>13</a:t>
            </a:fld>
            <a:endParaRPr lang="en-US"/>
          </a:p>
        </p:txBody>
      </p:sp>
    </p:spTree>
    <p:extLst>
      <p:ext uri="{BB962C8B-B14F-4D97-AF65-F5344CB8AC3E}">
        <p14:creationId xmlns:p14="http://schemas.microsoft.com/office/powerpoint/2010/main" val="939476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In plastic surgical field, there has been an ongoing debate as to what is the best timing to repair the cleft lip. The debate has vacillated between very early to delayed one. Early repair was considered necessary when babies could not suck on the nipple effectively. In these days and age in western world, feeding can be accomplished by other means. In order to avoid transfusions, palate repair was either done in stages or until baby was big enough to lose 25 cc blood. We used to wait until the baby was about 15 </a:t>
            </a:r>
            <a:r>
              <a:rPr lang="en-US" altLang="en-US" dirty="0" err="1">
                <a:ea typeface="ＭＳ Ｐゴシック" panose="020B0600070205080204" pitchFamily="34" charset="-128"/>
              </a:rPr>
              <a:t>lbs</a:t>
            </a:r>
            <a:r>
              <a:rPr lang="en-US" altLang="en-US" dirty="0">
                <a:ea typeface="ＭＳ Ｐゴシック" panose="020B0600070205080204" pitchFamily="34" charset="-128"/>
              </a:rPr>
              <a:t> or more. In old days that would  be around 6-8 months. Now the babies are that size at an earlier age. With an appliance on the palate they do thrive. </a:t>
            </a:r>
          </a:p>
          <a:p>
            <a:endParaRPr lang="en-US" dirty="0"/>
          </a:p>
        </p:txBody>
      </p:sp>
      <p:sp>
        <p:nvSpPr>
          <p:cNvPr id="4" name="Slide Number Placeholder 3"/>
          <p:cNvSpPr>
            <a:spLocks noGrp="1"/>
          </p:cNvSpPr>
          <p:nvPr>
            <p:ph type="sldNum" sz="quarter" idx="10"/>
          </p:nvPr>
        </p:nvSpPr>
        <p:spPr/>
        <p:txBody>
          <a:bodyPr/>
          <a:lstStyle/>
          <a:p>
            <a:fld id="{194197A9-16E6-6545-9EDC-6DA70ECDFDC3}" type="slidenum">
              <a:rPr lang="en-US" smtClean="0"/>
              <a:t>14</a:t>
            </a:fld>
            <a:endParaRPr lang="en-US"/>
          </a:p>
        </p:txBody>
      </p:sp>
    </p:spTree>
    <p:extLst>
      <p:ext uri="{BB962C8B-B14F-4D97-AF65-F5344CB8AC3E}">
        <p14:creationId xmlns:p14="http://schemas.microsoft.com/office/powerpoint/2010/main" val="501305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have a better outcome with the lip and nose application of custom made device during the early life has become a standard of care</a:t>
            </a:r>
            <a:r>
              <a:rPr lang="en-US" baseline="0" dirty="0"/>
              <a:t>. </a:t>
            </a:r>
            <a:r>
              <a:rPr lang="en-US" dirty="0"/>
              <a:t>NAM device mold is usually custom made for a given child. In our institution, f</a:t>
            </a:r>
            <a:r>
              <a:rPr lang="en-US" baseline="0" dirty="0"/>
              <a:t>or the initial visit, the child is brought in the treatment room or the OR depending upon individual comfort level. A dental impression is done oral surgeon with anesthesiologist watching the patient without any monitors on. The device is left in place for a period of a week at a time and changed depending upon new alignment of the maxillae. These subsequent changes do not need involvement of anesthesiologists. The appliance ends being in place for a total of 2-3 months depending upon the correction achieved. This period also allows the nasal ala to lengthen and grow. The improvement in maxillary alignment and growth of the nasal ala allows for much better reconstruction of the lip and nose.  At our institution surgeons have discontinued using Latham device. </a:t>
            </a:r>
            <a:endParaRPr lang="en-US" dirty="0"/>
          </a:p>
        </p:txBody>
      </p:sp>
      <p:sp>
        <p:nvSpPr>
          <p:cNvPr id="4" name="Slide Number Placeholder 3"/>
          <p:cNvSpPr>
            <a:spLocks noGrp="1"/>
          </p:cNvSpPr>
          <p:nvPr>
            <p:ph type="sldNum" sz="quarter" idx="10"/>
          </p:nvPr>
        </p:nvSpPr>
        <p:spPr/>
        <p:txBody>
          <a:bodyPr/>
          <a:lstStyle/>
          <a:p>
            <a:fld id="{194197A9-16E6-6545-9EDC-6DA70ECDFDC3}" type="slidenum">
              <a:rPr lang="en-US" smtClean="0"/>
              <a:t>15</a:t>
            </a:fld>
            <a:endParaRPr lang="en-US"/>
          </a:p>
        </p:txBody>
      </p:sp>
    </p:spTree>
    <p:extLst>
      <p:ext uri="{BB962C8B-B14F-4D97-AF65-F5344CB8AC3E}">
        <p14:creationId xmlns:p14="http://schemas.microsoft.com/office/powerpoint/2010/main" val="762097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ＭＳ Ｐゴシック" panose="020B0600070205080204" pitchFamily="34" charset="-128"/>
              </a:rPr>
              <a:t>Debate for delaying the surgery has definitely won. Anesthetic risk is definitely lesser as the baby grows. In older days, that gave time for assessing any coexisting anomalies. In today’s world with tremendous technological advances, that is not an excuse one can give for delaying. Latham device is something much more common in last two decades or so. It brings the premaxilla and maxilla in line before definitive lip repair is accomplished. The device needs to be left in place for a few weeks to be effective. It definitely allows time for the parents and family to make mental adjustments toward the child. </a:t>
            </a:r>
          </a:p>
        </p:txBody>
      </p:sp>
      <p:sp>
        <p:nvSpPr>
          <p:cNvPr id="4" name="Slide Number Placeholder 3"/>
          <p:cNvSpPr>
            <a:spLocks noGrp="1"/>
          </p:cNvSpPr>
          <p:nvPr>
            <p:ph type="sldNum" sz="quarter" idx="10"/>
          </p:nvPr>
        </p:nvSpPr>
        <p:spPr/>
        <p:txBody>
          <a:bodyPr/>
          <a:lstStyle/>
          <a:p>
            <a:fld id="{194197A9-16E6-6545-9EDC-6DA70ECDFDC3}" type="slidenum">
              <a:rPr lang="en-US" smtClean="0"/>
              <a:t>16</a:t>
            </a:fld>
            <a:endParaRPr lang="en-US"/>
          </a:p>
        </p:txBody>
      </p:sp>
    </p:spTree>
    <p:extLst>
      <p:ext uri="{BB962C8B-B14F-4D97-AF65-F5344CB8AC3E}">
        <p14:creationId xmlns:p14="http://schemas.microsoft.com/office/powerpoint/2010/main" val="823884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ＭＳ Ｐゴシック" panose="020B0600070205080204" pitchFamily="34" charset="-128"/>
              </a:rPr>
              <a:t>Even a presence of an incomplete lip deformity has a devastating effect on baby’s facial appearance. More complete deformity plays a havoc not only with external appearance but with other functions such as speech, hearing, dentition and chewing. Unintelligible speech on top of flawed facial features, gives an impression of mental retardation and social rejection amongst peers in school and playground. Because of conductive hearing loss, there is some prevalence of mental retardation in this population. </a:t>
            </a:r>
          </a:p>
        </p:txBody>
      </p:sp>
      <p:sp>
        <p:nvSpPr>
          <p:cNvPr id="4" name="Slide Number Placeholder 3"/>
          <p:cNvSpPr>
            <a:spLocks noGrp="1"/>
          </p:cNvSpPr>
          <p:nvPr>
            <p:ph type="sldNum" sz="quarter" idx="10"/>
          </p:nvPr>
        </p:nvSpPr>
        <p:spPr/>
        <p:txBody>
          <a:bodyPr/>
          <a:lstStyle/>
          <a:p>
            <a:fld id="{194197A9-16E6-6545-9EDC-6DA70ECDFDC3}" type="slidenum">
              <a:rPr lang="en-US" smtClean="0"/>
              <a:t>17</a:t>
            </a:fld>
            <a:endParaRPr lang="en-US"/>
          </a:p>
        </p:txBody>
      </p:sp>
    </p:spTree>
    <p:extLst>
      <p:ext uri="{BB962C8B-B14F-4D97-AF65-F5344CB8AC3E}">
        <p14:creationId xmlns:p14="http://schemas.microsoft.com/office/powerpoint/2010/main" val="2039828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Push back </a:t>
            </a:r>
            <a:r>
              <a:rPr lang="en-US" altLang="en-US" dirty="0" err="1">
                <a:ea typeface="ＭＳ Ｐゴシック" panose="020B0600070205080204" pitchFamily="34" charset="-128"/>
              </a:rPr>
              <a:t>palatoplasty</a:t>
            </a:r>
            <a:r>
              <a:rPr lang="en-US" altLang="en-US" dirty="0">
                <a:ea typeface="ＭＳ Ｐゴシック" panose="020B0600070205080204" pitchFamily="34" charset="-128"/>
              </a:rPr>
              <a:t> was one of the oldest and commonest primary procedures these patients</a:t>
            </a:r>
            <a:r>
              <a:rPr lang="en-US" altLang="en-US" baseline="0" dirty="0">
                <a:ea typeface="ＭＳ Ｐゴシック" panose="020B0600070205080204" pitchFamily="34" charset="-128"/>
              </a:rPr>
              <a:t> underwent</a:t>
            </a:r>
            <a:r>
              <a:rPr lang="en-US" altLang="en-US" dirty="0">
                <a:ea typeface="ＭＳ Ｐゴシック" panose="020B0600070205080204" pitchFamily="34" charset="-128"/>
              </a:rPr>
              <a:t>. Usually it was done between 6-10 months of age. The classic repair consisted of making two release incisions parallel to alveolar margin, mobilizing </a:t>
            </a:r>
            <a:r>
              <a:rPr lang="en-US" altLang="en-US" dirty="0" err="1">
                <a:ea typeface="ＭＳ Ｐゴシック" panose="020B0600070205080204" pitchFamily="34" charset="-128"/>
              </a:rPr>
              <a:t>mucoperiosteal</a:t>
            </a:r>
            <a:r>
              <a:rPr lang="en-US" altLang="en-US" dirty="0">
                <a:ea typeface="ＭＳ Ｐゴシック" panose="020B0600070205080204" pitchFamily="34" charset="-128"/>
              </a:rPr>
              <a:t> flaps towards midline to close the defect. This leaves good size raw surface area in the mouth as well as floor of the nose. The flap is not attached to the bone. In older times, surgeons would tie a piece of gauze to the flap, hoping to put some pressure on the flap for hemostasis. It is difficult to have total hemostasis regardless of what is attempted and it only tends to gets worse during and after </a:t>
            </a:r>
            <a:r>
              <a:rPr lang="en-US" altLang="en-US" dirty="0" err="1">
                <a:ea typeface="ＭＳ Ｐゴシック" panose="020B0600070205080204" pitchFamily="34" charset="-128"/>
              </a:rPr>
              <a:t>extubation</a:t>
            </a:r>
            <a:r>
              <a:rPr lang="en-US" altLang="en-US" dirty="0">
                <a:ea typeface="ＭＳ Ｐゴシック" panose="020B0600070205080204" pitchFamily="34" charset="-128"/>
              </a:rPr>
              <a:t> because of coughing and breath holding resulting in higher venous pressure in the head and neck area. The surgeons tend to leave a heap of thrombin or </a:t>
            </a:r>
            <a:r>
              <a:rPr lang="en-US" altLang="en-US" dirty="0" err="1">
                <a:ea typeface="ＭＳ Ｐゴシック" panose="020B0600070205080204" pitchFamily="34" charset="-128"/>
              </a:rPr>
              <a:t>surgi</a:t>
            </a:r>
            <a:r>
              <a:rPr lang="en-US" altLang="en-US" dirty="0">
                <a:ea typeface="ＭＳ Ｐゴシック" panose="020B0600070205080204" pitchFamily="34" charset="-128"/>
              </a:rPr>
              <a:t>-seal on the raw surface which can come loose after </a:t>
            </a:r>
            <a:r>
              <a:rPr lang="en-US" altLang="en-US" dirty="0" err="1">
                <a:ea typeface="ＭＳ Ｐゴシック" panose="020B0600070205080204" pitchFamily="34" charset="-128"/>
              </a:rPr>
              <a:t>extubation</a:t>
            </a:r>
            <a:r>
              <a:rPr lang="en-US" altLang="en-US" dirty="0">
                <a:ea typeface="ＭＳ Ｐゴシック" panose="020B0600070205080204" pitchFamily="34" charset="-128"/>
              </a:rPr>
              <a:t> or with suction catheter. Indiscriminate suction of nasal and oral cavity is counter productive in this situation. A</a:t>
            </a:r>
            <a:r>
              <a:rPr lang="en-US" altLang="en-US" baseline="0" dirty="0">
                <a:ea typeface="ＭＳ Ｐゴシック" panose="020B0600070205080204" pitchFamily="34" charset="-128"/>
              </a:rPr>
              <a:t>ccumulation of sufficient evidence regarding the morbidity produced by this repair i.e. velopharyngeal insufficiency, impaired growth of the palate/maxilla and inferior repair of the palate muscles, this classic repair has fallen out of favor and is replaced by </a:t>
            </a:r>
            <a:r>
              <a:rPr lang="en-US" altLang="en-US" baseline="0" dirty="0" err="1">
                <a:ea typeface="ＭＳ Ｐゴシック" panose="020B0600070205080204" pitchFamily="34" charset="-128"/>
              </a:rPr>
              <a:t>Furlow</a:t>
            </a:r>
            <a:r>
              <a:rPr lang="en-US" altLang="en-US" baseline="0" dirty="0">
                <a:ea typeface="ＭＳ Ｐゴシック" panose="020B0600070205080204" pitchFamily="34" charset="-128"/>
              </a:rPr>
              <a:t> repair. </a:t>
            </a:r>
            <a:r>
              <a:rPr lang="en-US" altLang="en-US" dirty="0">
                <a:ea typeface="ＭＳ Ｐゴシック" panose="020B0600070205080204" pitchFamily="34" charset="-128"/>
              </a:rPr>
              <a:t> </a:t>
            </a:r>
          </a:p>
          <a:p>
            <a:endParaRPr lang="en-US" dirty="0"/>
          </a:p>
        </p:txBody>
      </p:sp>
      <p:sp>
        <p:nvSpPr>
          <p:cNvPr id="4" name="Slide Number Placeholder 3"/>
          <p:cNvSpPr>
            <a:spLocks noGrp="1"/>
          </p:cNvSpPr>
          <p:nvPr>
            <p:ph type="sldNum" sz="quarter" idx="10"/>
          </p:nvPr>
        </p:nvSpPr>
        <p:spPr/>
        <p:txBody>
          <a:bodyPr/>
          <a:lstStyle/>
          <a:p>
            <a:fld id="{194197A9-16E6-6545-9EDC-6DA70ECDFDC3}" type="slidenum">
              <a:rPr lang="en-US" smtClean="0"/>
              <a:t>18</a:t>
            </a:fld>
            <a:endParaRPr lang="en-US"/>
          </a:p>
        </p:txBody>
      </p:sp>
    </p:spTree>
    <p:extLst>
      <p:ext uri="{BB962C8B-B14F-4D97-AF65-F5344CB8AC3E}">
        <p14:creationId xmlns:p14="http://schemas.microsoft.com/office/powerpoint/2010/main" val="381796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a:t>Furlow</a:t>
            </a:r>
            <a:r>
              <a:rPr lang="en-US" baseline="0" dirty="0"/>
              <a:t> repair has almost become a standard approach for primary </a:t>
            </a:r>
            <a:r>
              <a:rPr lang="en-US" baseline="0" dirty="0" err="1"/>
              <a:t>palatoplasty</a:t>
            </a:r>
            <a:r>
              <a:rPr lang="en-US" baseline="0" dirty="0"/>
              <a:t>. With the Z </a:t>
            </a:r>
            <a:r>
              <a:rPr lang="en-US" baseline="0" dirty="0" err="1"/>
              <a:t>plasty</a:t>
            </a:r>
            <a:r>
              <a:rPr lang="en-US" baseline="0" dirty="0"/>
              <a:t>, the palate is repaired and lengthened at the same time, does not leave a raw surface on the oral aspect of the palate and allows for better repair of the palatal muscle structure. Incidence of </a:t>
            </a:r>
            <a:r>
              <a:rPr lang="en-US" baseline="0" dirty="0" err="1"/>
              <a:t>oronasal</a:t>
            </a:r>
            <a:r>
              <a:rPr lang="en-US" baseline="0" dirty="0"/>
              <a:t>/palate fistulae is about the same. </a:t>
            </a:r>
            <a:endParaRPr lang="en-US" dirty="0"/>
          </a:p>
        </p:txBody>
      </p:sp>
      <p:sp>
        <p:nvSpPr>
          <p:cNvPr id="4" name="Slide Number Placeholder 3"/>
          <p:cNvSpPr>
            <a:spLocks noGrp="1"/>
          </p:cNvSpPr>
          <p:nvPr>
            <p:ph type="sldNum" sz="quarter" idx="10"/>
          </p:nvPr>
        </p:nvSpPr>
        <p:spPr/>
        <p:txBody>
          <a:bodyPr/>
          <a:lstStyle/>
          <a:p>
            <a:fld id="{194197A9-16E6-6545-9EDC-6DA70ECDFDC3}" type="slidenum">
              <a:rPr lang="en-US" smtClean="0"/>
              <a:t>19</a:t>
            </a:fld>
            <a:endParaRPr lang="en-US"/>
          </a:p>
        </p:txBody>
      </p:sp>
    </p:spTree>
    <p:extLst>
      <p:ext uri="{BB962C8B-B14F-4D97-AF65-F5344CB8AC3E}">
        <p14:creationId xmlns:p14="http://schemas.microsoft.com/office/powerpoint/2010/main" val="1965756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ＭＳ Ｐゴシック" panose="020B0600070205080204" pitchFamily="34" charset="-128"/>
              </a:rPr>
              <a:t>Some of these patients will develop </a:t>
            </a:r>
            <a:r>
              <a:rPr lang="en-US" altLang="en-US" dirty="0" err="1">
                <a:ea typeface="ＭＳ Ｐゴシック" panose="020B0600070205080204" pitchFamily="34" charset="-128"/>
              </a:rPr>
              <a:t>velo</a:t>
            </a:r>
            <a:r>
              <a:rPr lang="en-US" altLang="en-US" dirty="0">
                <a:ea typeface="ＭＳ Ｐゴシック" panose="020B0600070205080204" pitchFamily="34" charset="-128"/>
              </a:rPr>
              <a:t>-pharyngeal insufficiency as they grow and with multiple surgical procedures in the area. Velum means palate in Latin. During speech and swallowing, the </a:t>
            </a:r>
            <a:r>
              <a:rPr lang="en-US" altLang="en-US" dirty="0" err="1">
                <a:ea typeface="ＭＳ Ｐゴシック" panose="020B0600070205080204" pitchFamily="34" charset="-128"/>
              </a:rPr>
              <a:t>pharyngeus</a:t>
            </a:r>
            <a:r>
              <a:rPr lang="en-US" altLang="en-US" dirty="0">
                <a:ea typeface="ＭＳ Ｐゴシック" panose="020B0600070205080204" pitchFamily="34" charset="-128"/>
              </a:rPr>
              <a:t> muscle along with soft palate and uvula contract and isolate the </a:t>
            </a:r>
            <a:r>
              <a:rPr lang="en-US" altLang="en-US" dirty="0" err="1">
                <a:ea typeface="ＭＳ Ｐゴシック" panose="020B0600070205080204" pitchFamily="34" charset="-128"/>
              </a:rPr>
              <a:t>naso</a:t>
            </a:r>
            <a:r>
              <a:rPr lang="en-US" altLang="en-US" dirty="0">
                <a:ea typeface="ＭＳ Ｐゴシック" panose="020B0600070205080204" pitchFamily="34" charset="-128"/>
              </a:rPr>
              <a:t>-pharynx from </a:t>
            </a:r>
            <a:r>
              <a:rPr lang="en-US" altLang="en-US" dirty="0" err="1">
                <a:ea typeface="ＭＳ Ｐゴシック" panose="020B0600070205080204" pitchFamily="34" charset="-128"/>
              </a:rPr>
              <a:t>oro</a:t>
            </a:r>
            <a:r>
              <a:rPr lang="en-US" altLang="en-US" dirty="0">
                <a:ea typeface="ＭＳ Ｐゴシック" panose="020B0600070205080204" pitchFamily="34" charset="-128"/>
              </a:rPr>
              <a:t>-pharynx and prevent escape of air and food into the nose. These patients tend to have nasal twang and unintelligible speech depending upon the extent of insufficiency. The severity of deficiency also decides on what kind of repair they will end up with. </a:t>
            </a:r>
          </a:p>
          <a:p>
            <a:pPr eaLnBrk="1" hangingPunct="1">
              <a:spcBef>
                <a:spcPct val="0"/>
              </a:spcBef>
            </a:pPr>
            <a:endParaRPr lang="en-US" altLang="en-US" dirty="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194197A9-16E6-6545-9EDC-6DA70ECDFDC3}" type="slidenum">
              <a:rPr lang="en-US" smtClean="0"/>
              <a:t>20</a:t>
            </a:fld>
            <a:endParaRPr lang="en-US"/>
          </a:p>
        </p:txBody>
      </p:sp>
    </p:spTree>
    <p:extLst>
      <p:ext uri="{BB962C8B-B14F-4D97-AF65-F5344CB8AC3E}">
        <p14:creationId xmlns:p14="http://schemas.microsoft.com/office/powerpoint/2010/main" val="1541944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err="1">
                <a:ea typeface="ＭＳ Ｐゴシック" panose="020B0600070205080204" pitchFamily="34" charset="-128"/>
              </a:rPr>
              <a:t>Pharyngoplasty</a:t>
            </a:r>
            <a:r>
              <a:rPr lang="en-US" altLang="en-US" dirty="0">
                <a:ea typeface="ＭＳ Ｐゴシック" panose="020B0600070205080204" pitchFamily="34" charset="-128"/>
              </a:rPr>
              <a:t> is usually done for milder form of </a:t>
            </a:r>
            <a:r>
              <a:rPr lang="en-US" altLang="en-US" dirty="0" err="1">
                <a:ea typeface="ＭＳ Ｐゴシック" panose="020B0600070205080204" pitchFamily="34" charset="-128"/>
              </a:rPr>
              <a:t>velo</a:t>
            </a:r>
            <a:r>
              <a:rPr lang="en-US" altLang="en-US" dirty="0">
                <a:ea typeface="ＭＳ Ｐゴシック" panose="020B0600070205080204" pitchFamily="34" charset="-128"/>
              </a:rPr>
              <a:t>-pharyngeal insufficiency. The “bump” may be an implant, fat</a:t>
            </a:r>
            <a:r>
              <a:rPr lang="en-US" altLang="en-US" baseline="0" dirty="0">
                <a:ea typeface="ＭＳ Ｐゴシック" panose="020B0600070205080204" pitchFamily="34" charset="-128"/>
              </a:rPr>
              <a:t> injection of the posterior pharyngeal wall</a:t>
            </a:r>
            <a:r>
              <a:rPr lang="en-US" altLang="en-US" dirty="0">
                <a:ea typeface="ＭＳ Ｐゴシック" panose="020B0600070205080204" pitchFamily="34" charset="-128"/>
              </a:rPr>
              <a:t> or </a:t>
            </a:r>
            <a:r>
              <a:rPr lang="en-US" altLang="en-US" dirty="0" err="1">
                <a:ea typeface="ＭＳ Ｐゴシック" panose="020B0600070205080204" pitchFamily="34" charset="-128"/>
              </a:rPr>
              <a:t>tonsilar</a:t>
            </a:r>
            <a:r>
              <a:rPr lang="en-US" altLang="en-US" dirty="0">
                <a:ea typeface="ＭＳ Ｐゴシック" panose="020B0600070205080204" pitchFamily="34" charset="-128"/>
              </a:rPr>
              <a:t> pillar rotation flaps</a:t>
            </a:r>
            <a:r>
              <a:rPr lang="en-US" altLang="en-US" baseline="0" dirty="0">
                <a:ea typeface="ＭＳ Ｐゴシック" panose="020B0600070205080204" pitchFamily="34" charset="-128"/>
              </a:rPr>
              <a:t> </a:t>
            </a:r>
            <a:r>
              <a:rPr lang="en-US" altLang="en-US" dirty="0">
                <a:ea typeface="ＭＳ Ｐゴシック" panose="020B0600070205080204" pitchFamily="34" charset="-128"/>
              </a:rPr>
              <a:t> In any given version, the posterior pharyngeal wall edema is not sufficient to result in post operative airway obstruction. Usually these patients do not need ICU admission after surgery. </a:t>
            </a:r>
          </a:p>
        </p:txBody>
      </p:sp>
      <p:sp>
        <p:nvSpPr>
          <p:cNvPr id="4" name="Slide Number Placeholder 3"/>
          <p:cNvSpPr>
            <a:spLocks noGrp="1"/>
          </p:cNvSpPr>
          <p:nvPr>
            <p:ph type="sldNum" sz="quarter" idx="10"/>
          </p:nvPr>
        </p:nvSpPr>
        <p:spPr/>
        <p:txBody>
          <a:bodyPr/>
          <a:lstStyle/>
          <a:p>
            <a:fld id="{194197A9-16E6-6545-9EDC-6DA70ECDFDC3}" type="slidenum">
              <a:rPr lang="en-US" smtClean="0"/>
              <a:t>21</a:t>
            </a:fld>
            <a:endParaRPr lang="en-US"/>
          </a:p>
        </p:txBody>
      </p:sp>
    </p:spTree>
    <p:extLst>
      <p:ext uri="{BB962C8B-B14F-4D97-AF65-F5344CB8AC3E}">
        <p14:creationId xmlns:p14="http://schemas.microsoft.com/office/powerpoint/2010/main" val="768464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ＭＳ Ｐゴシック" panose="020B0600070205080204" pitchFamily="34" charset="-128"/>
              </a:rPr>
              <a:t>French plastic surgeon Tessier came up with this numbering system in 1976. The clefts have a consistent anatomic pathway. They are numbered from 0 to 14 using mouth, nose and orbit to indicate the location and severity of the defect. 1, 2 and 3 are commonly encountered clefts. Cleft no. 4 and 5 go through upper lip, lower eyelid and eyeball. These patients present with </a:t>
            </a:r>
            <a:r>
              <a:rPr lang="en-US" altLang="en-US" dirty="0" err="1">
                <a:ea typeface="ＭＳ Ｐゴシック" panose="020B0600070205080204" pitchFamily="34" charset="-128"/>
              </a:rPr>
              <a:t>coloboma</a:t>
            </a:r>
            <a:r>
              <a:rPr lang="en-US" altLang="en-US" dirty="0">
                <a:ea typeface="ＭＳ Ｐゴシック" panose="020B0600070205080204" pitchFamily="34" charset="-128"/>
              </a:rPr>
              <a:t> of lower eyelid, absent eye ball, absent </a:t>
            </a:r>
            <a:r>
              <a:rPr lang="en-US" altLang="en-US" dirty="0" err="1">
                <a:ea typeface="ＭＳ Ｐゴシック" panose="020B0600070205080204" pitchFamily="34" charset="-128"/>
              </a:rPr>
              <a:t>zygoma</a:t>
            </a:r>
            <a:r>
              <a:rPr lang="en-US" altLang="en-US" dirty="0">
                <a:ea typeface="ＭＳ Ｐゴシック" panose="020B0600070205080204" pitchFamily="34" charset="-128"/>
              </a:rPr>
              <a:t> if there is a corresponding bony cleft. Cleft 6, 7 and 8 go through angle of the mouth, lower eyelid, lateral canthus and external ear. They exist either in isolation or combination. Clinically they  present as </a:t>
            </a:r>
            <a:r>
              <a:rPr lang="en-US" altLang="en-US" dirty="0" err="1">
                <a:ea typeface="ＭＳ Ｐゴシック" panose="020B0600070205080204" pitchFamily="34" charset="-128"/>
              </a:rPr>
              <a:t>Treacher</a:t>
            </a:r>
            <a:r>
              <a:rPr lang="en-US" altLang="en-US" dirty="0">
                <a:ea typeface="ＭＳ Ｐゴシック" panose="020B0600070205080204" pitchFamily="34" charset="-128"/>
              </a:rPr>
              <a:t> Collin’s, </a:t>
            </a:r>
            <a:r>
              <a:rPr lang="en-US" altLang="en-US" dirty="0" err="1">
                <a:ea typeface="ＭＳ Ｐゴシック" panose="020B0600070205080204" pitchFamily="34" charset="-128"/>
              </a:rPr>
              <a:t>Goldenhar</a:t>
            </a:r>
            <a:r>
              <a:rPr lang="en-US" altLang="en-US" dirty="0">
                <a:ea typeface="ＭＳ Ｐゴシック" panose="020B0600070205080204" pitchFamily="34" charset="-128"/>
              </a:rPr>
              <a:t> or </a:t>
            </a:r>
            <a:r>
              <a:rPr lang="en-US" altLang="en-US" dirty="0" err="1">
                <a:ea typeface="ＭＳ Ｐゴシック" panose="020B0600070205080204" pitchFamily="34" charset="-128"/>
              </a:rPr>
              <a:t>hemifacial</a:t>
            </a:r>
            <a:r>
              <a:rPr lang="en-US" altLang="en-US" dirty="0">
                <a:ea typeface="ＭＳ Ｐゴシック" panose="020B0600070205080204" pitchFamily="34" charset="-128"/>
              </a:rPr>
              <a:t> </a:t>
            </a:r>
            <a:r>
              <a:rPr lang="en-US" altLang="en-US" dirty="0" err="1">
                <a:ea typeface="ＭＳ Ｐゴシック" panose="020B0600070205080204" pitchFamily="34" charset="-128"/>
              </a:rPr>
              <a:t>microsomia</a:t>
            </a:r>
            <a:r>
              <a:rPr lang="en-US" altLang="en-US" dirty="0">
                <a:ea typeface="ＭＳ Ｐゴシック" panose="020B0600070205080204" pitchFamily="34" charset="-128"/>
              </a:rPr>
              <a:t> if there are corresponding bony clefts present. Any time you have a patient with </a:t>
            </a:r>
            <a:r>
              <a:rPr lang="en-US" altLang="en-US" dirty="0" err="1">
                <a:ea typeface="ＭＳ Ｐゴシック" panose="020B0600070205080204" pitchFamily="34" charset="-128"/>
              </a:rPr>
              <a:t>preauricular</a:t>
            </a:r>
            <a:r>
              <a:rPr lang="en-US" altLang="en-US" dirty="0">
                <a:ea typeface="ＭＳ Ｐゴシック" panose="020B0600070205080204" pitchFamily="34" charset="-128"/>
              </a:rPr>
              <a:t> tags, defective external ear, one must look for hypo plastic mandible  which will help in anticipating difficult intubation.</a:t>
            </a:r>
          </a:p>
          <a:p>
            <a:pPr eaLnBrk="1" hangingPunct="1">
              <a:spcBef>
                <a:spcPct val="0"/>
              </a:spcBef>
            </a:pPr>
            <a:r>
              <a:rPr lang="en-US" altLang="en-US" dirty="0" err="1">
                <a:ea typeface="ＭＳ Ｐゴシック" panose="020B0600070205080204" pitchFamily="34" charset="-128"/>
              </a:rPr>
              <a:t>www.cleftline.com</a:t>
            </a:r>
            <a:r>
              <a:rPr lang="en-US" altLang="en-US" dirty="0">
                <a:ea typeface="ＭＳ Ｐゴシック" panose="020B0600070205080204" pitchFamily="34" charset="-128"/>
              </a:rPr>
              <a:t>  article by Patricia Bacon Smith, MD.</a:t>
            </a:r>
          </a:p>
          <a:p>
            <a:endParaRPr lang="en-US" dirty="0"/>
          </a:p>
        </p:txBody>
      </p:sp>
      <p:sp>
        <p:nvSpPr>
          <p:cNvPr id="4" name="Slide Number Placeholder 3"/>
          <p:cNvSpPr>
            <a:spLocks noGrp="1"/>
          </p:cNvSpPr>
          <p:nvPr>
            <p:ph type="sldNum" sz="quarter" idx="10"/>
          </p:nvPr>
        </p:nvSpPr>
        <p:spPr/>
        <p:txBody>
          <a:bodyPr/>
          <a:lstStyle/>
          <a:p>
            <a:fld id="{194197A9-16E6-6545-9EDC-6DA70ECDFDC3}" type="slidenum">
              <a:rPr lang="en-US" smtClean="0"/>
              <a:t>4</a:t>
            </a:fld>
            <a:endParaRPr lang="en-US"/>
          </a:p>
        </p:txBody>
      </p:sp>
    </p:spTree>
    <p:extLst>
      <p:ext uri="{BB962C8B-B14F-4D97-AF65-F5344CB8AC3E}">
        <p14:creationId xmlns:p14="http://schemas.microsoft.com/office/powerpoint/2010/main" val="1230263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ＭＳ Ｐゴシック" panose="020B0600070205080204" pitchFamily="34" charset="-128"/>
              </a:rPr>
              <a:t>Pharyngeal flap repair is usually done for more severe forms of </a:t>
            </a:r>
            <a:r>
              <a:rPr lang="en-US" altLang="en-US" dirty="0" err="1">
                <a:ea typeface="ＭＳ Ｐゴシック" panose="020B0600070205080204" pitchFamily="34" charset="-128"/>
              </a:rPr>
              <a:t>velo</a:t>
            </a:r>
            <a:r>
              <a:rPr lang="en-US" altLang="en-US" dirty="0">
                <a:ea typeface="ＭＳ Ｐゴシック" panose="020B0600070205080204" pitchFamily="34" charset="-128"/>
              </a:rPr>
              <a:t>-pharyngeal insufficiencies. A strip of </a:t>
            </a:r>
            <a:r>
              <a:rPr lang="en-US" altLang="en-US" dirty="0" err="1">
                <a:ea typeface="ＭＳ Ｐゴシック" panose="020B0600070205080204" pitchFamily="34" charset="-128"/>
              </a:rPr>
              <a:t>muco</a:t>
            </a:r>
            <a:r>
              <a:rPr lang="en-US" altLang="en-US" dirty="0">
                <a:ea typeface="ＭＳ Ｐゴシック" panose="020B0600070205080204" pitchFamily="34" charset="-128"/>
              </a:rPr>
              <a:t>-muscular flap is raised from the posterior pharyngeal wall and attached to the superior surface of the palate. Here the diagram shows example of a superior flap. In this kind of repair, the donor site can be closed primarily but that still leaves the narrow flap with a raw undersurface. The potential post operative airway swelling is very high. In the beginning all these patients used to stay intubated for 2-3 days post operatively. Now a nasal trumpet used to bypass the incisional area and is sewn in place in one nostril and </a:t>
            </a:r>
            <a:r>
              <a:rPr lang="en-US" altLang="en-US" dirty="0" err="1">
                <a:ea typeface="ＭＳ Ｐゴシック" panose="020B0600070205080204" pitchFamily="34" charset="-128"/>
              </a:rPr>
              <a:t>naso</a:t>
            </a:r>
            <a:r>
              <a:rPr lang="en-US" altLang="en-US" dirty="0">
                <a:ea typeface="ＭＳ Ｐゴシック" panose="020B0600070205080204" pitchFamily="34" charset="-128"/>
              </a:rPr>
              <a:t>-gastric tube is left in place via the other nostril. The patient gets admitted in step down unit for a couple of days and then discharged home. With the development of newer</a:t>
            </a:r>
            <a:r>
              <a:rPr lang="en-US" altLang="en-US" baseline="0" dirty="0">
                <a:ea typeface="ＭＳ Ｐゴシック" panose="020B0600070205080204" pitchFamily="34" charset="-128"/>
              </a:rPr>
              <a:t> techniques of </a:t>
            </a:r>
            <a:r>
              <a:rPr lang="en-US" altLang="en-US" baseline="0" dirty="0" err="1">
                <a:ea typeface="ＭＳ Ｐゴシック" panose="020B0600070205080204" pitchFamily="34" charset="-128"/>
              </a:rPr>
              <a:t>palatoplasty</a:t>
            </a:r>
            <a:r>
              <a:rPr lang="en-US" altLang="en-US" baseline="0" dirty="0">
                <a:ea typeface="ＭＳ Ｐゴシック" panose="020B0600070205080204" pitchFamily="34" charset="-128"/>
              </a:rPr>
              <a:t> and palate lengthening, this procedure is becoming a rarity as well. </a:t>
            </a:r>
            <a:endParaRPr lang="en-US" altLang="en-US" dirty="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194197A9-16E6-6545-9EDC-6DA70ECDFDC3}" type="slidenum">
              <a:rPr lang="en-US" smtClean="0"/>
              <a:t>22</a:t>
            </a:fld>
            <a:endParaRPr lang="en-US"/>
          </a:p>
        </p:txBody>
      </p:sp>
    </p:spTree>
    <p:extLst>
      <p:ext uri="{BB962C8B-B14F-4D97-AF65-F5344CB8AC3E}">
        <p14:creationId xmlns:p14="http://schemas.microsoft.com/office/powerpoint/2010/main" val="1614974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ＭＳ Ｐゴシック" panose="020B0600070205080204" pitchFamily="34" charset="-128"/>
              </a:rPr>
              <a:t>After all the preliminary information we have gone through, for any pediatric anesthesiologist, the preoperative evaluation is not a lot different from all the frequent flyers we have in the OR. Prior anesthetics and surgical history is absolutely necessary. Many of these patients have ongoing nasal congestion with runny nose. One has to differentiate acute on chronic from just usual runny nose. On an average no chest x-rays are needed and are not done as a routine work up. Giving clear liquids 2 </a:t>
            </a:r>
            <a:r>
              <a:rPr lang="en-US" altLang="en-US" dirty="0" err="1">
                <a:ea typeface="ＭＳ Ｐゴシック" panose="020B0600070205080204" pitchFamily="34" charset="-128"/>
              </a:rPr>
              <a:t>hrs</a:t>
            </a:r>
            <a:r>
              <a:rPr lang="en-US" altLang="en-US" dirty="0">
                <a:ea typeface="ＭＳ Ｐゴシック" panose="020B0600070205080204" pitchFamily="34" charset="-128"/>
              </a:rPr>
              <a:t> prior to the surgery is now fairly routine in all the children’s hospitals. Since the oral intake on all these patients almost never gets back to normal for several days, it is important to keep them hydrated. Repeat visitors do deserve premedication and/or parental presence during induction time. Depending upon one’s preferences</a:t>
            </a:r>
            <a:r>
              <a:rPr lang="en-US" altLang="en-US" baseline="0" dirty="0">
                <a:ea typeface="ＭＳ Ｐゴシック" panose="020B0600070205080204" pitchFamily="34" charset="-128"/>
              </a:rPr>
              <a:t> and circumstance, parental presence may be advantageous for even the non-frequent flyers. </a:t>
            </a:r>
            <a:r>
              <a:rPr lang="en-US" altLang="en-US" dirty="0">
                <a:ea typeface="ＭＳ Ｐゴシック" panose="020B0600070205080204" pitchFamily="34" charset="-128"/>
              </a:rPr>
              <a:t>There was a time when we used to type and screen for blood on all the </a:t>
            </a:r>
            <a:r>
              <a:rPr lang="en-US" altLang="en-US" dirty="0" err="1">
                <a:ea typeface="ＭＳ Ｐゴシック" panose="020B0600070205080204" pitchFamily="34" charset="-128"/>
              </a:rPr>
              <a:t>palatoplasties</a:t>
            </a:r>
            <a:r>
              <a:rPr lang="en-US" altLang="en-US" dirty="0">
                <a:ea typeface="ＭＳ Ｐゴシック" panose="020B0600070205080204" pitchFamily="34" charset="-128"/>
              </a:rPr>
              <a:t>. After years of experience with these surgeries, that is not done as a routine. On an average, outside of the pharyngeal flap repairs, no </a:t>
            </a:r>
            <a:r>
              <a:rPr lang="en-US" altLang="en-US" dirty="0" err="1">
                <a:ea typeface="ＭＳ Ｐゴシック" panose="020B0600070205080204" pitchFamily="34" charset="-128"/>
              </a:rPr>
              <a:t>palatoplasty</a:t>
            </a:r>
            <a:r>
              <a:rPr lang="en-US" altLang="en-US" dirty="0">
                <a:ea typeface="ＭＳ Ｐゴシック" panose="020B0600070205080204" pitchFamily="34" charset="-128"/>
              </a:rPr>
              <a:t> patient needs ICU admission unless a difficult airway</a:t>
            </a:r>
            <a:r>
              <a:rPr lang="en-US" altLang="en-US" baseline="0" dirty="0">
                <a:ea typeface="ＭＳ Ｐゴシック" panose="020B0600070205080204" pitchFamily="34" charset="-128"/>
              </a:rPr>
              <a:t> is anticipated</a:t>
            </a:r>
            <a:r>
              <a:rPr lang="en-US" altLang="en-US" dirty="0">
                <a:ea typeface="ＭＳ Ｐゴシック" panose="020B0600070205080204" pitchFamily="34" charset="-128"/>
              </a:rPr>
              <a:t>. There is a class of patients with difficult intubations, who may stay intubated post operatively for a day or so. The difficult intubation without bleeding in the mouth only gets more difficult in emergency situation. When the need arises, only the intensivists are around to do the job and that is not a good situation to be in. </a:t>
            </a:r>
          </a:p>
        </p:txBody>
      </p:sp>
      <p:sp>
        <p:nvSpPr>
          <p:cNvPr id="4" name="Slide Number Placeholder 3"/>
          <p:cNvSpPr>
            <a:spLocks noGrp="1"/>
          </p:cNvSpPr>
          <p:nvPr>
            <p:ph type="sldNum" sz="quarter" idx="10"/>
          </p:nvPr>
        </p:nvSpPr>
        <p:spPr/>
        <p:txBody>
          <a:bodyPr/>
          <a:lstStyle/>
          <a:p>
            <a:fld id="{194197A9-16E6-6545-9EDC-6DA70ECDFDC3}" type="slidenum">
              <a:rPr lang="en-US" smtClean="0"/>
              <a:t>23</a:t>
            </a:fld>
            <a:endParaRPr lang="en-US"/>
          </a:p>
        </p:txBody>
      </p:sp>
    </p:spTree>
    <p:extLst>
      <p:ext uri="{BB962C8B-B14F-4D97-AF65-F5344CB8AC3E}">
        <p14:creationId xmlns:p14="http://schemas.microsoft.com/office/powerpoint/2010/main" val="798614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ＭＳ Ｐゴシック" panose="020B0600070205080204" pitchFamily="34" charset="-128"/>
              </a:rPr>
              <a:t>There are some special needs for performing a smooth anesthetic for these patients. Now that we do have micro cuffed oral low profile endotracheal tubes available, it is a good idea to use them even on the young </a:t>
            </a:r>
            <a:r>
              <a:rPr lang="en-US" altLang="en-US" dirty="0" err="1">
                <a:ea typeface="ＭＳ Ｐゴシック" panose="020B0600070205080204" pitchFamily="34" charset="-128"/>
              </a:rPr>
              <a:t>palatoplasty</a:t>
            </a:r>
            <a:r>
              <a:rPr lang="en-US" altLang="en-US" dirty="0">
                <a:ea typeface="ＭＳ Ｐゴシック" panose="020B0600070205080204" pitchFamily="34" charset="-128"/>
              </a:rPr>
              <a:t> patients. Operating table and in effect the patient is always turned away at 90 degrees. This necessitates positioning of the equipment correctly to facilitate  smooth transition. A low profile endotracheal tube and a light weight breathing circuit that is long enough to prevent drag on the endotracheal tube are a must.  Since the eyes are in the operating field, lubrication or cornea </a:t>
            </a:r>
            <a:r>
              <a:rPr lang="en-US" altLang="en-US" dirty="0" err="1">
                <a:ea typeface="ＭＳ Ｐゴシック" panose="020B0600070205080204" pitchFamily="34" charset="-128"/>
              </a:rPr>
              <a:t>occluders</a:t>
            </a:r>
            <a:r>
              <a:rPr lang="en-US" altLang="en-US" dirty="0">
                <a:ea typeface="ＭＳ Ｐゴシック" panose="020B0600070205080204" pitchFamily="34" charset="-128"/>
              </a:rPr>
              <a:t> are necessary. Monitoring is non invasive and standard. In these patients, it would be a good idea to monitor air entry in the left lung field.</a:t>
            </a:r>
            <a:r>
              <a:rPr lang="en-US" altLang="en-US" baseline="0" dirty="0">
                <a:ea typeface="ＭＳ Ｐゴシック" panose="020B0600070205080204" pitchFamily="34" charset="-128"/>
              </a:rPr>
              <a:t> </a:t>
            </a:r>
          </a:p>
          <a:p>
            <a:pPr eaLnBrk="1" hangingPunct="1">
              <a:spcBef>
                <a:spcPct val="0"/>
              </a:spcBef>
            </a:pPr>
            <a:r>
              <a:rPr lang="en-US" altLang="en-US" baseline="0" dirty="0">
                <a:ea typeface="ＭＳ Ｐゴシック" panose="020B0600070205080204" pitchFamily="34" charset="-128"/>
              </a:rPr>
              <a:t>Most of the times, it is a good idea to use volume cycled/controlled ventilation mode on the ventilator (if available). In such cases, monitoring the </a:t>
            </a:r>
            <a:r>
              <a:rPr lang="en-US" altLang="en-US" dirty="0">
                <a:ea typeface="ＭＳ Ｐゴシック" panose="020B0600070205080204" pitchFamily="34" charset="-128"/>
              </a:rPr>
              <a:t> peak inspiratory pressures at all times during the case (once the mouth gag is in place</a:t>
            </a:r>
            <a:r>
              <a:rPr lang="en-US" altLang="en-US" baseline="0" dirty="0">
                <a:ea typeface="ＭＳ Ｐゴシック" panose="020B0600070205080204" pitchFamily="34" charset="-128"/>
              </a:rPr>
              <a:t> ) is of paramount importance</a:t>
            </a:r>
            <a:r>
              <a:rPr lang="en-US" altLang="en-US" dirty="0">
                <a:ea typeface="ＭＳ Ｐゴシック" panose="020B0600070205080204" pitchFamily="34" charset="-128"/>
              </a:rPr>
              <a:t>. This helps in detection of kinking of the endotracheal tube secondary to mouth gag placement in a timely manner.</a:t>
            </a:r>
            <a:r>
              <a:rPr lang="en-US" altLang="en-US" baseline="0" dirty="0">
                <a:ea typeface="ＭＳ Ｐゴシック" panose="020B0600070205080204" pitchFamily="34" charset="-128"/>
              </a:rPr>
              <a:t> If patient is allowed to breath spontaneously during the procedure, it would be a good idea to periodically give a positive pressure breath to check for airway obstruction. </a:t>
            </a:r>
          </a:p>
          <a:p>
            <a:pPr eaLnBrk="1" hangingPunct="1">
              <a:spcBef>
                <a:spcPct val="0"/>
              </a:spcBef>
            </a:pPr>
            <a:r>
              <a:rPr lang="en-US" altLang="en-US" dirty="0">
                <a:ea typeface="ＭＳ Ｐゴシック" panose="020B0600070205080204" pitchFamily="34" charset="-128"/>
              </a:rPr>
              <a:t>With changing of the head and neck position, one may end up with endobronchial intubation during the surgery. Some of the surgeons use a lot of epinephrine, either for infiltration or soaked </a:t>
            </a:r>
            <a:r>
              <a:rPr lang="en-US" altLang="en-US" dirty="0" err="1">
                <a:ea typeface="ＭＳ Ｐゴシック" panose="020B0600070205080204" pitchFamily="34" charset="-128"/>
              </a:rPr>
              <a:t>cottonoids</a:t>
            </a:r>
            <a:r>
              <a:rPr lang="en-US" altLang="en-US" dirty="0">
                <a:ea typeface="ＭＳ Ｐゴシック" panose="020B0600070205080204" pitchFamily="34" charset="-128"/>
              </a:rPr>
              <a:t> for hemostasis. Sometimes, especially in a smaller babies, it can result in tachycardia and hypertension. Awareness of the situation helps in timely management of the issue. All these patients need to stay well hydrated into the post operative period. </a:t>
            </a:r>
          </a:p>
        </p:txBody>
      </p:sp>
      <p:sp>
        <p:nvSpPr>
          <p:cNvPr id="4" name="Slide Number Placeholder 3"/>
          <p:cNvSpPr>
            <a:spLocks noGrp="1"/>
          </p:cNvSpPr>
          <p:nvPr>
            <p:ph type="sldNum" sz="quarter" idx="10"/>
          </p:nvPr>
        </p:nvSpPr>
        <p:spPr/>
        <p:txBody>
          <a:bodyPr/>
          <a:lstStyle/>
          <a:p>
            <a:fld id="{194197A9-16E6-6545-9EDC-6DA70ECDFDC3}" type="slidenum">
              <a:rPr lang="en-US" smtClean="0"/>
              <a:t>24</a:t>
            </a:fld>
            <a:endParaRPr lang="en-US"/>
          </a:p>
        </p:txBody>
      </p:sp>
    </p:spTree>
    <p:extLst>
      <p:ext uri="{BB962C8B-B14F-4D97-AF65-F5344CB8AC3E}">
        <p14:creationId xmlns:p14="http://schemas.microsoft.com/office/powerpoint/2010/main" val="1623382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a:t>
            </a:r>
            <a:r>
              <a:rPr lang="en-US" baseline="0" dirty="0"/>
              <a:t> the table at right angle, movement of the head and neck during the surgery, constant surgical presence in the mouth and no easy access to the airway during the surgery makes the airway quite vulnerable during the entire procedure.  It is quite important to effectively monitor and take care of the issues in a timely manner becomes a central point of management of these patients. </a:t>
            </a:r>
          </a:p>
          <a:p>
            <a:r>
              <a:rPr lang="en-US" baseline="0" dirty="0"/>
              <a:t>Depending upon the availability of the ventilators, it is a good idea to use volume cycled/controlled ventilation mode and monitor the PIP as a surrogate monitor for changes in the delivered volume. Letting the patient breath spontaneously during the procedure means one must assess the patency of the tube frequently by giving a positive pressure breath.  Pressure cycled/controlled ventilation mode leads the hypoventilation in the event of kinking of the tube. Unless one has the ability to monitor the end tidal CO2, awareness and more vigilance is necessary to avert hypoxia and atelectasis.  Resultant hypoventilation and hypercarbia will lead to increased oozing from the operating site where hemostasis is borderline difficult because of the nature of the surgery i.e. raising a </a:t>
            </a:r>
            <a:r>
              <a:rPr lang="en-US" baseline="0" dirty="0" err="1"/>
              <a:t>muco</a:t>
            </a:r>
            <a:r>
              <a:rPr lang="en-US" baseline="0" dirty="0"/>
              <a:t>-periosteal flap.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a:t>A syndromic cleft palate patient tends to have a </a:t>
            </a:r>
            <a:r>
              <a:rPr lang="en-US" baseline="0" dirty="0" err="1"/>
              <a:t>hypoplastic</a:t>
            </a:r>
            <a:r>
              <a:rPr lang="en-US" baseline="0" dirty="0"/>
              <a:t> mandible i.e. Pierre Robin sequence or </a:t>
            </a:r>
            <a:r>
              <a:rPr lang="en-US" baseline="0" dirty="0" err="1"/>
              <a:t>Treacher</a:t>
            </a:r>
            <a:r>
              <a:rPr lang="en-US" baseline="0" dirty="0"/>
              <a:t> Collins/</a:t>
            </a:r>
            <a:r>
              <a:rPr lang="en-US" baseline="0" dirty="0" err="1"/>
              <a:t>Goldenhar</a:t>
            </a:r>
            <a:r>
              <a:rPr lang="en-US" baseline="0" dirty="0"/>
              <a:t> syndrome. </a:t>
            </a:r>
            <a:r>
              <a:rPr lang="en-US" altLang="en-US" dirty="0">
                <a:ea typeface="ＭＳ Ｐゴシック" panose="020B0600070205080204" pitchFamily="34" charset="-128"/>
              </a:rPr>
              <a:t>Mouth</a:t>
            </a:r>
            <a:r>
              <a:rPr lang="en-US" altLang="en-US" baseline="0" dirty="0">
                <a:ea typeface="ＭＳ Ｐゴシック" panose="020B0600070205080204" pitchFamily="34" charset="-128"/>
              </a:rPr>
              <a:t> gag placement without kinking the endotracheal tube has to be done quite carefully and more vigilance is necessary in monitoring the airway in these patients. These are the patients whose length of the airway tends to be shorter and may be more prone to endobronchial migration of the endotracheal tube. If cuffed oral Rae tubes are not available and in order to get a good airway fit, one ends up using a larger sized </a:t>
            </a:r>
            <a:r>
              <a:rPr lang="en-US" altLang="en-US" baseline="0" dirty="0" err="1">
                <a:ea typeface="ＭＳ Ｐゴシック" panose="020B0600070205080204" pitchFamily="34" charset="-128"/>
              </a:rPr>
              <a:t>uncuffed</a:t>
            </a:r>
            <a:r>
              <a:rPr lang="en-US" altLang="en-US" baseline="0" dirty="0">
                <a:ea typeface="ＭＳ Ｐゴシック" panose="020B0600070205080204" pitchFamily="34" charset="-128"/>
              </a:rPr>
              <a:t> tube, then one may end up with the same issue even in a normal patient. </a:t>
            </a:r>
          </a:p>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baseline="0" dirty="0">
                <a:ea typeface="ＭＳ Ｐゴシック" panose="020B0600070205080204" pitchFamily="34" charset="-128"/>
              </a:rPr>
              <a:t>Accidental </a:t>
            </a:r>
            <a:r>
              <a:rPr lang="en-US" altLang="en-US" baseline="0" dirty="0" err="1">
                <a:ea typeface="ＭＳ Ｐゴシック" panose="020B0600070205080204" pitchFamily="34" charset="-128"/>
              </a:rPr>
              <a:t>extubation</a:t>
            </a:r>
            <a:r>
              <a:rPr lang="en-US" altLang="en-US" baseline="0" dirty="0">
                <a:ea typeface="ＭＳ Ｐゴシック" panose="020B0600070205080204" pitchFamily="34" charset="-128"/>
              </a:rPr>
              <a:t> tends to be more common in inexperienced surgeon’s hands. In some of the syndromic patients, palate exposure may need more changes in the head and neck position during the surgery, making the endotracheal tube more vulnerable to undesirable migration in both directions. </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194197A9-16E6-6545-9EDC-6DA70ECDFDC3}" type="slidenum">
              <a:rPr lang="en-US" smtClean="0"/>
              <a:t>25</a:t>
            </a:fld>
            <a:endParaRPr lang="en-US"/>
          </a:p>
        </p:txBody>
      </p:sp>
    </p:spTree>
    <p:extLst>
      <p:ext uri="{BB962C8B-B14F-4D97-AF65-F5344CB8AC3E}">
        <p14:creationId xmlns:p14="http://schemas.microsoft.com/office/powerpoint/2010/main" val="1499692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ＭＳ Ｐゴシック" panose="020B0600070205080204" pitchFamily="34" charset="-128"/>
              </a:rPr>
              <a:t>Awake or deep </a:t>
            </a:r>
            <a:r>
              <a:rPr lang="en-US" altLang="en-US" dirty="0" err="1">
                <a:ea typeface="ＭＳ Ｐゴシック" panose="020B0600070205080204" pitchFamily="34" charset="-128"/>
              </a:rPr>
              <a:t>extubation</a:t>
            </a:r>
            <a:r>
              <a:rPr lang="en-US" altLang="en-US" dirty="0">
                <a:ea typeface="ＭＳ Ｐゴシック" panose="020B0600070205080204" pitchFamily="34" charset="-128"/>
              </a:rPr>
              <a:t> is a million dollar question for </a:t>
            </a:r>
            <a:r>
              <a:rPr lang="en-US" altLang="en-US" dirty="0" err="1">
                <a:ea typeface="ＭＳ Ｐゴシック" panose="020B0600070205080204" pitchFamily="34" charset="-128"/>
              </a:rPr>
              <a:t>anethesiologist</a:t>
            </a:r>
            <a:r>
              <a:rPr lang="en-US" altLang="en-US" dirty="0">
                <a:ea typeface="ＭＳ Ｐゴシック" panose="020B0600070205080204" pitchFamily="34" charset="-128"/>
              </a:rPr>
              <a:t> of note. The airway is always at risk. If the patient coughs excessively on the endotracheal tube, there is a risk of activating bleeding from the raw surface area of the palate and the </a:t>
            </a:r>
            <a:r>
              <a:rPr lang="en-US" altLang="en-US" dirty="0" err="1">
                <a:ea typeface="ＭＳ Ｐゴシック" panose="020B0600070205080204" pitchFamily="34" charset="-128"/>
              </a:rPr>
              <a:t>mucoperiosteal</a:t>
            </a:r>
            <a:r>
              <a:rPr lang="en-US" altLang="en-US" dirty="0">
                <a:ea typeface="ＭＳ Ｐゴシック" panose="020B0600070205080204" pitchFamily="34" charset="-128"/>
              </a:rPr>
              <a:t> flap. If the patient is extubated at deeper level, laryngospasm and breath holding/apnea may become an important complication to deal with. In both cases, it is extremely important</a:t>
            </a:r>
            <a:r>
              <a:rPr lang="en-US" altLang="en-US" baseline="0" dirty="0">
                <a:ea typeface="ＭＳ Ｐゴシック" panose="020B0600070205080204" pitchFamily="34" charset="-128"/>
              </a:rPr>
              <a:t> to have a mechanism in place to make sure that the pharyngeal packs are removed prior to removing the mouth gag. The mechanism may be in any form, either a time out at the end of the surgery, a string attached to the pack and is hanging out side the mouth or a reminder written on the board so that everyone in the room is aware of the event. </a:t>
            </a: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Providing adequate pain relief without leading to airway obstruction may be difficult in some of the younger patients, especially with a borderline difficult airway. An airway that is difficult to secure to begin with becomes more difficult to handle after surgery</a:t>
            </a:r>
            <a:r>
              <a:rPr lang="en-US" altLang="en-US" baseline="0" dirty="0">
                <a:ea typeface="ＭＳ Ｐゴシック" panose="020B0600070205080204" pitchFamily="34" charset="-128"/>
              </a:rPr>
              <a:t> because of raw surface areas of the flap, closure of the gap in the palate, lengthening of the palate and swelling of the tissues (pharyngeal flap repair).  In such cases, </a:t>
            </a:r>
            <a:r>
              <a:rPr lang="en-US" altLang="en-US" baseline="0" dirty="0" err="1">
                <a:ea typeface="ＭＳ Ｐゴシック" panose="020B0600070205080204" pitchFamily="34" charset="-128"/>
              </a:rPr>
              <a:t>extubation</a:t>
            </a:r>
            <a:r>
              <a:rPr lang="en-US" altLang="en-US" baseline="0" dirty="0">
                <a:ea typeface="ＭＳ Ｐゴシック" panose="020B0600070205080204" pitchFamily="34" charset="-128"/>
              </a:rPr>
              <a:t> may have to be differed to another day. At the very least, post operative ICU admission may be a necessity.  </a:t>
            </a:r>
            <a:r>
              <a:rPr lang="en-US" altLang="en-US" dirty="0">
                <a:ea typeface="ＭＳ Ｐゴシック" panose="020B0600070205080204" pitchFamily="34" charset="-128"/>
              </a:rPr>
              <a:t>Oral or nasal suction needs to be done with caution because of the raw</a:t>
            </a:r>
            <a:r>
              <a:rPr lang="en-US" altLang="en-US" baseline="0" dirty="0">
                <a:ea typeface="ＭＳ Ｐゴシック" panose="020B0600070205080204" pitchFamily="34" charset="-128"/>
              </a:rPr>
              <a:t> surface of the nasal </a:t>
            </a:r>
            <a:r>
              <a:rPr lang="en-US" altLang="en-US" baseline="0" dirty="0" err="1">
                <a:ea typeface="ＭＳ Ｐゴシック" panose="020B0600070205080204" pitchFamily="34" charset="-128"/>
              </a:rPr>
              <a:t>surfaceof</a:t>
            </a:r>
            <a:r>
              <a:rPr lang="en-US" altLang="en-US" baseline="0" dirty="0">
                <a:ea typeface="ＭＳ Ｐゴシック" panose="020B0600070205080204" pitchFamily="34" charset="-128"/>
              </a:rPr>
              <a:t> </a:t>
            </a:r>
            <a:r>
              <a:rPr lang="en-US" altLang="en-US" baseline="0" dirty="0" err="1">
                <a:ea typeface="ＭＳ Ｐゴシック" panose="020B0600070205080204" pitchFamily="34" charset="-128"/>
              </a:rPr>
              <a:t>mucoperosteal</a:t>
            </a:r>
            <a:r>
              <a:rPr lang="en-US" altLang="en-US" baseline="0" dirty="0">
                <a:ea typeface="ＭＳ Ｐゴシック" panose="020B0600070205080204" pitchFamily="34" charset="-128"/>
              </a:rPr>
              <a:t> flap or the donor site on the palate. </a:t>
            </a:r>
            <a:r>
              <a:rPr lang="en-US" altLang="en-US" dirty="0">
                <a:ea typeface="ＭＳ Ｐゴシック" panose="020B0600070205080204" pitchFamily="34" charset="-128"/>
              </a:rPr>
              <a:t> </a:t>
            </a:r>
          </a:p>
          <a:p>
            <a:pPr eaLnBrk="1" hangingPunct="1">
              <a:spcBef>
                <a:spcPct val="0"/>
              </a:spcBef>
            </a:pPr>
            <a:r>
              <a:rPr lang="en-US" altLang="en-US" dirty="0">
                <a:ea typeface="ＭＳ Ｐゴシック" panose="020B0600070205080204" pitchFamily="34" charset="-128"/>
              </a:rPr>
              <a:t>Many surgeons tend to leave a tongue traction suture in place to help in dealing with airway obstruction. Most of these patients have restraint on their arms to avoid pulling at repaired lip, nose or palate</a:t>
            </a:r>
            <a:r>
              <a:rPr lang="en-US" altLang="en-US" baseline="0" dirty="0">
                <a:ea typeface="ＭＳ Ｐゴシック" panose="020B0600070205080204" pitchFamily="34" charset="-128"/>
              </a:rPr>
              <a:t>. Both the issues,  tongue traction suture and restraints on the arms,  can be a great source of irritation for even a comfortable patient. </a:t>
            </a:r>
            <a:r>
              <a:rPr lang="en-US" altLang="en-US" dirty="0">
                <a:ea typeface="ＭＳ Ｐゴシック" panose="020B0600070205080204" pitchFamily="34" charset="-128"/>
              </a:rPr>
              <a:t> Since the oral feeding is way below par for a couple of days, IV access needs to be well protected. Intra operative fluid replacement must</a:t>
            </a:r>
            <a:r>
              <a:rPr lang="en-US" altLang="en-US" baseline="0" dirty="0">
                <a:ea typeface="ＭＳ Ｐゴシック" panose="020B0600070205080204" pitchFamily="34" charset="-128"/>
              </a:rPr>
              <a:t> be more than adequate to allow for preoperative deficit and blood loss during surgery. </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194197A9-16E6-6545-9EDC-6DA70ECDFDC3}" type="slidenum">
              <a:rPr lang="en-US" smtClean="0"/>
              <a:t>26</a:t>
            </a:fld>
            <a:endParaRPr lang="en-US"/>
          </a:p>
        </p:txBody>
      </p:sp>
    </p:spTree>
    <p:extLst>
      <p:ext uri="{BB962C8B-B14F-4D97-AF65-F5344CB8AC3E}">
        <p14:creationId xmlns:p14="http://schemas.microsoft.com/office/powerpoint/2010/main" val="486867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Opioids are still the mainstay of the intra</a:t>
            </a:r>
            <a:r>
              <a:rPr lang="en-US" baseline="0" dirty="0"/>
              <a:t> and post operative pain management. Since the </a:t>
            </a:r>
            <a:r>
              <a:rPr lang="en-US" baseline="0" dirty="0" err="1"/>
              <a:t>subperiosteal</a:t>
            </a:r>
            <a:r>
              <a:rPr lang="en-US" baseline="0" dirty="0"/>
              <a:t> infiltration is painful, an adequate amount of opioid dose needs to be on board before the surgeon starts infiltrating the palate. Choice of opioid is individual and in case of global missions, availability. Adjuvants, such a </a:t>
            </a:r>
            <a:r>
              <a:rPr lang="en-US" baseline="0" dirty="0" err="1"/>
              <a:t>dexmedetomidine</a:t>
            </a:r>
            <a:r>
              <a:rPr lang="en-US" baseline="0" dirty="0"/>
              <a:t> have definitely made the pain management a lot easier.  Needless to say, I have used it on my patients since the day it was available in our institution.   </a:t>
            </a:r>
            <a:r>
              <a:rPr lang="en-US" dirty="0"/>
              <a:t>All the patients do get a field block</a:t>
            </a:r>
            <a:r>
              <a:rPr lang="en-US" baseline="0" dirty="0"/>
              <a:t> regardless, simply because of the need for vasoconstrictor to accomplish hemostasis. Whether to use lidocaine or bupivacaine in combination with epinephrine is a matter of surgical preference, duration of surgery etc. In our institution, we have never really found any difference in field block vs. nerve block vs. opioids in terms of ease of </a:t>
            </a:r>
            <a:r>
              <a:rPr lang="en-US" baseline="0" dirty="0" err="1"/>
              <a:t>extubation</a:t>
            </a:r>
            <a:r>
              <a:rPr lang="en-US" baseline="0" dirty="0"/>
              <a:t>, laryngospasm, speed of oral intake or hospital discharge for that matter. Even on surgical missions ( I have plenty under my belt ), this has not really been an issue. </a:t>
            </a:r>
          </a:p>
          <a:p>
            <a:r>
              <a:rPr lang="en-US" baseline="0" dirty="0"/>
              <a:t>Infraorbital nerve block can be easily done by the surgeon from inside the mouth before the start of cleft lip repair. On the other hand, depending on one’s relationship with the surgeon, the anesthesiologist can do the block very easily before and after the surgery.  For palate repair hemostasis is a lot trickier than lip repair. This need dictates the </a:t>
            </a:r>
            <a:r>
              <a:rPr lang="en-US" baseline="0" dirty="0" err="1"/>
              <a:t>subperiosteal</a:t>
            </a:r>
            <a:r>
              <a:rPr lang="en-US" baseline="0" dirty="0"/>
              <a:t> infiltration of a local anesthetic in combination with a vasopressor. That infiltration is usually at the incision site along the alveolar margin. The incision site does extend to the palatine foramina which are located in the immediate posterior vicinity of the third molars. Having a totally numb mouth does not necessarily make for a comfortable patient, evident by all of our post crown/root canal discomfort.  In the days of leaving a gauze piece tied to the palate repair site for pressure/hemostasis, no amount of block or pain medicines made up for the discomfort of constant salivation and inability to swallow effectively. Many a times arm restraints make the judgement cloudy indeed. </a:t>
            </a:r>
          </a:p>
          <a:p>
            <a:r>
              <a:rPr lang="en-US" baseline="0" dirty="0"/>
              <a:t>In the view of this experience, I am unable to recommend/discourage any block procedure for these patients. Most of patients are non verbal, with arm restraints in place and that makes it very difficult to assess the source of their discomfort. </a:t>
            </a:r>
            <a:endParaRPr lang="en-US" dirty="0"/>
          </a:p>
          <a:p>
            <a:endParaRPr lang="en-US" dirty="0"/>
          </a:p>
        </p:txBody>
      </p:sp>
      <p:sp>
        <p:nvSpPr>
          <p:cNvPr id="4" name="Slide Number Placeholder 3"/>
          <p:cNvSpPr>
            <a:spLocks noGrp="1"/>
          </p:cNvSpPr>
          <p:nvPr>
            <p:ph type="sldNum" sz="quarter" idx="10"/>
          </p:nvPr>
        </p:nvSpPr>
        <p:spPr/>
        <p:txBody>
          <a:bodyPr/>
          <a:lstStyle/>
          <a:p>
            <a:fld id="{194197A9-16E6-6545-9EDC-6DA70ECDFDC3}" type="slidenum">
              <a:rPr lang="en-US" smtClean="0"/>
              <a:t>27</a:t>
            </a:fld>
            <a:endParaRPr lang="en-US"/>
          </a:p>
        </p:txBody>
      </p:sp>
    </p:spTree>
    <p:extLst>
      <p:ext uri="{BB962C8B-B14F-4D97-AF65-F5344CB8AC3E}">
        <p14:creationId xmlns:p14="http://schemas.microsoft.com/office/powerpoint/2010/main" val="1641033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ＭＳ Ｐゴシック" panose="020B0600070205080204" pitchFamily="34" charset="-128"/>
              </a:rPr>
              <a:t>Airway in some form or shape is at risk during the oral surgeries. Alertness to the fact during surgery and after </a:t>
            </a:r>
            <a:r>
              <a:rPr lang="en-US" altLang="en-US" dirty="0" err="1">
                <a:ea typeface="ＭＳ Ｐゴシック" panose="020B0600070205080204" pitchFamily="34" charset="-128"/>
              </a:rPr>
              <a:t>extubation</a:t>
            </a:r>
            <a:r>
              <a:rPr lang="en-US" altLang="en-US" dirty="0">
                <a:ea typeface="ＭＳ Ｐゴシック" panose="020B0600070205080204" pitchFamily="34" charset="-128"/>
              </a:rPr>
              <a:t> will go a long way towards avoiding the problems. Anticipation of the problem will make for a timely and effective handling of the issues. All the monitoring,</a:t>
            </a:r>
            <a:r>
              <a:rPr lang="en-US" altLang="en-US" baseline="0" dirty="0">
                <a:ea typeface="ＭＳ Ｐゴシック" panose="020B0600070205080204" pitchFamily="34" charset="-128"/>
              </a:rPr>
              <a:t> ventilation technique, opioids + adjuvants and their timing, local anesthetic blocks should all be oriented to the end of the surgical procedure management. An uneventful management involves a lot of planning on the part of the anesthesiologist.</a:t>
            </a:r>
            <a:endParaRPr lang="en-US" altLang="en-US" dirty="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194197A9-16E6-6545-9EDC-6DA70ECDFDC3}" type="slidenum">
              <a:rPr lang="en-US" smtClean="0"/>
              <a:t>28</a:t>
            </a:fld>
            <a:endParaRPr lang="en-US"/>
          </a:p>
        </p:txBody>
      </p:sp>
    </p:spTree>
    <p:extLst>
      <p:ext uri="{BB962C8B-B14F-4D97-AF65-F5344CB8AC3E}">
        <p14:creationId xmlns:p14="http://schemas.microsoft.com/office/powerpoint/2010/main" val="1504110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a:t>
            </a:r>
            <a:r>
              <a:rPr lang="en-US" baseline="0" dirty="0"/>
              <a:t> the advent of the cuffed ORAE tubes and need for movement of the head and neck during the surgery, many a times, post </a:t>
            </a:r>
            <a:r>
              <a:rPr lang="en-US" baseline="0" dirty="0" err="1"/>
              <a:t>extubation</a:t>
            </a:r>
            <a:r>
              <a:rPr lang="en-US" baseline="0" dirty="0"/>
              <a:t> croup is not a rare event, Presence of some amount of chronic post nasal drip makes for a susceptible upper airway. Staying away from acute on chronic URI can go a long ways to avoid getting into laryngospasm and post </a:t>
            </a:r>
            <a:r>
              <a:rPr lang="en-US" baseline="0" dirty="0" err="1"/>
              <a:t>extubation</a:t>
            </a:r>
            <a:r>
              <a:rPr lang="en-US" baseline="0" dirty="0"/>
              <a:t> croup. </a:t>
            </a:r>
          </a:p>
          <a:p>
            <a:r>
              <a:rPr lang="en-US" baseline="0" dirty="0"/>
              <a:t>Uvular swelling is known complication but have not seen it that often. </a:t>
            </a:r>
          </a:p>
          <a:p>
            <a:r>
              <a:rPr lang="en-US" baseline="0" dirty="0"/>
              <a:t>A prolonged surgery leads to prolonged presence of compressed tongue and sublingual lymphatics. The swelling is usually not obvious until after the gag is removed and one is ready to extubate.  What is difficult to gauge is how much swelling is going to happen. It would be wiser to wait at least for half an hour before decision can be made to proceed or leave the patient intubated. </a:t>
            </a:r>
          </a:p>
          <a:p>
            <a:r>
              <a:rPr lang="en-US" baseline="0" dirty="0"/>
              <a:t>A word about reintubation. The unavoidable factors : mandibular anatomy, pharyngeal flap repair, prolonged surgery, associated morbidities. Anticipation is really the key to success. We have learned to handle the pharyngeal flaps by inserting and keeping nasopharyngeal airway in place for at least 24 hours. The nasal trumpet bypasses the surgical flap.  It is done electively at the end of the surgery under vision by the surgeon. If the patient has a prior pharyngeal flap and still has velopharyngeal insufficiency, surgeon is injecting fat in the pharyngeal wall, one needs be aware that this will lead to worsening of an effective airway. Perhaps in this case one needs to have a discussion with the surgeon regarding the feasibility of taking the flap down and do a palate lengthening procedure i.e. </a:t>
            </a:r>
            <a:r>
              <a:rPr lang="en-US" baseline="0" dirty="0" err="1"/>
              <a:t>Furlow</a:t>
            </a:r>
            <a:r>
              <a:rPr lang="en-US" baseline="0" dirty="0"/>
              <a:t> instead. </a:t>
            </a:r>
          </a:p>
          <a:p>
            <a:r>
              <a:rPr lang="en-US" baseline="0" dirty="0"/>
              <a:t>I reserve the forgotten pharyngeal packs for last.  With all the safety precautions, time outs etc. being in place, in modern times I am not sure if there is any excuse for it. </a:t>
            </a:r>
          </a:p>
          <a:p>
            <a:endParaRPr lang="en-US" dirty="0"/>
          </a:p>
        </p:txBody>
      </p:sp>
      <p:sp>
        <p:nvSpPr>
          <p:cNvPr id="4" name="Slide Number Placeholder 3"/>
          <p:cNvSpPr>
            <a:spLocks noGrp="1"/>
          </p:cNvSpPr>
          <p:nvPr>
            <p:ph type="sldNum" sz="quarter" idx="10"/>
          </p:nvPr>
        </p:nvSpPr>
        <p:spPr/>
        <p:txBody>
          <a:bodyPr/>
          <a:lstStyle/>
          <a:p>
            <a:fld id="{194197A9-16E6-6545-9EDC-6DA70ECDFDC3}" type="slidenum">
              <a:rPr lang="en-US" smtClean="0"/>
              <a:t>29</a:t>
            </a:fld>
            <a:endParaRPr lang="en-US"/>
          </a:p>
        </p:txBody>
      </p:sp>
    </p:spTree>
    <p:extLst>
      <p:ext uri="{BB962C8B-B14F-4D97-AF65-F5344CB8AC3E}">
        <p14:creationId xmlns:p14="http://schemas.microsoft.com/office/powerpoint/2010/main" val="283977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ＭＳ Ｐゴシック" panose="020B0600070205080204" pitchFamily="34" charset="-128"/>
              </a:rPr>
              <a:t>Bony clefts are similarly numbered starting from midline and progressing outwards, orbit being the central point. Cleft number 6,7 and 8 go through mandible, </a:t>
            </a:r>
            <a:r>
              <a:rPr lang="en-US" altLang="en-US" dirty="0" err="1">
                <a:ea typeface="ＭＳ Ｐゴシック" panose="020B0600070205080204" pitchFamily="34" charset="-128"/>
              </a:rPr>
              <a:t>zygoma</a:t>
            </a:r>
            <a:r>
              <a:rPr lang="en-US" altLang="en-US" dirty="0">
                <a:ea typeface="ＭＳ Ｐゴシック" panose="020B0600070205080204" pitchFamily="34" charset="-128"/>
              </a:rPr>
              <a:t> , orbit and inner ear. With complete </a:t>
            </a:r>
            <a:r>
              <a:rPr lang="en-US" altLang="en-US" dirty="0" err="1">
                <a:ea typeface="ＭＳ Ｐゴシック" panose="020B0600070205080204" pitchFamily="34" charset="-128"/>
              </a:rPr>
              <a:t>clefting</a:t>
            </a:r>
            <a:r>
              <a:rPr lang="en-US" altLang="en-US" dirty="0">
                <a:ea typeface="ＭＳ Ｐゴシック" panose="020B0600070205080204" pitchFamily="34" charset="-128"/>
              </a:rPr>
              <a:t> these patients will have deafness, hypo plastic mandible, and relatively immobile </a:t>
            </a:r>
            <a:r>
              <a:rPr lang="en-US" altLang="en-US" dirty="0" err="1">
                <a:ea typeface="ＭＳ Ｐゴシック" panose="020B0600070205080204" pitchFamily="34" charset="-128"/>
              </a:rPr>
              <a:t>temporo</a:t>
            </a:r>
            <a:r>
              <a:rPr lang="en-US" altLang="en-US" dirty="0">
                <a:ea typeface="ＭＳ Ｐゴシック" panose="020B0600070205080204" pitchFamily="34" charset="-128"/>
              </a:rPr>
              <a:t>-mandibular joint. Again, all this should wake one up to the possibility of difficult intubation. </a:t>
            </a:r>
          </a:p>
          <a:p>
            <a:pPr eaLnBrk="1" hangingPunct="1">
              <a:spcBef>
                <a:spcPct val="0"/>
              </a:spcBef>
            </a:pPr>
            <a:r>
              <a:rPr lang="en-US" altLang="en-US" dirty="0" err="1">
                <a:ea typeface="ＭＳ Ｐゴシック" panose="020B0600070205080204" pitchFamily="34" charset="-128"/>
              </a:rPr>
              <a:t>www.cleftline.com</a:t>
            </a:r>
            <a:r>
              <a:rPr lang="en-US" altLang="en-US" dirty="0">
                <a:ea typeface="ＭＳ Ｐゴシック" panose="020B0600070205080204" pitchFamily="34" charset="-128"/>
              </a:rPr>
              <a:t>  article by Patricia Bacon Smith, MD.</a:t>
            </a:r>
          </a:p>
        </p:txBody>
      </p:sp>
      <p:sp>
        <p:nvSpPr>
          <p:cNvPr id="4" name="Slide Number Placeholder 3"/>
          <p:cNvSpPr>
            <a:spLocks noGrp="1"/>
          </p:cNvSpPr>
          <p:nvPr>
            <p:ph type="sldNum" sz="quarter" idx="10"/>
          </p:nvPr>
        </p:nvSpPr>
        <p:spPr/>
        <p:txBody>
          <a:bodyPr/>
          <a:lstStyle/>
          <a:p>
            <a:fld id="{194197A9-16E6-6545-9EDC-6DA70ECDFDC3}" type="slidenum">
              <a:rPr lang="en-US" smtClean="0"/>
              <a:t>5</a:t>
            </a:fld>
            <a:endParaRPr lang="en-US"/>
          </a:p>
        </p:txBody>
      </p:sp>
    </p:spTree>
    <p:extLst>
      <p:ext uri="{BB962C8B-B14F-4D97-AF65-F5344CB8AC3E}">
        <p14:creationId xmlns:p14="http://schemas.microsoft.com/office/powerpoint/2010/main" val="1650200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ＭＳ Ｐゴシック" panose="020B0600070205080204" pitchFamily="34" charset="-128"/>
              </a:rPr>
              <a:t>The purpose in showing the normal palate diagram is to emphasize the anatomy of blood supply of the palate. Long palatine arteries enter the palate through palatine foramina behind the molars and run parallel to the alveolar margin. This is the area of infiltration of local anesthetic with epinephrine. With all the rich blood supply, epinephrine can get absorbed very quickly. The infiltration is done right at the beginning of the surgery. If the patient is not sufficiently anesthetized, this will cause tachycardia and hypertension in these patients. </a:t>
            </a:r>
          </a:p>
        </p:txBody>
      </p:sp>
      <p:sp>
        <p:nvSpPr>
          <p:cNvPr id="4" name="Slide Number Placeholder 3"/>
          <p:cNvSpPr>
            <a:spLocks noGrp="1"/>
          </p:cNvSpPr>
          <p:nvPr>
            <p:ph type="sldNum" sz="quarter" idx="10"/>
          </p:nvPr>
        </p:nvSpPr>
        <p:spPr/>
        <p:txBody>
          <a:bodyPr/>
          <a:lstStyle/>
          <a:p>
            <a:fld id="{194197A9-16E6-6545-9EDC-6DA70ECDFDC3}" type="slidenum">
              <a:rPr lang="en-US" smtClean="0"/>
              <a:t>6</a:t>
            </a:fld>
            <a:endParaRPr lang="en-US"/>
          </a:p>
        </p:txBody>
      </p:sp>
    </p:spTree>
    <p:extLst>
      <p:ext uri="{BB962C8B-B14F-4D97-AF65-F5344CB8AC3E}">
        <p14:creationId xmlns:p14="http://schemas.microsoft.com/office/powerpoint/2010/main" val="1861932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ＭＳ Ｐゴシック" panose="020B0600070205080204" pitchFamily="34" charset="-128"/>
              </a:rPr>
              <a:t>Primary palate formation starts in the 4</a:t>
            </a:r>
            <a:r>
              <a:rPr lang="en-US" altLang="en-US" baseline="30000" dirty="0">
                <a:ea typeface="ＭＳ Ｐゴシック" panose="020B0600070205080204" pitchFamily="34" charset="-128"/>
              </a:rPr>
              <a:t>th</a:t>
            </a:r>
            <a:r>
              <a:rPr lang="en-US" altLang="en-US" dirty="0">
                <a:ea typeface="ＭＳ Ｐゴシック" panose="020B0600070205080204" pitchFamily="34" charset="-128"/>
              </a:rPr>
              <a:t> week of gestational life. Primary palate consists of pre maxilla, upper incisors and extreme anterior part of the palate. Secondary palate or the main bulk of the palate starts developing in 7</a:t>
            </a:r>
            <a:r>
              <a:rPr lang="en-US" altLang="en-US" baseline="30000" dirty="0">
                <a:ea typeface="ＭＳ Ｐゴシック" panose="020B0600070205080204" pitchFamily="34" charset="-128"/>
              </a:rPr>
              <a:t>th</a:t>
            </a:r>
            <a:r>
              <a:rPr lang="en-US" altLang="en-US" dirty="0">
                <a:ea typeface="ＭＳ Ｐゴシック" panose="020B0600070205080204" pitchFamily="34" charset="-128"/>
              </a:rPr>
              <a:t> week and the growth is complete by the 12</a:t>
            </a:r>
            <a:r>
              <a:rPr lang="en-US" altLang="en-US" baseline="30000" dirty="0">
                <a:ea typeface="ＭＳ Ｐゴシック" panose="020B0600070205080204" pitchFamily="34" charset="-128"/>
              </a:rPr>
              <a:t>th</a:t>
            </a:r>
            <a:r>
              <a:rPr lang="en-US" altLang="en-US" dirty="0">
                <a:ea typeface="ＭＳ Ｐゴシック" panose="020B0600070205080204" pitchFamily="34" charset="-128"/>
              </a:rPr>
              <a:t> week. The deformity occurs when there is a failure for primary and secondary palate to fuse. Palatal fusion progresses from anterior to posterior direction. Therefore incomplete deformities tend to be posterior. </a:t>
            </a:r>
          </a:p>
        </p:txBody>
      </p:sp>
      <p:sp>
        <p:nvSpPr>
          <p:cNvPr id="4" name="Slide Number Placeholder 3"/>
          <p:cNvSpPr>
            <a:spLocks noGrp="1"/>
          </p:cNvSpPr>
          <p:nvPr>
            <p:ph type="sldNum" sz="quarter" idx="10"/>
          </p:nvPr>
        </p:nvSpPr>
        <p:spPr/>
        <p:txBody>
          <a:bodyPr/>
          <a:lstStyle/>
          <a:p>
            <a:fld id="{194197A9-16E6-6545-9EDC-6DA70ECDFDC3}" type="slidenum">
              <a:rPr lang="en-US" smtClean="0"/>
              <a:t>7</a:t>
            </a:fld>
            <a:endParaRPr lang="en-US"/>
          </a:p>
        </p:txBody>
      </p:sp>
    </p:spTree>
    <p:extLst>
      <p:ext uri="{BB962C8B-B14F-4D97-AF65-F5344CB8AC3E}">
        <p14:creationId xmlns:p14="http://schemas.microsoft.com/office/powerpoint/2010/main" val="904940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ＭＳ Ｐゴシック" panose="020B0600070205080204" pitchFamily="34" charset="-128"/>
              </a:rPr>
              <a:t>Cleft lip and palate is a fairly common deformity and occurs in 1:800 live births. It is commoner in males, especially of oriental descent. Cleft lip and palate deformity does run in families. It can occur as an isolated defect or it can be part of the craniofacial syndrome i.e. </a:t>
            </a:r>
            <a:r>
              <a:rPr lang="en-US" altLang="en-US" dirty="0" err="1">
                <a:ea typeface="ＭＳ Ｐゴシック" panose="020B0600070205080204" pitchFamily="34" charset="-128"/>
              </a:rPr>
              <a:t>Treacher</a:t>
            </a:r>
            <a:r>
              <a:rPr lang="en-US" altLang="en-US" dirty="0">
                <a:ea typeface="ＭＳ Ｐゴシック" panose="020B0600070205080204" pitchFamily="34" charset="-128"/>
              </a:rPr>
              <a:t> Collins, Pierre Robin sequence etc. . With that in mind, about 10-20% of the patients will have associated defects. Isolated </a:t>
            </a:r>
            <a:r>
              <a:rPr lang="en-US" altLang="en-US" dirty="0" err="1">
                <a:ea typeface="ＭＳ Ｐゴシック" panose="020B0600070205080204" pitchFamily="34" charset="-128"/>
              </a:rPr>
              <a:t>clefting</a:t>
            </a:r>
            <a:r>
              <a:rPr lang="en-US" altLang="en-US" dirty="0">
                <a:ea typeface="ＭＳ Ｐゴシック" panose="020B0600070205080204" pitchFamily="34" charset="-128"/>
              </a:rPr>
              <a:t> of the lip is usually not associated with any other anomalies. </a:t>
            </a:r>
          </a:p>
        </p:txBody>
      </p:sp>
      <p:sp>
        <p:nvSpPr>
          <p:cNvPr id="4" name="Slide Number Placeholder 3"/>
          <p:cNvSpPr>
            <a:spLocks noGrp="1"/>
          </p:cNvSpPr>
          <p:nvPr>
            <p:ph type="sldNum" sz="quarter" idx="10"/>
          </p:nvPr>
        </p:nvSpPr>
        <p:spPr/>
        <p:txBody>
          <a:bodyPr/>
          <a:lstStyle/>
          <a:p>
            <a:fld id="{194197A9-16E6-6545-9EDC-6DA70ECDFDC3}" type="slidenum">
              <a:rPr lang="en-US" smtClean="0"/>
              <a:t>8</a:t>
            </a:fld>
            <a:endParaRPr lang="en-US"/>
          </a:p>
        </p:txBody>
      </p:sp>
    </p:spTree>
    <p:extLst>
      <p:ext uri="{BB962C8B-B14F-4D97-AF65-F5344CB8AC3E}">
        <p14:creationId xmlns:p14="http://schemas.microsoft.com/office/powerpoint/2010/main" val="680530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Associated defects usually tend to be skeletal. Anomalies of digits and limbs i.e. syndactyly, It is not uncommon to see midline cranial defects like </a:t>
            </a:r>
            <a:r>
              <a:rPr lang="en-US" altLang="en-US" dirty="0" err="1">
                <a:ea typeface="ＭＳ Ｐゴシック" panose="020B0600070205080204" pitchFamily="34" charset="-128"/>
              </a:rPr>
              <a:t>encephalocoele</a:t>
            </a:r>
            <a:r>
              <a:rPr lang="en-US" altLang="en-US" dirty="0">
                <a:ea typeface="ＭＳ Ｐゴシック" panose="020B0600070205080204" pitchFamily="34" charset="-128"/>
              </a:rPr>
              <a:t>.  As I mentioned earlier, it can be part of the more complex facial defects such as </a:t>
            </a:r>
            <a:r>
              <a:rPr lang="en-US" altLang="en-US" dirty="0" err="1">
                <a:ea typeface="ＭＳ Ｐゴシック" panose="020B0600070205080204" pitchFamily="34" charset="-128"/>
              </a:rPr>
              <a:t>Treacher</a:t>
            </a:r>
            <a:r>
              <a:rPr lang="en-US" altLang="en-US" dirty="0">
                <a:ea typeface="ＭＳ Ｐゴシック" panose="020B0600070205080204" pitchFamily="34" charset="-128"/>
              </a:rPr>
              <a:t> Collins, Pierre Robin sequence, </a:t>
            </a:r>
            <a:r>
              <a:rPr lang="en-US" altLang="en-US" dirty="0" err="1">
                <a:ea typeface="ＭＳ Ｐゴシック" panose="020B0600070205080204" pitchFamily="34" charset="-128"/>
              </a:rPr>
              <a:t>Goldenhar</a:t>
            </a:r>
            <a:r>
              <a:rPr lang="en-US" altLang="en-US" dirty="0">
                <a:ea typeface="ＭＳ Ｐゴシック" panose="020B0600070205080204" pitchFamily="34" charset="-128"/>
              </a:rPr>
              <a:t>. The last one can be associated with cardiac anomalies, Chiari malformation. </a:t>
            </a:r>
          </a:p>
        </p:txBody>
      </p:sp>
      <p:sp>
        <p:nvSpPr>
          <p:cNvPr id="4" name="Slide Number Placeholder 3"/>
          <p:cNvSpPr>
            <a:spLocks noGrp="1"/>
          </p:cNvSpPr>
          <p:nvPr>
            <p:ph type="sldNum" sz="quarter" idx="10"/>
          </p:nvPr>
        </p:nvSpPr>
        <p:spPr/>
        <p:txBody>
          <a:bodyPr/>
          <a:lstStyle/>
          <a:p>
            <a:fld id="{194197A9-16E6-6545-9EDC-6DA70ECDFDC3}" type="slidenum">
              <a:rPr lang="en-US" smtClean="0"/>
              <a:t>9</a:t>
            </a:fld>
            <a:endParaRPr lang="en-US"/>
          </a:p>
        </p:txBody>
      </p:sp>
    </p:spTree>
    <p:extLst>
      <p:ext uri="{BB962C8B-B14F-4D97-AF65-F5344CB8AC3E}">
        <p14:creationId xmlns:p14="http://schemas.microsoft.com/office/powerpoint/2010/main" val="552125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 There is hypoplasia of the tissue along the cleft. As you can see in this picture the </a:t>
            </a:r>
            <a:r>
              <a:rPr lang="en-US" altLang="en-US" dirty="0" err="1">
                <a:ea typeface="ＭＳ Ｐゴシック" panose="020B0600070205080204" pitchFamily="34" charset="-128"/>
              </a:rPr>
              <a:t>clefting</a:t>
            </a:r>
            <a:r>
              <a:rPr lang="en-US" altLang="en-US" dirty="0">
                <a:ea typeface="ＭＳ Ｐゴシック" panose="020B0600070205080204" pitchFamily="34" charset="-128"/>
              </a:rPr>
              <a:t> on the right side is complete and extensive. Cleft is wide, the right ala of the nose is flat, palatal cleft is wide enough to show the bottom part of the nasal septum. The premaxilla is out of line with maxilla on right side. During laryngoscopy, it is a good idea to keep the proximal part of the blade out of the cleft, otherwise the intubation can be difficult. </a:t>
            </a:r>
          </a:p>
          <a:p>
            <a:endParaRPr lang="en-US" dirty="0"/>
          </a:p>
        </p:txBody>
      </p:sp>
      <p:sp>
        <p:nvSpPr>
          <p:cNvPr id="4" name="Slide Number Placeholder 3"/>
          <p:cNvSpPr>
            <a:spLocks noGrp="1"/>
          </p:cNvSpPr>
          <p:nvPr>
            <p:ph type="sldNum" sz="quarter" idx="10"/>
          </p:nvPr>
        </p:nvSpPr>
        <p:spPr/>
        <p:txBody>
          <a:bodyPr/>
          <a:lstStyle/>
          <a:p>
            <a:fld id="{194197A9-16E6-6545-9EDC-6DA70ECDFDC3}" type="slidenum">
              <a:rPr lang="en-US" smtClean="0"/>
              <a:t>10</a:t>
            </a:fld>
            <a:endParaRPr lang="en-US"/>
          </a:p>
        </p:txBody>
      </p:sp>
    </p:spTree>
    <p:extLst>
      <p:ext uri="{BB962C8B-B14F-4D97-AF65-F5344CB8AC3E}">
        <p14:creationId xmlns:p14="http://schemas.microsoft.com/office/powerpoint/2010/main" val="876721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ＭＳ Ｐゴシック" panose="020B0600070205080204" pitchFamily="34" charset="-128"/>
              </a:rPr>
              <a:t>Unfortunately these patients will frequent flyers if they have the privilege of living in the Western society. Primary cleft lip repair to be done at 3-4 months and palate at 6-8 months of life. Then on as mid face growth takes place, for touch ups here and there for </a:t>
            </a:r>
            <a:r>
              <a:rPr lang="en-US" altLang="en-US" dirty="0" err="1">
                <a:ea typeface="ＭＳ Ｐゴシック" panose="020B0600070205080204" pitchFamily="34" charset="-128"/>
              </a:rPr>
              <a:t>fistuale</a:t>
            </a:r>
            <a:r>
              <a:rPr lang="en-US" altLang="en-US" dirty="0">
                <a:ea typeface="ＭＳ Ｐゴシック" panose="020B0600070205080204" pitchFamily="34" charset="-128"/>
              </a:rPr>
              <a:t>, cleft nose deformities, </a:t>
            </a:r>
            <a:r>
              <a:rPr lang="en-US" altLang="en-US" dirty="0" err="1">
                <a:ea typeface="ＭＳ Ｐゴシック" panose="020B0600070205080204" pitchFamily="34" charset="-128"/>
              </a:rPr>
              <a:t>pharyngoplasty</a:t>
            </a:r>
            <a:r>
              <a:rPr lang="en-US" altLang="en-US" dirty="0">
                <a:ea typeface="ＭＳ Ｐゴシック" panose="020B0600070205080204" pitchFamily="34" charset="-128"/>
              </a:rPr>
              <a:t>, orthodontics etc. </a:t>
            </a:r>
          </a:p>
        </p:txBody>
      </p:sp>
      <p:sp>
        <p:nvSpPr>
          <p:cNvPr id="4" name="Slide Number Placeholder 3"/>
          <p:cNvSpPr>
            <a:spLocks noGrp="1"/>
          </p:cNvSpPr>
          <p:nvPr>
            <p:ph type="sldNum" sz="quarter" idx="10"/>
          </p:nvPr>
        </p:nvSpPr>
        <p:spPr/>
        <p:txBody>
          <a:bodyPr/>
          <a:lstStyle/>
          <a:p>
            <a:fld id="{194197A9-16E6-6545-9EDC-6DA70ECDFDC3}" type="slidenum">
              <a:rPr lang="en-US" smtClean="0"/>
              <a:t>11</a:t>
            </a:fld>
            <a:endParaRPr lang="en-US"/>
          </a:p>
        </p:txBody>
      </p:sp>
    </p:spTree>
    <p:extLst>
      <p:ext uri="{BB962C8B-B14F-4D97-AF65-F5344CB8AC3E}">
        <p14:creationId xmlns:p14="http://schemas.microsoft.com/office/powerpoint/2010/main" val="1072851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1424" y="1122363"/>
            <a:ext cx="4219576" cy="162083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3781424" y="3112008"/>
            <a:ext cx="4192076" cy="10345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pic>
        <p:nvPicPr>
          <p:cNvPr id="9" name="Picture 2" descr="http://images.clipartpanda.com/world-clipart-png-globe-hi.png"/>
          <p:cNvPicPr>
            <a:picLocks noChangeAspect="1" noChangeArrowheads="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812" y="157162"/>
            <a:ext cx="3733800" cy="370890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4"/>
          <p:cNvSpPr/>
          <p:nvPr userDrawn="1"/>
        </p:nvSpPr>
        <p:spPr>
          <a:xfrm flipV="1">
            <a:off x="0" y="3048000"/>
            <a:ext cx="9144000" cy="3810000"/>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6351" t="16883" r="8327"/>
          <a:stretch/>
        </p:blipFill>
        <p:spPr>
          <a:xfrm>
            <a:off x="4572000" y="4953000"/>
            <a:ext cx="3368163" cy="1600200"/>
          </a:xfrm>
          <a:prstGeom prst="rect">
            <a:avLst/>
          </a:prstGeom>
          <a:ln>
            <a:solidFill>
              <a:schemeClr val="tx2">
                <a:lumMod val="50000"/>
              </a:schemeClr>
            </a:solidFill>
          </a:ln>
        </p:spPr>
      </p:pic>
    </p:spTree>
    <p:extLst>
      <p:ext uri="{BB962C8B-B14F-4D97-AF65-F5344CB8AC3E}">
        <p14:creationId xmlns:p14="http://schemas.microsoft.com/office/powerpoint/2010/main" val="2032237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54632-50C4-6042-BF0D-689D8DA2E976}" type="datetimeFigureOut">
              <a:rPr lang="en-US" smtClean="0"/>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sp>
        <p:nvSpPr>
          <p:cNvPr id="7"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94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54632-50C4-6042-BF0D-689D8DA2E976}" type="datetimeFigureOut">
              <a:rPr lang="en-US" smtClean="0"/>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sp>
        <p:nvSpPr>
          <p:cNvPr id="7"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167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54632-50C4-6042-BF0D-689D8DA2E976}" type="datetimeFigureOut">
              <a:rPr lang="en-US" smtClean="0"/>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sp>
        <p:nvSpPr>
          <p:cNvPr id="7"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17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754632-50C4-6042-BF0D-689D8DA2E976}" type="datetimeFigureOut">
              <a:rPr lang="en-US" smtClean="0"/>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3A49E-25BD-984C-BD05-59AE97DE79DB}" type="slidenum">
              <a:rPr lang="en-US" smtClean="0"/>
              <a:t>‹#›</a:t>
            </a:fld>
            <a:endParaRPr lang="en-US"/>
          </a:p>
        </p:txBody>
      </p:sp>
      <p:sp>
        <p:nvSpPr>
          <p:cNvPr id="7"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017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754632-50C4-6042-BF0D-689D8DA2E976}" type="datetimeFigureOut">
              <a:rPr lang="en-US" smtClean="0"/>
              <a:t>7/5/18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3A49E-25BD-984C-BD05-59AE97DE79DB}" type="slidenum">
              <a:rPr lang="en-US" smtClean="0"/>
              <a:t>‹#›</a:t>
            </a:fld>
            <a:endParaRPr lang="en-US"/>
          </a:p>
        </p:txBody>
      </p:sp>
      <p:sp>
        <p:nvSpPr>
          <p:cNvPr id="8"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728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754632-50C4-6042-BF0D-689D8DA2E976}" type="datetimeFigureOut">
              <a:rPr lang="en-US" smtClean="0"/>
              <a:t>7/5/18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63A49E-25BD-984C-BD05-59AE97DE79DB}" type="slidenum">
              <a:rPr lang="en-US" smtClean="0"/>
              <a:t>‹#›</a:t>
            </a:fld>
            <a:endParaRPr lang="en-US"/>
          </a:p>
        </p:txBody>
      </p:sp>
      <p:sp>
        <p:nvSpPr>
          <p:cNvPr id="10"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754632-50C4-6042-BF0D-689D8DA2E976}" type="datetimeFigureOut">
              <a:rPr lang="en-US" smtClean="0"/>
              <a:t>7/5/18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63A49E-25BD-984C-BD05-59AE97DE79DB}" type="slidenum">
              <a:rPr lang="en-US" smtClean="0"/>
              <a:t>‹#›</a:t>
            </a:fld>
            <a:endParaRPr lang="en-US"/>
          </a:p>
        </p:txBody>
      </p:sp>
      <p:sp>
        <p:nvSpPr>
          <p:cNvPr id="6"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603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54632-50C4-6042-BF0D-689D8DA2E976}" type="datetimeFigureOut">
              <a:rPr lang="en-US" smtClean="0"/>
              <a:t>7/5/18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63A49E-25BD-984C-BD05-59AE97DE79DB}" type="slidenum">
              <a:rPr lang="en-US" smtClean="0"/>
              <a:t>‹#›</a:t>
            </a:fld>
            <a:endParaRPr lang="en-US"/>
          </a:p>
        </p:txBody>
      </p:sp>
      <p:sp>
        <p:nvSpPr>
          <p:cNvPr id="5"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849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754632-50C4-6042-BF0D-689D8DA2E976}" type="datetimeFigureOut">
              <a:rPr lang="en-US" smtClean="0"/>
              <a:t>7/5/18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3A49E-25BD-984C-BD05-59AE97DE79DB}" type="slidenum">
              <a:rPr lang="en-US" smtClean="0"/>
              <a:t>‹#›</a:t>
            </a:fld>
            <a:endParaRPr lang="en-US"/>
          </a:p>
        </p:txBody>
      </p:sp>
      <p:sp>
        <p:nvSpPr>
          <p:cNvPr id="8"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23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754632-50C4-6042-BF0D-689D8DA2E976}" type="datetimeFigureOut">
              <a:rPr lang="en-US" smtClean="0"/>
              <a:t>7/5/18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3A49E-25BD-984C-BD05-59AE97DE79DB}" type="slidenum">
              <a:rPr lang="en-US" smtClean="0"/>
              <a:t>‹#›</a:t>
            </a:fld>
            <a:endParaRPr lang="en-US"/>
          </a:p>
        </p:txBody>
      </p:sp>
      <p:sp>
        <p:nvSpPr>
          <p:cNvPr id="8" name="Rectangle 4"/>
          <p:cNvSpPr/>
          <p:nvPr userDrawn="1"/>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036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54632-50C4-6042-BF0D-689D8DA2E976}" type="datetimeFigureOut">
              <a:rPr lang="en-US" smtClean="0"/>
              <a:t>7/5/18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3A49E-25BD-984C-BD05-59AE97DE79DB}" type="slidenum">
              <a:rPr lang="en-US" smtClean="0"/>
              <a:t>‹#›</a:t>
            </a:fld>
            <a:endParaRPr lang="en-US"/>
          </a:p>
        </p:txBody>
      </p:sp>
      <p:pic>
        <p:nvPicPr>
          <p:cNvPr id="7" name="Picture 6">
            <a:extLst>
              <a:ext uri="{FF2B5EF4-FFF2-40B4-BE49-F238E27FC236}">
                <a16:creationId xmlns:a16="http://schemas.microsoft.com/office/drawing/2014/main" id="{AC7B2769-5A8C-CD49-B5AA-9E3218489146}"/>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6351" t="16883" r="8327"/>
          <a:stretch/>
        </p:blipFill>
        <p:spPr>
          <a:xfrm>
            <a:off x="8061837" y="6338503"/>
            <a:ext cx="1082163" cy="514131"/>
          </a:xfrm>
          <a:prstGeom prst="rect">
            <a:avLst/>
          </a:prstGeom>
          <a:ln>
            <a:solidFill>
              <a:schemeClr val="tx2">
                <a:lumMod val="50000"/>
              </a:schemeClr>
            </a:solidFill>
          </a:ln>
        </p:spPr>
      </p:pic>
    </p:spTree>
    <p:extLst>
      <p:ext uri="{BB962C8B-B14F-4D97-AF65-F5344CB8AC3E}">
        <p14:creationId xmlns:p14="http://schemas.microsoft.com/office/powerpoint/2010/main" val="20558634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seattlechildrens.org/medical-conditions/chromosomal-genetic-conditions/vpi-treatmen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cleftline.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cleftline.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moondragon.org/obgyn/peditrics/cleft.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1219200"/>
            <a:ext cx="4219576" cy="1620837"/>
          </a:xfrm>
        </p:spPr>
        <p:txBody>
          <a:bodyPr>
            <a:normAutofit fontScale="90000"/>
          </a:bodyPr>
          <a:lstStyle/>
          <a:p>
            <a:r>
              <a:rPr lang="en-US" b="1" dirty="0"/>
              <a:t>Cleft Lip and Palate Repair</a:t>
            </a:r>
          </a:p>
        </p:txBody>
      </p:sp>
      <p:sp>
        <p:nvSpPr>
          <p:cNvPr id="3" name="Subtitle 2"/>
          <p:cNvSpPr>
            <a:spLocks noGrp="1"/>
          </p:cNvSpPr>
          <p:nvPr>
            <p:ph type="subTitle" idx="1"/>
          </p:nvPr>
        </p:nvSpPr>
        <p:spPr>
          <a:xfrm>
            <a:off x="3209924" y="3124200"/>
            <a:ext cx="5362576" cy="1459992"/>
          </a:xfrm>
        </p:spPr>
        <p:txBody>
          <a:bodyPr>
            <a:noAutofit/>
          </a:bodyPr>
          <a:lstStyle/>
          <a:p>
            <a:r>
              <a:rPr lang="en-US" altLang="en-US" sz="2000" dirty="0" err="1">
                <a:ea typeface="ＭＳ Ｐゴシック" panose="020B0600070205080204" pitchFamily="34" charset="-128"/>
              </a:rPr>
              <a:t>Sudha</a:t>
            </a:r>
            <a:r>
              <a:rPr lang="en-US" altLang="en-US" sz="2000" dirty="0">
                <a:ea typeface="ＭＳ Ｐゴシック" panose="020B0600070205080204" pitchFamily="34" charset="-128"/>
              </a:rPr>
              <a:t> </a:t>
            </a:r>
            <a:r>
              <a:rPr lang="en-US" altLang="en-US" sz="2000" dirty="0" err="1">
                <a:ea typeface="ＭＳ Ｐゴシック" panose="020B0600070205080204" pitchFamily="34" charset="-128"/>
              </a:rPr>
              <a:t>Bidani</a:t>
            </a:r>
            <a:r>
              <a:rPr lang="en-US" altLang="en-US" sz="2000" dirty="0">
                <a:ea typeface="ＭＳ Ｐゴシック" panose="020B0600070205080204" pitchFamily="34" charset="-128"/>
              </a:rPr>
              <a:t> M.D.</a:t>
            </a:r>
          </a:p>
          <a:p>
            <a:r>
              <a:rPr lang="en-US" altLang="en-US" sz="2000" dirty="0">
                <a:ea typeface="ＭＳ Ｐゴシック" panose="020B0600070205080204" pitchFamily="34" charset="-128"/>
              </a:rPr>
              <a:t>Assistant Professor of Anesthesiology &amp; Pediatrics</a:t>
            </a:r>
          </a:p>
          <a:p>
            <a:r>
              <a:rPr lang="en-US" altLang="en-US" sz="2000" dirty="0">
                <a:ea typeface="ＭＳ Ｐゴシック" panose="020B0600070205080204" pitchFamily="34" charset="-128"/>
              </a:rPr>
              <a:t>Baylor College of Medicine</a:t>
            </a:r>
          </a:p>
          <a:p>
            <a:r>
              <a:rPr lang="en-US" altLang="en-US" sz="2000" dirty="0">
                <a:ea typeface="ＭＳ Ｐゴシック" panose="020B0600070205080204" pitchFamily="34" charset="-128"/>
              </a:rPr>
              <a:t>Houston, Texas</a:t>
            </a:r>
          </a:p>
        </p:txBody>
      </p:sp>
      <p:sp>
        <p:nvSpPr>
          <p:cNvPr id="4" name="TextBox 3">
            <a:extLst>
              <a:ext uri="{FF2B5EF4-FFF2-40B4-BE49-F238E27FC236}">
                <a16:creationId xmlns:a16="http://schemas.microsoft.com/office/drawing/2014/main" id="{9AC8EB21-A3CC-A748-8DBD-D692F2339640}"/>
              </a:ext>
            </a:extLst>
          </p:cNvPr>
          <p:cNvSpPr txBox="1"/>
          <p:nvPr/>
        </p:nvSpPr>
        <p:spPr>
          <a:xfrm>
            <a:off x="1066800" y="5181600"/>
            <a:ext cx="1723742" cy="369332"/>
          </a:xfrm>
          <a:prstGeom prst="rect">
            <a:avLst/>
          </a:prstGeom>
          <a:noFill/>
        </p:spPr>
        <p:txBody>
          <a:bodyPr wrap="none" rtlCol="0">
            <a:spAutoFit/>
          </a:bodyPr>
          <a:lstStyle/>
          <a:p>
            <a:r>
              <a:rPr lang="en-US" dirty="0"/>
              <a:t>Updated 4/2017</a:t>
            </a:r>
          </a:p>
        </p:txBody>
      </p:sp>
    </p:spTree>
    <p:extLst>
      <p:ext uri="{BB962C8B-B14F-4D97-AF65-F5344CB8AC3E}">
        <p14:creationId xmlns:p14="http://schemas.microsoft.com/office/powerpoint/2010/main" val="1685904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Unilateral Cleft Lip and Palate</a:t>
            </a:r>
          </a:p>
        </p:txBody>
      </p:sp>
      <p:pic>
        <p:nvPicPr>
          <p:cNvPr id="4" name="Picture 4" descr="PICT315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8650" y="2787109"/>
            <a:ext cx="7886700" cy="242836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143000" y="5988733"/>
            <a:ext cx="6858000" cy="646331"/>
          </a:xfrm>
          <a:prstGeom prst="rect">
            <a:avLst/>
          </a:prstGeom>
        </p:spPr>
        <p:txBody>
          <a:bodyPr wrap="square">
            <a:spAutoFit/>
          </a:bodyPr>
          <a:lstStyle/>
          <a:p>
            <a:r>
              <a:rPr lang="en-US" altLang="en-US" dirty="0">
                <a:ea typeface="ＭＳ Ｐゴシック" panose="020B0600070205080204" pitchFamily="34" charset="-128"/>
              </a:rPr>
              <a:t>Book: Human Embryology: University of Michigan Collection, EH 164. Modified from Patten: 3d edition 1968</a:t>
            </a:r>
          </a:p>
        </p:txBody>
      </p:sp>
    </p:spTree>
    <p:extLst>
      <p:ext uri="{BB962C8B-B14F-4D97-AF65-F5344CB8AC3E}">
        <p14:creationId xmlns:p14="http://schemas.microsoft.com/office/powerpoint/2010/main" val="1943071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ea typeface="ＭＳ Ｐゴシック" panose="020B0600070205080204" pitchFamily="34" charset="-128"/>
              </a:rPr>
              <a:t>Multiple Surgeries</a:t>
            </a:r>
            <a:endParaRPr lang="en-US" b="1" dirty="0"/>
          </a:p>
        </p:txBody>
      </p:sp>
      <p:sp>
        <p:nvSpPr>
          <p:cNvPr id="3" name="Content Placeholder 2"/>
          <p:cNvSpPr>
            <a:spLocks noGrp="1"/>
          </p:cNvSpPr>
          <p:nvPr>
            <p:ph idx="1"/>
          </p:nvPr>
        </p:nvSpPr>
        <p:spPr>
          <a:xfrm>
            <a:off x="3810000" y="1825625"/>
            <a:ext cx="4705350" cy="4351338"/>
          </a:xfrm>
        </p:spPr>
        <p:txBody>
          <a:bodyPr>
            <a:normAutofit lnSpcReduction="10000"/>
          </a:bodyPr>
          <a:lstStyle/>
          <a:p>
            <a:r>
              <a:rPr lang="en-US" altLang="en-US">
                <a:ea typeface="ＭＳ Ｐゴシック" panose="020B0600070205080204" pitchFamily="34" charset="-128"/>
              </a:rPr>
              <a:t>Primary: lip &amp; palate repair</a:t>
            </a:r>
          </a:p>
          <a:p>
            <a:r>
              <a:rPr lang="en-US" altLang="en-US" dirty="0">
                <a:ea typeface="ＭＳ Ｐゴシック" panose="020B0600070205080204" pitchFamily="34" charset="-128"/>
              </a:rPr>
              <a:t>Secondary: CL and CP revision</a:t>
            </a:r>
          </a:p>
          <a:p>
            <a:r>
              <a:rPr lang="en-US" altLang="en-US" dirty="0">
                <a:ea typeface="ＭＳ Ｐゴシック" panose="020B0600070205080204" pitchFamily="34" charset="-128"/>
              </a:rPr>
              <a:t>Correction of nasal deformity</a:t>
            </a:r>
          </a:p>
          <a:p>
            <a:r>
              <a:rPr lang="en-US" altLang="en-US" dirty="0">
                <a:ea typeface="ＭＳ Ｐゴシック" panose="020B0600070205080204" pitchFamily="34" charset="-128"/>
              </a:rPr>
              <a:t>Palatal and/or alveolar fistulae</a:t>
            </a:r>
          </a:p>
          <a:p>
            <a:r>
              <a:rPr lang="en-US" altLang="en-US" dirty="0" err="1">
                <a:ea typeface="ＭＳ Ｐゴシック" panose="020B0600070205080204" pitchFamily="34" charset="-128"/>
              </a:rPr>
              <a:t>Pharyngoplasty</a:t>
            </a:r>
            <a:r>
              <a:rPr lang="en-US" altLang="en-US" dirty="0">
                <a:ea typeface="ＭＳ Ｐゴシック" panose="020B0600070205080204" pitchFamily="34" charset="-128"/>
              </a:rPr>
              <a:t>/pharyngeal flap</a:t>
            </a:r>
          </a:p>
          <a:p>
            <a:r>
              <a:rPr lang="en-US" altLang="en-US" dirty="0">
                <a:ea typeface="ＭＳ Ｐゴシック" panose="020B0600070205080204" pitchFamily="34" charset="-128"/>
              </a:rPr>
              <a:t>Ear tubes</a:t>
            </a:r>
          </a:p>
          <a:p>
            <a:r>
              <a:rPr lang="en-US" altLang="en-US" dirty="0">
                <a:ea typeface="ＭＳ Ｐゴシック" panose="020B0600070205080204" pitchFamily="34" charset="-128"/>
              </a:rPr>
              <a:t>Orthodontics</a:t>
            </a:r>
          </a:p>
          <a:p>
            <a:endParaRPr lang="en-US" dirty="0"/>
          </a:p>
        </p:txBody>
      </p:sp>
      <p:pic>
        <p:nvPicPr>
          <p:cNvPr id="4" name="Picture 5" descr="DCP_14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762000" y="2971800"/>
            <a:ext cx="2819400" cy="2114550"/>
          </a:xfrm>
          <a:prstGeom prst="rect">
            <a:avLst/>
          </a:prstGeom>
        </p:spPr>
      </p:pic>
    </p:spTree>
    <p:extLst>
      <p:ext uri="{BB962C8B-B14F-4D97-AF65-F5344CB8AC3E}">
        <p14:creationId xmlns:p14="http://schemas.microsoft.com/office/powerpoint/2010/main" val="1166326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ea typeface="ＭＳ Ｐゴシック" panose="020B0600070205080204" pitchFamily="34" charset="-128"/>
              </a:rPr>
              <a:t>Multispecialty Management</a:t>
            </a:r>
            <a:endParaRPr lang="en-US" b="1" dirty="0"/>
          </a:p>
        </p:txBody>
      </p:sp>
      <p:sp>
        <p:nvSpPr>
          <p:cNvPr id="5" name="Rectangle 5"/>
          <p:cNvSpPr txBox="1">
            <a:spLocks noChangeArrowheads="1"/>
          </p:cNvSpPr>
          <p:nvPr/>
        </p:nvSpPr>
        <p:spPr>
          <a:xfrm>
            <a:off x="4876800" y="2286000"/>
            <a:ext cx="4267200" cy="2362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en-US" sz="2400">
                <a:ea typeface="ＭＳ Ｐゴシック" panose="020B0600070205080204" pitchFamily="34" charset="-128"/>
              </a:rPr>
              <a:t>Oto-rhino-laryngologist</a:t>
            </a:r>
          </a:p>
          <a:p>
            <a:r>
              <a:rPr lang="en-US" altLang="en-US" sz="2400" dirty="0">
                <a:ea typeface="ＭＳ Ｐゴシック" panose="020B0600070205080204" pitchFamily="34" charset="-128"/>
              </a:rPr>
              <a:t>Geneticist</a:t>
            </a:r>
          </a:p>
          <a:p>
            <a:r>
              <a:rPr lang="en-US" altLang="en-US" sz="2400" dirty="0">
                <a:ea typeface="ＭＳ Ｐゴシック" panose="020B0600070205080204" pitchFamily="34" charset="-128"/>
              </a:rPr>
              <a:t>Anesthesiologist</a:t>
            </a:r>
          </a:p>
          <a:p>
            <a:r>
              <a:rPr lang="en-US" altLang="en-US" sz="2400" dirty="0">
                <a:ea typeface="ＭＳ Ｐゴシック" panose="020B0600070205080204" pitchFamily="34" charset="-128"/>
              </a:rPr>
              <a:t>Cardiologist</a:t>
            </a:r>
          </a:p>
          <a:p>
            <a:r>
              <a:rPr lang="en-US" altLang="en-US" sz="2400" dirty="0">
                <a:ea typeface="ＭＳ Ｐゴシック" panose="020B0600070205080204" pitchFamily="34" charset="-128"/>
              </a:rPr>
              <a:t>Psychiatrist</a:t>
            </a:r>
          </a:p>
          <a:p>
            <a:endParaRPr lang="en-US" altLang="en-US" sz="2400" dirty="0">
              <a:ea typeface="ＭＳ Ｐゴシック" panose="020B0600070205080204" pitchFamily="34" charset="-128"/>
            </a:endParaRPr>
          </a:p>
        </p:txBody>
      </p:sp>
      <p:sp>
        <p:nvSpPr>
          <p:cNvPr id="7" name="Rectangle 3"/>
          <p:cNvSpPr txBox="1">
            <a:spLocks noChangeArrowheads="1"/>
          </p:cNvSpPr>
          <p:nvPr/>
        </p:nvSpPr>
        <p:spPr>
          <a:xfrm>
            <a:off x="1295400" y="2286000"/>
            <a:ext cx="3352800" cy="2819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en-US" sz="2400" dirty="0">
                <a:ea typeface="ＭＳ Ｐゴシック" panose="020B0600070205080204" pitchFamily="34" charset="-128"/>
              </a:rPr>
              <a:t>Pediatrician</a:t>
            </a:r>
          </a:p>
          <a:p>
            <a:r>
              <a:rPr lang="en-US" altLang="en-US" sz="2400" dirty="0">
                <a:ea typeface="ＭＳ Ｐゴシック" panose="020B0600070205080204" pitchFamily="34" charset="-128"/>
              </a:rPr>
              <a:t>Plastic surgeon</a:t>
            </a:r>
          </a:p>
          <a:p>
            <a:r>
              <a:rPr lang="en-US" altLang="en-US" sz="2400" dirty="0">
                <a:ea typeface="ＭＳ Ｐゴシック" panose="020B0600070205080204" pitchFamily="34" charset="-128"/>
              </a:rPr>
              <a:t>Oral surgeon</a:t>
            </a:r>
          </a:p>
          <a:p>
            <a:r>
              <a:rPr lang="en-US" altLang="en-US" sz="2400" dirty="0">
                <a:ea typeface="ＭＳ Ｐゴシック" panose="020B0600070205080204" pitchFamily="34" charset="-128"/>
              </a:rPr>
              <a:t>Speech therapist</a:t>
            </a:r>
          </a:p>
          <a:p>
            <a:r>
              <a:rPr lang="en-US" altLang="en-US" sz="2400" dirty="0">
                <a:ea typeface="ＭＳ Ｐゴシック" panose="020B0600070205080204" pitchFamily="34" charset="-128"/>
              </a:rPr>
              <a:t>Orthodontist</a:t>
            </a:r>
          </a:p>
          <a:p>
            <a:pPr>
              <a:buFontTx/>
              <a:buNone/>
            </a:pPr>
            <a:endParaRPr lang="en-US" altLang="en-US" sz="2400" dirty="0">
              <a:ea typeface="ＭＳ Ｐゴシック" panose="020B0600070205080204" pitchFamily="34" charset="-128"/>
            </a:endParaRPr>
          </a:p>
          <a:p>
            <a:pPr>
              <a:buFontTx/>
              <a:buNone/>
            </a:pPr>
            <a:endParaRPr lang="en-US" altLang="en-US" sz="2400" dirty="0">
              <a:ea typeface="ＭＳ Ｐゴシック" panose="020B0600070205080204" pitchFamily="34" charset="-128"/>
            </a:endParaRPr>
          </a:p>
          <a:p>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1138611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ea typeface="ＭＳ Ｐゴシック" panose="020B0600070205080204" pitchFamily="34" charset="-128"/>
              </a:rPr>
              <a:t>Surgical Aim</a:t>
            </a:r>
            <a:endParaRPr lang="en-US" b="1" dirty="0"/>
          </a:p>
        </p:txBody>
      </p:sp>
      <p:sp>
        <p:nvSpPr>
          <p:cNvPr id="3" name="Content Placeholder 2"/>
          <p:cNvSpPr>
            <a:spLocks noGrp="1"/>
          </p:cNvSpPr>
          <p:nvPr>
            <p:ph idx="1"/>
          </p:nvPr>
        </p:nvSpPr>
        <p:spPr/>
        <p:txBody>
          <a:bodyPr/>
          <a:lstStyle/>
          <a:p>
            <a:r>
              <a:rPr lang="en-US" altLang="en-US" dirty="0">
                <a:ea typeface="ＭＳ Ｐゴシック" panose="020B0600070205080204" pitchFamily="34" charset="-128"/>
              </a:rPr>
              <a:t>Restoration of facial appearance</a:t>
            </a:r>
          </a:p>
          <a:p>
            <a:r>
              <a:rPr lang="en-US" altLang="en-US" dirty="0">
                <a:ea typeface="ＭＳ Ｐゴシック" panose="020B0600070205080204" pitchFamily="34" charset="-128"/>
              </a:rPr>
              <a:t>Restore the competence of </a:t>
            </a:r>
            <a:r>
              <a:rPr lang="en-US" altLang="en-US" dirty="0" err="1">
                <a:ea typeface="ＭＳ Ｐゴシック" panose="020B0600070205080204" pitchFamily="34" charset="-128"/>
              </a:rPr>
              <a:t>velo</a:t>
            </a:r>
            <a:r>
              <a:rPr lang="en-US" altLang="en-US" dirty="0">
                <a:ea typeface="ＭＳ Ｐゴシック" panose="020B0600070205080204" pitchFamily="34" charset="-128"/>
              </a:rPr>
              <a:t>-pharyngeal sphincter</a:t>
            </a:r>
          </a:p>
          <a:p>
            <a:r>
              <a:rPr lang="en-US" altLang="en-US" dirty="0">
                <a:ea typeface="ＭＳ Ｐゴシック" panose="020B0600070205080204" pitchFamily="34" charset="-128"/>
              </a:rPr>
              <a:t>Achieve better occlusion of maxilla and mandible</a:t>
            </a:r>
          </a:p>
        </p:txBody>
      </p:sp>
    </p:spTree>
    <p:extLst>
      <p:ext uri="{BB962C8B-B14F-4D97-AF65-F5344CB8AC3E}">
        <p14:creationId xmlns:p14="http://schemas.microsoft.com/office/powerpoint/2010/main" val="2101077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ea typeface="ＭＳ Ｐゴシック" panose="020B0600070205080204" pitchFamily="34" charset="-128"/>
              </a:rPr>
              <a:t>Surgical Timing	</a:t>
            </a:r>
            <a:endParaRPr lang="en-US" b="1" dirty="0"/>
          </a:p>
        </p:txBody>
      </p:sp>
      <p:sp>
        <p:nvSpPr>
          <p:cNvPr id="3" name="Content Placeholder 2"/>
          <p:cNvSpPr>
            <a:spLocks noGrp="1"/>
          </p:cNvSpPr>
          <p:nvPr>
            <p:ph idx="1"/>
          </p:nvPr>
        </p:nvSpPr>
        <p:spPr/>
        <p:txBody>
          <a:bodyPr/>
          <a:lstStyle/>
          <a:p>
            <a:r>
              <a:rPr lang="en-US" altLang="en-US" dirty="0">
                <a:ea typeface="ＭＳ Ｐゴシック" panose="020B0600070205080204" pitchFamily="34" charset="-128"/>
              </a:rPr>
              <a:t>Cleft lip : 1 to 5 months</a:t>
            </a:r>
          </a:p>
          <a:p>
            <a:r>
              <a:rPr lang="en-US" altLang="en-US" dirty="0">
                <a:ea typeface="ＭＳ Ｐゴシック" panose="020B0600070205080204" pitchFamily="34" charset="-128"/>
              </a:rPr>
              <a:t>Cleft palate: 6-8 months  and older</a:t>
            </a:r>
          </a:p>
        </p:txBody>
      </p:sp>
    </p:spTree>
    <p:extLst>
      <p:ext uri="{BB962C8B-B14F-4D97-AF65-F5344CB8AC3E}">
        <p14:creationId xmlns:p14="http://schemas.microsoft.com/office/powerpoint/2010/main" val="1480334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Latham or Nam device</a:t>
            </a:r>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2286000"/>
            <a:ext cx="2541391" cy="1524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931877"/>
            <a:ext cx="2931191" cy="178097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0" y="3934023"/>
            <a:ext cx="2494147" cy="1780977"/>
          </a:xfrm>
          <a:prstGeom prst="rect">
            <a:avLst/>
          </a:prstGeom>
        </p:spPr>
      </p:pic>
    </p:spTree>
    <p:extLst>
      <p:ext uri="{BB962C8B-B14F-4D97-AF65-F5344CB8AC3E}">
        <p14:creationId xmlns:p14="http://schemas.microsoft.com/office/powerpoint/2010/main" val="865073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ea typeface="ＭＳ Ｐゴシック" panose="020B0600070205080204" pitchFamily="34" charset="-128"/>
              </a:rPr>
              <a:t>Benefits of Delaying Surgery</a:t>
            </a:r>
            <a:endParaRPr lang="en-US" b="1" dirty="0"/>
          </a:p>
        </p:txBody>
      </p:sp>
      <p:sp>
        <p:nvSpPr>
          <p:cNvPr id="3" name="Content Placeholder 2"/>
          <p:cNvSpPr>
            <a:spLocks noGrp="1"/>
          </p:cNvSpPr>
          <p:nvPr>
            <p:ph idx="1"/>
          </p:nvPr>
        </p:nvSpPr>
        <p:spPr/>
        <p:txBody>
          <a:bodyPr/>
          <a:lstStyle/>
          <a:p>
            <a:r>
              <a:rPr lang="en-US" altLang="en-US" dirty="0">
                <a:ea typeface="ＭＳ Ｐゴシック" panose="020B0600070205080204" pitchFamily="34" charset="-128"/>
              </a:rPr>
              <a:t>Decrease in anesthetic risk</a:t>
            </a:r>
          </a:p>
          <a:p>
            <a:r>
              <a:rPr lang="en-US" altLang="en-US" dirty="0">
                <a:ea typeface="ＭＳ Ｐゴシック" panose="020B0600070205080204" pitchFamily="34" charset="-128"/>
              </a:rPr>
              <a:t>Diagnosis of other anomalies</a:t>
            </a:r>
          </a:p>
          <a:p>
            <a:r>
              <a:rPr lang="en-US" altLang="en-US" dirty="0">
                <a:ea typeface="ＭＳ Ｐゴシック" panose="020B0600070205080204" pitchFamily="34" charset="-128"/>
              </a:rPr>
              <a:t>Latham/NAM device</a:t>
            </a:r>
          </a:p>
          <a:p>
            <a:r>
              <a:rPr lang="en-US" altLang="en-US" dirty="0">
                <a:ea typeface="ＭＳ Ｐゴシック" panose="020B0600070205080204" pitchFamily="34" charset="-128"/>
              </a:rPr>
              <a:t>Better repair of lip and nose</a:t>
            </a:r>
          </a:p>
          <a:p>
            <a:r>
              <a:rPr lang="en-US" altLang="en-US" dirty="0">
                <a:ea typeface="ＭＳ Ｐゴシック" panose="020B0600070205080204" pitchFamily="34" charset="-128"/>
              </a:rPr>
              <a:t>Allows more time for parents to make mental adjustments to child with deformity</a:t>
            </a:r>
          </a:p>
        </p:txBody>
      </p:sp>
    </p:spTree>
    <p:extLst>
      <p:ext uri="{BB962C8B-B14F-4D97-AF65-F5344CB8AC3E}">
        <p14:creationId xmlns:p14="http://schemas.microsoft.com/office/powerpoint/2010/main" val="982094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Psychological</a:t>
            </a:r>
            <a:r>
              <a:rPr lang="en-US" dirty="0"/>
              <a:t> </a:t>
            </a:r>
            <a:r>
              <a:rPr lang="en-US" b="1" dirty="0"/>
              <a:t>Aspects</a:t>
            </a:r>
          </a:p>
        </p:txBody>
      </p:sp>
      <p:sp>
        <p:nvSpPr>
          <p:cNvPr id="3" name="Content Placeholder 2"/>
          <p:cNvSpPr>
            <a:spLocks noGrp="1"/>
          </p:cNvSpPr>
          <p:nvPr>
            <p:ph idx="1"/>
          </p:nvPr>
        </p:nvSpPr>
        <p:spPr/>
        <p:txBody>
          <a:bodyPr/>
          <a:lstStyle/>
          <a:p>
            <a:r>
              <a:rPr lang="en-US" altLang="en-US" dirty="0">
                <a:ea typeface="ＭＳ Ｐゴシック" panose="020B0600070205080204" pitchFamily="34" charset="-128"/>
              </a:rPr>
              <a:t>Radical effect on appearance</a:t>
            </a:r>
          </a:p>
          <a:p>
            <a:r>
              <a:rPr lang="en-US" altLang="en-US" dirty="0">
                <a:ea typeface="ＭＳ Ｐゴシック" panose="020B0600070205080204" pitchFamily="34" charset="-128"/>
              </a:rPr>
              <a:t>Presence of other anomalies</a:t>
            </a:r>
          </a:p>
          <a:p>
            <a:r>
              <a:rPr lang="en-US" altLang="en-US" dirty="0">
                <a:ea typeface="ＭＳ Ｐゴシック" panose="020B0600070205080204" pitchFamily="34" charset="-128"/>
              </a:rPr>
              <a:t>Conductive hearing loss</a:t>
            </a:r>
          </a:p>
          <a:p>
            <a:r>
              <a:rPr lang="en-US" altLang="en-US" dirty="0">
                <a:ea typeface="ＭＳ Ｐゴシック" panose="020B0600070205080204" pitchFamily="34" charset="-128"/>
              </a:rPr>
              <a:t>Unintelligible speech</a:t>
            </a:r>
          </a:p>
          <a:p>
            <a:r>
              <a:rPr lang="en-US" altLang="en-US" dirty="0">
                <a:ea typeface="ＭＳ Ｐゴシック" panose="020B0600070205080204" pitchFamily="34" charset="-128"/>
              </a:rPr>
              <a:t>Perceived prevalence of mental retardation</a:t>
            </a:r>
          </a:p>
        </p:txBody>
      </p:sp>
    </p:spTree>
    <p:extLst>
      <p:ext uri="{BB962C8B-B14F-4D97-AF65-F5344CB8AC3E}">
        <p14:creationId xmlns:p14="http://schemas.microsoft.com/office/powerpoint/2010/main" val="56050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ea typeface="ＭＳ Ｐゴシック" panose="020B0600070205080204" pitchFamily="34" charset="-128"/>
              </a:rPr>
              <a:t>Push-back </a:t>
            </a:r>
            <a:r>
              <a:rPr lang="en-US" altLang="en-US" b="1" dirty="0" err="1">
                <a:ea typeface="ＭＳ Ｐゴシック" panose="020B0600070205080204" pitchFamily="34" charset="-128"/>
              </a:rPr>
              <a:t>Palatoplasty</a:t>
            </a:r>
            <a:endParaRPr lang="en-US" b="1" dirty="0"/>
          </a:p>
        </p:txBody>
      </p:sp>
      <p:sp>
        <p:nvSpPr>
          <p:cNvPr id="4" name="Rectangle 11"/>
          <p:cNvSpPr txBox="1">
            <a:spLocks noChangeArrowheads="1"/>
          </p:cNvSpPr>
          <p:nvPr/>
        </p:nvSpPr>
        <p:spPr>
          <a:xfrm>
            <a:off x="4624387" y="2713037"/>
            <a:ext cx="3810000" cy="28956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en-US">
                <a:ea typeface="ＭＳ Ｐゴシック" panose="020B0600070205080204" pitchFamily="34" charset="-128"/>
              </a:rPr>
              <a:t>Surgical repair technique credited to Starr and Von Langenbeck, 1907-8</a:t>
            </a:r>
          </a:p>
          <a:p>
            <a:endParaRPr lang="en-US" altLang="en-US" dirty="0">
              <a:ea typeface="ＭＳ Ｐゴシック" panose="020B0600070205080204" pitchFamily="34" charset="-128"/>
            </a:endParaRPr>
          </a:p>
        </p:txBody>
      </p:sp>
      <p:pic>
        <p:nvPicPr>
          <p:cNvPr id="5" name="Picture 13" descr="palatoplasty"/>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61987" y="2438400"/>
            <a:ext cx="3810000" cy="2454275"/>
          </a:xfrm>
        </p:spPr>
      </p:pic>
    </p:spTree>
    <p:extLst>
      <p:ext uri="{BB962C8B-B14F-4D97-AF65-F5344CB8AC3E}">
        <p14:creationId xmlns:p14="http://schemas.microsoft.com/office/powerpoint/2010/main" val="970793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Furlow</a:t>
            </a:r>
            <a:r>
              <a:rPr lang="en-US" b="1" dirty="0"/>
              <a:t> : Lengthening of Palate</a:t>
            </a:r>
          </a:p>
        </p:txBody>
      </p:sp>
      <p:sp>
        <p:nvSpPr>
          <p:cNvPr id="3" name="Content Placeholder 2"/>
          <p:cNvSpPr>
            <a:spLocks noGrp="1"/>
          </p:cNvSpPr>
          <p:nvPr>
            <p:ph idx="1"/>
          </p:nvPr>
        </p:nvSpPr>
        <p:spPr/>
        <p:txBody>
          <a:bodyPr/>
          <a:lstStyle/>
          <a:p>
            <a:endParaRPr lang="en-US"/>
          </a:p>
        </p:txBody>
      </p:sp>
      <p:pic>
        <p:nvPicPr>
          <p:cNvPr id="4" name="Picture 2" descr="Image result for furlow palatoplas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2397919"/>
            <a:ext cx="6985000" cy="355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40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ea typeface="ＭＳ Ｐゴシック" panose="020B0600070205080204" pitchFamily="34" charset="-128"/>
              </a:rPr>
              <a:t>Disclosure</a:t>
            </a:r>
            <a:endParaRPr lang="en-US" b="1" dirty="0"/>
          </a:p>
        </p:txBody>
      </p:sp>
      <p:sp>
        <p:nvSpPr>
          <p:cNvPr id="3" name="Content Placeholder 2"/>
          <p:cNvSpPr>
            <a:spLocks noGrp="1"/>
          </p:cNvSpPr>
          <p:nvPr>
            <p:ph idx="1"/>
          </p:nvPr>
        </p:nvSpPr>
        <p:spPr/>
        <p:txBody>
          <a:bodyPr/>
          <a:lstStyle/>
          <a:p>
            <a:r>
              <a:rPr lang="en-US" altLang="en-US" dirty="0">
                <a:ea typeface="ＭＳ Ｐゴシック" panose="020B0600070205080204" pitchFamily="34" charset="-128"/>
              </a:rPr>
              <a:t>Nothing to disclose</a:t>
            </a:r>
          </a:p>
          <a:p>
            <a:endParaRPr lang="en-US" dirty="0"/>
          </a:p>
        </p:txBody>
      </p:sp>
      <p:pic>
        <p:nvPicPr>
          <p:cNvPr id="4" name="Picture 3">
            <a:extLst>
              <a:ext uri="{FF2B5EF4-FFF2-40B4-BE49-F238E27FC236}">
                <a16:creationId xmlns:a16="http://schemas.microsoft.com/office/drawing/2014/main" id="{8A5A390B-6C79-8F43-8D24-30CF9E4E36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351" t="16883" r="8327"/>
          <a:stretch/>
        </p:blipFill>
        <p:spPr>
          <a:xfrm>
            <a:off x="8061837" y="6338503"/>
            <a:ext cx="1082163" cy="514131"/>
          </a:xfrm>
          <a:prstGeom prst="rect">
            <a:avLst/>
          </a:prstGeom>
          <a:ln>
            <a:solidFill>
              <a:schemeClr val="tx2">
                <a:lumMod val="50000"/>
              </a:schemeClr>
            </a:solidFill>
          </a:ln>
        </p:spPr>
      </p:pic>
    </p:spTree>
    <p:extLst>
      <p:ext uri="{BB962C8B-B14F-4D97-AF65-F5344CB8AC3E}">
        <p14:creationId xmlns:p14="http://schemas.microsoft.com/office/powerpoint/2010/main" val="2088564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4" descr="Velopharyngeal_insufficien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76400"/>
            <a:ext cx="6248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990600" y="5181600"/>
            <a:ext cx="73152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1800" dirty="0">
                <a:latin typeface="Calibri" charset="0"/>
                <a:ea typeface="Calibri" charset="0"/>
                <a:cs typeface="Calibri" charset="0"/>
              </a:rPr>
              <a:t>Ann </a:t>
            </a:r>
            <a:r>
              <a:rPr lang="en-US" altLang="en-US" sz="1800" dirty="0" err="1">
                <a:latin typeface="Calibri" charset="0"/>
                <a:ea typeface="Calibri" charset="0"/>
                <a:cs typeface="Calibri" charset="0"/>
              </a:rPr>
              <a:t>Kummer</a:t>
            </a:r>
            <a:r>
              <a:rPr lang="en-US" altLang="en-US" sz="1800" dirty="0">
                <a:latin typeface="Calibri" charset="0"/>
                <a:ea typeface="Calibri" charset="0"/>
                <a:cs typeface="Calibri" charset="0"/>
              </a:rPr>
              <a:t> Ph.D. CCC-SLP, ASHA Fellow: Resonance Disorders &amp; velopharyngeal Dysfunction: Simple low-tech and no-tech procedure for evaluation and treatment. Ph.D. </a:t>
            </a:r>
            <a:r>
              <a:rPr lang="en-US" altLang="en-US" sz="1800" dirty="0" err="1">
                <a:latin typeface="Calibri" charset="0"/>
                <a:ea typeface="Calibri" charset="0"/>
                <a:cs typeface="Calibri" charset="0"/>
              </a:rPr>
              <a:t>speechpathology.com</a:t>
            </a:r>
            <a:r>
              <a:rPr lang="en-US" altLang="en-US" sz="1800" dirty="0">
                <a:latin typeface="Calibri" charset="0"/>
                <a:ea typeface="Calibri" charset="0"/>
                <a:cs typeface="Calibri" charset="0"/>
              </a:rPr>
              <a:t>  Jan. 2008</a:t>
            </a:r>
          </a:p>
        </p:txBody>
      </p:sp>
    </p:spTree>
    <p:extLst>
      <p:ext uri="{BB962C8B-B14F-4D97-AF65-F5344CB8AC3E}">
        <p14:creationId xmlns:p14="http://schemas.microsoft.com/office/powerpoint/2010/main" val="1575641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err="1">
                <a:ea typeface="ＭＳ Ｐゴシック" panose="020B0600070205080204" pitchFamily="34" charset="-128"/>
              </a:rPr>
              <a:t>Pharyngoplasty</a:t>
            </a:r>
            <a:endParaRPr lang="en-US" b="1" dirty="0"/>
          </a:p>
        </p:txBody>
      </p:sp>
      <p:pic>
        <p:nvPicPr>
          <p:cNvPr id="4" name="Picture 4" descr="Pharyngoplast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19400" y="1817914"/>
            <a:ext cx="2819400" cy="349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219200" y="5665569"/>
            <a:ext cx="7677150" cy="646331"/>
          </a:xfrm>
          <a:prstGeom prst="rect">
            <a:avLst/>
          </a:prstGeom>
        </p:spPr>
        <p:txBody>
          <a:bodyPr wrap="square">
            <a:spAutoFit/>
          </a:bodyPr>
          <a:lstStyle/>
          <a:p>
            <a:r>
              <a:rPr lang="en-US" altLang="en-US" dirty="0">
                <a:ea typeface="ＭＳ Ｐゴシック" panose="020B0600070205080204" pitchFamily="34" charset="-128"/>
                <a:hlinkClick r:id="rId4"/>
              </a:rPr>
              <a:t>www.seattlechildrens.org/medical-conditions/chromosomal-genetic-conditions/vpi-treatment/</a:t>
            </a:r>
            <a:r>
              <a:rPr lang="en-US" altLang="en-US" dirty="0">
                <a:ea typeface="ＭＳ Ｐゴシック" panose="020B0600070205080204" pitchFamily="34" charset="-128"/>
              </a:rPr>
              <a:t>  Jan. 2008</a:t>
            </a:r>
          </a:p>
        </p:txBody>
      </p:sp>
    </p:spTree>
    <p:extLst>
      <p:ext uri="{BB962C8B-B14F-4D97-AF65-F5344CB8AC3E}">
        <p14:creationId xmlns:p14="http://schemas.microsoft.com/office/powerpoint/2010/main" val="1763694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ea typeface="ＭＳ Ｐゴシック" panose="020B0600070205080204" pitchFamily="34" charset="-128"/>
              </a:rPr>
              <a:t> Pharyngeal Flap</a:t>
            </a:r>
            <a:endParaRPr lang="en-US" b="1" dirty="0"/>
          </a:p>
        </p:txBody>
      </p:sp>
      <p:pic>
        <p:nvPicPr>
          <p:cNvPr id="4" name="Picture 6" descr="IMG_015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43881" r="-43881"/>
          <a:stretch>
            <a:fillRect/>
          </a:stretch>
        </p:blipFill>
        <p:spPr>
          <a:xfrm>
            <a:off x="763613" y="2858294"/>
            <a:ext cx="7616774" cy="2286000"/>
          </a:xfrm>
        </p:spPr>
      </p:pic>
      <p:sp>
        <p:nvSpPr>
          <p:cNvPr id="5" name="TextBox 4"/>
          <p:cNvSpPr txBox="1"/>
          <p:nvPr/>
        </p:nvSpPr>
        <p:spPr>
          <a:xfrm>
            <a:off x="1219200" y="5657671"/>
            <a:ext cx="6627787" cy="1200329"/>
          </a:xfrm>
          <a:prstGeom prst="rect">
            <a:avLst/>
          </a:prstGeom>
          <a:noFill/>
        </p:spPr>
        <p:txBody>
          <a:bodyPr wrap="square" rtlCol="0">
            <a:spAutoFit/>
          </a:bodyPr>
          <a:lstStyle/>
          <a:p>
            <a:r>
              <a:rPr lang="en-US" altLang="en-US" dirty="0">
                <a:ea typeface="ＭＳ Ｐゴシック" panose="020B0600070205080204" pitchFamily="34" charset="-128"/>
              </a:rPr>
              <a:t> Jackson IT: Sphincter </a:t>
            </a:r>
            <a:r>
              <a:rPr lang="en-US" altLang="en-US" dirty="0" err="1">
                <a:ea typeface="ＭＳ Ｐゴシック" panose="020B0600070205080204" pitchFamily="34" charset="-128"/>
              </a:rPr>
              <a:t>Pharyngoplasty</a:t>
            </a:r>
            <a:r>
              <a:rPr lang="en-US" altLang="en-US" dirty="0">
                <a:ea typeface="ＭＳ Ｐゴシック" panose="020B0600070205080204" pitchFamily="34" charset="-128"/>
              </a:rPr>
              <a:t>: Symposium on Cleft Lip and Cleft Palate. Clinics in Plastic Surgery . October 1985, Vol 12, No. 4  </a:t>
            </a:r>
          </a:p>
          <a:p>
            <a:r>
              <a:rPr lang="en-US" altLang="en-US" dirty="0">
                <a:ea typeface="ＭＳ Ｐゴシック" panose="020B0600070205080204" pitchFamily="34" charset="-128"/>
              </a:rPr>
              <a:t>March 1988</a:t>
            </a:r>
          </a:p>
          <a:p>
            <a:endParaRPr lang="en-US" dirty="0"/>
          </a:p>
        </p:txBody>
      </p:sp>
    </p:spTree>
    <p:extLst>
      <p:ext uri="{BB962C8B-B14F-4D97-AF65-F5344CB8AC3E}">
        <p14:creationId xmlns:p14="http://schemas.microsoft.com/office/powerpoint/2010/main" val="609425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ea typeface="ＭＳ Ｐゴシック" panose="020B0600070205080204" pitchFamily="34" charset="-128"/>
              </a:rPr>
              <a:t> Preoperative Evaluation</a:t>
            </a:r>
            <a:endParaRPr lang="en-US" b="1" dirty="0"/>
          </a:p>
        </p:txBody>
      </p:sp>
      <p:sp>
        <p:nvSpPr>
          <p:cNvPr id="3" name="Content Placeholder 2"/>
          <p:cNvSpPr>
            <a:spLocks noGrp="1"/>
          </p:cNvSpPr>
          <p:nvPr>
            <p:ph idx="1"/>
          </p:nvPr>
        </p:nvSpPr>
        <p:spPr/>
        <p:txBody>
          <a:bodyPr/>
          <a:lstStyle/>
          <a:p>
            <a:r>
              <a:rPr lang="en-US" altLang="en-US" dirty="0">
                <a:ea typeface="ＭＳ Ｐゴシック" panose="020B0600070205080204" pitchFamily="34" charset="-128"/>
              </a:rPr>
              <a:t>Age appropriate birth history</a:t>
            </a:r>
          </a:p>
          <a:p>
            <a:r>
              <a:rPr lang="en-US" altLang="en-US" dirty="0">
                <a:ea typeface="ＭＳ Ｐゴシック" panose="020B0600070205080204" pitchFamily="34" charset="-128"/>
              </a:rPr>
              <a:t>Associated defects</a:t>
            </a:r>
          </a:p>
          <a:p>
            <a:r>
              <a:rPr lang="en-US" altLang="en-US" dirty="0">
                <a:ea typeface="ＭＳ Ｐゴシック" panose="020B0600070205080204" pitchFamily="34" charset="-128"/>
              </a:rPr>
              <a:t>Prior anesthetic history</a:t>
            </a:r>
          </a:p>
          <a:p>
            <a:r>
              <a:rPr lang="en-US" altLang="en-US" dirty="0">
                <a:ea typeface="ＭＳ Ｐゴシック" panose="020B0600070205080204" pitchFamily="34" charset="-128"/>
              </a:rPr>
              <a:t>URI, chest x-ray?</a:t>
            </a:r>
          </a:p>
          <a:p>
            <a:r>
              <a:rPr lang="en-US" altLang="en-US" dirty="0">
                <a:ea typeface="ＭＳ Ｐゴシック" panose="020B0600070205080204" pitchFamily="34" charset="-128"/>
              </a:rPr>
              <a:t>Appropriate fasting periods</a:t>
            </a:r>
          </a:p>
          <a:p>
            <a:r>
              <a:rPr lang="en-US" altLang="en-US" dirty="0">
                <a:ea typeface="ＭＳ Ｐゴシック" panose="020B0600070205080204" pitchFamily="34" charset="-128"/>
              </a:rPr>
              <a:t>Premed?</a:t>
            </a:r>
          </a:p>
          <a:p>
            <a:r>
              <a:rPr lang="en-US" altLang="en-US" dirty="0">
                <a:ea typeface="ＭＳ Ｐゴシック" panose="020B0600070205080204" pitchFamily="34" charset="-128"/>
              </a:rPr>
              <a:t>Blood availability</a:t>
            </a:r>
          </a:p>
          <a:p>
            <a:r>
              <a:rPr lang="en-US" altLang="en-US" dirty="0">
                <a:ea typeface="ＭＳ Ｐゴシック" panose="020B0600070205080204" pitchFamily="34" charset="-128"/>
              </a:rPr>
              <a:t>Post op ICU admission</a:t>
            </a:r>
          </a:p>
        </p:txBody>
      </p:sp>
    </p:spTree>
    <p:extLst>
      <p:ext uri="{BB962C8B-B14F-4D97-AF65-F5344CB8AC3E}">
        <p14:creationId xmlns:p14="http://schemas.microsoft.com/office/powerpoint/2010/main" val="831128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ea typeface="ＭＳ Ｐゴシック" panose="020B0600070205080204" pitchFamily="34" charset="-128"/>
              </a:rPr>
              <a:t>Anesthetic Management	</a:t>
            </a:r>
            <a:endParaRPr lang="en-US" b="1" dirty="0"/>
          </a:p>
        </p:txBody>
      </p:sp>
      <p:sp>
        <p:nvSpPr>
          <p:cNvPr id="3" name="Content Placeholder 2"/>
          <p:cNvSpPr>
            <a:spLocks noGrp="1"/>
          </p:cNvSpPr>
          <p:nvPr>
            <p:ph idx="1"/>
          </p:nvPr>
        </p:nvSpPr>
        <p:spPr>
          <a:xfrm>
            <a:off x="628650" y="1825624"/>
            <a:ext cx="5238750" cy="4651375"/>
          </a:xfrm>
        </p:spPr>
        <p:txBody>
          <a:bodyPr>
            <a:normAutofit lnSpcReduction="10000"/>
          </a:bodyPr>
          <a:lstStyle/>
          <a:p>
            <a:r>
              <a:rPr lang="en-US" altLang="en-US" dirty="0">
                <a:ea typeface="ＭＳ Ｐゴシック" panose="020B0600070205080204" pitchFamily="34" charset="-128"/>
              </a:rPr>
              <a:t>Location of equipment</a:t>
            </a:r>
          </a:p>
          <a:p>
            <a:r>
              <a:rPr lang="en-US" altLang="en-US" dirty="0">
                <a:ea typeface="ＭＳ Ｐゴシック" panose="020B0600070205080204" pitchFamily="34" charset="-128"/>
              </a:rPr>
              <a:t>Low profile endotracheal tubes</a:t>
            </a:r>
          </a:p>
          <a:p>
            <a:r>
              <a:rPr lang="en-US" altLang="en-US" dirty="0">
                <a:ea typeface="ＭＳ Ｐゴシック" panose="020B0600070205080204" pitchFamily="34" charset="-128"/>
              </a:rPr>
              <a:t>Light weight yet long enough circuit</a:t>
            </a:r>
          </a:p>
          <a:p>
            <a:r>
              <a:rPr lang="en-US" altLang="en-US" dirty="0">
                <a:ea typeface="ＭＳ Ｐゴシック" panose="020B0600070205080204" pitchFamily="34" charset="-128"/>
              </a:rPr>
              <a:t>Standard monitoring</a:t>
            </a:r>
          </a:p>
          <a:p>
            <a:r>
              <a:rPr lang="en-US" altLang="en-US" dirty="0">
                <a:ea typeface="ＭＳ Ｐゴシック" panose="020B0600070205080204" pitchFamily="34" charset="-128"/>
              </a:rPr>
              <a:t>Eye lubrication</a:t>
            </a:r>
          </a:p>
          <a:p>
            <a:r>
              <a:rPr lang="en-US" altLang="en-US" dirty="0">
                <a:ea typeface="ＭＳ Ｐゴシック" panose="020B0600070205080204" pitchFamily="34" charset="-128"/>
              </a:rPr>
              <a:t>PIP, endobronchial intubation</a:t>
            </a:r>
          </a:p>
          <a:p>
            <a:r>
              <a:rPr lang="en-US" altLang="en-US" dirty="0">
                <a:ea typeface="ＭＳ Ｐゴシック" panose="020B0600070205080204" pitchFamily="34" charset="-128"/>
              </a:rPr>
              <a:t>Epinephrine infiltration</a:t>
            </a:r>
          </a:p>
          <a:p>
            <a:r>
              <a:rPr lang="en-US" altLang="en-US" dirty="0">
                <a:ea typeface="ＭＳ Ｐゴシック" panose="020B0600070205080204" pitchFamily="34" charset="-128"/>
              </a:rPr>
              <a:t>Generous IV fluids</a:t>
            </a:r>
          </a:p>
          <a:p>
            <a:r>
              <a:rPr lang="en-US" altLang="en-US" dirty="0">
                <a:ea typeface="ＭＳ Ｐゴシック" panose="020B0600070205080204" pitchFamily="34" charset="-128"/>
              </a:rPr>
              <a:t>Blood loss</a:t>
            </a:r>
          </a:p>
        </p:txBody>
      </p:sp>
      <p:pic>
        <p:nvPicPr>
          <p:cNvPr id="4" name="Picture 6" descr="PICT31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019800" y="1981200"/>
            <a:ext cx="2895600" cy="1981200"/>
          </a:xfrm>
          <a:prstGeom prst="rect">
            <a:avLst/>
          </a:prstGeom>
        </p:spPr>
      </p:pic>
      <p:pic>
        <p:nvPicPr>
          <p:cNvPr id="5" name="Picture 8" descr="PICT31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6146800" y="4114800"/>
            <a:ext cx="2641600" cy="1981200"/>
          </a:xfrm>
          <a:prstGeom prst="rect">
            <a:avLst/>
          </a:prstGeom>
        </p:spPr>
      </p:pic>
    </p:spTree>
    <p:extLst>
      <p:ext uri="{BB962C8B-B14F-4D97-AF65-F5344CB8AC3E}">
        <p14:creationId xmlns:p14="http://schemas.microsoft.com/office/powerpoint/2010/main" val="533326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886700" cy="1325563"/>
          </a:xfrm>
        </p:spPr>
        <p:txBody>
          <a:bodyPr/>
          <a:lstStyle/>
          <a:p>
            <a:r>
              <a:rPr lang="en-US" b="1"/>
              <a:t>Airway Management/Monitoring</a:t>
            </a:r>
            <a:endParaRPr lang="en-US" b="1" dirty="0"/>
          </a:p>
        </p:txBody>
      </p:sp>
      <p:sp>
        <p:nvSpPr>
          <p:cNvPr id="3" name="Content Placeholder 2"/>
          <p:cNvSpPr>
            <a:spLocks noGrp="1"/>
          </p:cNvSpPr>
          <p:nvPr>
            <p:ph idx="1"/>
          </p:nvPr>
        </p:nvSpPr>
        <p:spPr/>
        <p:txBody>
          <a:bodyPr/>
          <a:lstStyle/>
          <a:p>
            <a:r>
              <a:rPr lang="en-US" dirty="0"/>
              <a:t>Kinking of endotracheal tube</a:t>
            </a:r>
          </a:p>
          <a:p>
            <a:r>
              <a:rPr lang="en-US" dirty="0" err="1"/>
              <a:t>Mainstem</a:t>
            </a:r>
            <a:r>
              <a:rPr lang="en-US" dirty="0"/>
              <a:t> migration of the tip of the tube</a:t>
            </a:r>
          </a:p>
          <a:p>
            <a:r>
              <a:rPr lang="en-US" dirty="0"/>
              <a:t>Accidental </a:t>
            </a:r>
            <a:r>
              <a:rPr lang="en-US" dirty="0" err="1"/>
              <a:t>extubation</a:t>
            </a:r>
            <a:endParaRPr lang="en-US" dirty="0"/>
          </a:p>
        </p:txBody>
      </p:sp>
    </p:spTree>
    <p:extLst>
      <p:ext uri="{BB962C8B-B14F-4D97-AF65-F5344CB8AC3E}">
        <p14:creationId xmlns:p14="http://schemas.microsoft.com/office/powerpoint/2010/main" val="402715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err="1">
                <a:ea typeface="ＭＳ Ｐゴシック" panose="020B0600070205080204" pitchFamily="34" charset="-128"/>
              </a:rPr>
              <a:t>Extubation</a:t>
            </a:r>
            <a:endParaRPr lang="en-US" b="1" dirty="0"/>
          </a:p>
        </p:txBody>
      </p:sp>
      <p:sp>
        <p:nvSpPr>
          <p:cNvPr id="3" name="Content Placeholder 2"/>
          <p:cNvSpPr>
            <a:spLocks noGrp="1"/>
          </p:cNvSpPr>
          <p:nvPr>
            <p:ph idx="1"/>
          </p:nvPr>
        </p:nvSpPr>
        <p:spPr/>
        <p:txBody>
          <a:bodyPr/>
          <a:lstStyle/>
          <a:p>
            <a:r>
              <a:rPr lang="en-US" altLang="en-US" dirty="0">
                <a:ea typeface="ＭＳ Ｐゴシック" panose="020B0600070205080204" pitchFamily="34" charset="-128"/>
              </a:rPr>
              <a:t>Oral-nasal suction?</a:t>
            </a:r>
          </a:p>
          <a:p>
            <a:r>
              <a:rPr lang="en-US" altLang="en-US" dirty="0">
                <a:ea typeface="ＭＳ Ｐゴシック" panose="020B0600070205080204" pitchFamily="34" charset="-128"/>
              </a:rPr>
              <a:t>Oral airway?</a:t>
            </a:r>
          </a:p>
          <a:p>
            <a:r>
              <a:rPr lang="en-US" altLang="en-US" dirty="0">
                <a:ea typeface="ＭＳ Ｐゴシック" panose="020B0600070205080204" pitchFamily="34" charset="-128"/>
              </a:rPr>
              <a:t>Pharyngeal pack</a:t>
            </a:r>
          </a:p>
          <a:p>
            <a:r>
              <a:rPr lang="en-US" altLang="en-US" dirty="0">
                <a:ea typeface="ＭＳ Ｐゴシック" panose="020B0600070205080204" pitchFamily="34" charset="-128"/>
              </a:rPr>
              <a:t>Tongue traction sutures</a:t>
            </a:r>
          </a:p>
          <a:p>
            <a:r>
              <a:rPr lang="en-US" altLang="en-US" dirty="0">
                <a:ea typeface="ＭＳ Ｐゴシック" panose="020B0600070205080204" pitchFamily="34" charset="-128"/>
              </a:rPr>
              <a:t>Awake/asleep</a:t>
            </a:r>
          </a:p>
          <a:p>
            <a:r>
              <a:rPr lang="en-US" altLang="en-US" dirty="0">
                <a:ea typeface="ＭＳ Ｐゴシック" panose="020B0600070205080204" pitchFamily="34" charset="-128"/>
              </a:rPr>
              <a:t>Pain relief</a:t>
            </a:r>
          </a:p>
          <a:p>
            <a:r>
              <a:rPr lang="en-US" altLang="en-US" dirty="0">
                <a:ea typeface="ＭＳ Ｐゴシック" panose="020B0600070205080204" pitchFamily="34" charset="-128"/>
              </a:rPr>
              <a:t>Arm restraints, arm board for IV</a:t>
            </a:r>
          </a:p>
          <a:p>
            <a:r>
              <a:rPr lang="en-US" altLang="en-US" dirty="0">
                <a:ea typeface="ＭＳ Ｐゴシック" panose="020B0600070205080204" pitchFamily="34" charset="-128"/>
              </a:rPr>
              <a:t>ICU admission</a:t>
            </a:r>
          </a:p>
        </p:txBody>
      </p:sp>
    </p:spTree>
    <p:extLst>
      <p:ext uri="{BB962C8B-B14F-4D97-AF65-F5344CB8AC3E}">
        <p14:creationId xmlns:p14="http://schemas.microsoft.com/office/powerpoint/2010/main" val="315274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Pain</a:t>
            </a:r>
            <a:r>
              <a:rPr lang="en-US" dirty="0"/>
              <a:t> </a:t>
            </a:r>
            <a:r>
              <a:rPr lang="en-US" b="1" dirty="0"/>
              <a:t>Management</a:t>
            </a:r>
          </a:p>
        </p:txBody>
      </p:sp>
      <p:sp>
        <p:nvSpPr>
          <p:cNvPr id="3" name="Content Placeholder 2"/>
          <p:cNvSpPr>
            <a:spLocks noGrp="1"/>
          </p:cNvSpPr>
          <p:nvPr>
            <p:ph idx="1"/>
          </p:nvPr>
        </p:nvSpPr>
        <p:spPr/>
        <p:txBody>
          <a:bodyPr/>
          <a:lstStyle/>
          <a:p>
            <a:r>
              <a:rPr lang="en-US" dirty="0"/>
              <a:t>Opioids</a:t>
            </a:r>
          </a:p>
          <a:p>
            <a:r>
              <a:rPr lang="en-US" dirty="0"/>
              <a:t>Adjuvants</a:t>
            </a:r>
          </a:p>
          <a:p>
            <a:r>
              <a:rPr lang="en-US" dirty="0"/>
              <a:t>Field block</a:t>
            </a:r>
          </a:p>
          <a:p>
            <a:r>
              <a:rPr lang="en-US" dirty="0"/>
              <a:t>Nerve blocks</a:t>
            </a:r>
          </a:p>
        </p:txBody>
      </p:sp>
    </p:spTree>
    <p:extLst>
      <p:ext uri="{BB962C8B-B14F-4D97-AF65-F5344CB8AC3E}">
        <p14:creationId xmlns:p14="http://schemas.microsoft.com/office/powerpoint/2010/main" val="869276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ea typeface="ＭＳ Ｐゴシック" panose="020B0600070205080204" pitchFamily="34" charset="-128"/>
              </a:rPr>
              <a:t>Intraoperative Complications</a:t>
            </a:r>
            <a:endParaRPr lang="en-US" b="1" dirty="0"/>
          </a:p>
        </p:txBody>
      </p:sp>
      <p:sp>
        <p:nvSpPr>
          <p:cNvPr id="3" name="Content Placeholder 2"/>
          <p:cNvSpPr>
            <a:spLocks noGrp="1"/>
          </p:cNvSpPr>
          <p:nvPr>
            <p:ph idx="1"/>
          </p:nvPr>
        </p:nvSpPr>
        <p:spPr/>
        <p:txBody>
          <a:bodyPr/>
          <a:lstStyle/>
          <a:p>
            <a:r>
              <a:rPr lang="en-US" altLang="en-US" dirty="0">
                <a:ea typeface="ＭＳ Ｐゴシック" panose="020B0600070205080204" pitchFamily="34" charset="-128"/>
              </a:rPr>
              <a:t>Airway</a:t>
            </a:r>
            <a:r>
              <a:rPr lang="mr-IN" altLang="en-US" dirty="0">
                <a:ea typeface="ＭＳ Ｐゴシック" panose="020B0600070205080204" pitchFamily="34" charset="-128"/>
              </a:rPr>
              <a:t>…</a:t>
            </a:r>
            <a:r>
              <a:rPr lang="en-US" altLang="en-US" dirty="0">
                <a:ea typeface="ＭＳ Ｐゴシック" panose="020B0600070205080204" pitchFamily="34" charset="-128"/>
              </a:rPr>
              <a:t>Airway</a:t>
            </a:r>
            <a:r>
              <a:rPr lang="mr-IN" altLang="en-US" dirty="0">
                <a:ea typeface="ＭＳ Ｐゴシック" panose="020B0600070205080204" pitchFamily="34" charset="-128"/>
              </a:rPr>
              <a:t>…</a:t>
            </a:r>
            <a:r>
              <a:rPr lang="en-US" altLang="en-US" dirty="0">
                <a:ea typeface="ＭＳ Ｐゴシック" panose="020B0600070205080204" pitchFamily="34" charset="-128"/>
              </a:rPr>
              <a:t>Airway</a:t>
            </a:r>
          </a:p>
          <a:p>
            <a:r>
              <a:rPr lang="en-US" altLang="en-US" dirty="0">
                <a:ea typeface="ＭＳ Ｐゴシック" panose="020B0600070205080204" pitchFamily="34" charset="-128"/>
              </a:rPr>
              <a:t>Kinking of ETT</a:t>
            </a:r>
          </a:p>
          <a:p>
            <a:r>
              <a:rPr lang="en-US" altLang="en-US" dirty="0">
                <a:ea typeface="ＭＳ Ｐゴシック" panose="020B0600070205080204" pitchFamily="34" charset="-128"/>
              </a:rPr>
              <a:t>Disconnection of the circuit</a:t>
            </a:r>
          </a:p>
          <a:p>
            <a:r>
              <a:rPr lang="en-US" altLang="en-US" dirty="0">
                <a:ea typeface="ＭＳ Ｐゴシック" panose="020B0600070205080204" pitchFamily="34" charset="-128"/>
              </a:rPr>
              <a:t>Accidental </a:t>
            </a:r>
            <a:r>
              <a:rPr lang="en-US" altLang="en-US" dirty="0" err="1">
                <a:ea typeface="ＭＳ Ｐゴシック" panose="020B0600070205080204" pitchFamily="34" charset="-128"/>
              </a:rPr>
              <a:t>extubation</a:t>
            </a:r>
            <a:endParaRPr lang="en-US" altLang="en-US" dirty="0">
              <a:ea typeface="ＭＳ Ｐゴシック" panose="020B0600070205080204" pitchFamily="34" charset="-128"/>
            </a:endParaRPr>
          </a:p>
          <a:p>
            <a:r>
              <a:rPr lang="en-US" altLang="en-US" dirty="0">
                <a:ea typeface="ＭＳ Ｐゴシック" panose="020B0600070205080204" pitchFamily="34" charset="-128"/>
              </a:rPr>
              <a:t>Endobronchial intubation</a:t>
            </a:r>
          </a:p>
          <a:p>
            <a:r>
              <a:rPr lang="en-US" altLang="en-US" dirty="0">
                <a:ea typeface="ＭＳ Ｐゴシック" panose="020B0600070205080204" pitchFamily="34" charset="-128"/>
              </a:rPr>
              <a:t>Laryngospasm</a:t>
            </a:r>
          </a:p>
        </p:txBody>
      </p:sp>
    </p:spTree>
    <p:extLst>
      <p:ext uri="{BB962C8B-B14F-4D97-AF65-F5344CB8AC3E}">
        <p14:creationId xmlns:p14="http://schemas.microsoft.com/office/powerpoint/2010/main" val="721203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Post-operative Complications</a:t>
            </a:r>
          </a:p>
        </p:txBody>
      </p:sp>
      <p:sp>
        <p:nvSpPr>
          <p:cNvPr id="3" name="Content Placeholder 2"/>
          <p:cNvSpPr>
            <a:spLocks noGrp="1"/>
          </p:cNvSpPr>
          <p:nvPr>
            <p:ph idx="1"/>
          </p:nvPr>
        </p:nvSpPr>
        <p:spPr/>
        <p:txBody>
          <a:bodyPr/>
          <a:lstStyle/>
          <a:p>
            <a:r>
              <a:rPr lang="en-US" dirty="0"/>
              <a:t>Post-</a:t>
            </a:r>
            <a:r>
              <a:rPr lang="en-US" dirty="0" err="1"/>
              <a:t>extubation</a:t>
            </a:r>
            <a:r>
              <a:rPr lang="en-US" dirty="0"/>
              <a:t> croup</a:t>
            </a:r>
          </a:p>
          <a:p>
            <a:r>
              <a:rPr lang="en-US" dirty="0"/>
              <a:t>Swelling of the uvula</a:t>
            </a:r>
          </a:p>
          <a:p>
            <a:r>
              <a:rPr lang="en-US" dirty="0"/>
              <a:t>Sublingual </a:t>
            </a:r>
            <a:r>
              <a:rPr lang="en-US" dirty="0" err="1"/>
              <a:t>oedema</a:t>
            </a:r>
            <a:endParaRPr lang="en-US" dirty="0"/>
          </a:p>
          <a:p>
            <a:r>
              <a:rPr lang="en-US" dirty="0"/>
              <a:t>Forgotten pharyngeal packs</a:t>
            </a:r>
          </a:p>
          <a:p>
            <a:r>
              <a:rPr lang="en-US" dirty="0"/>
              <a:t>Reintubation</a:t>
            </a:r>
          </a:p>
          <a:p>
            <a:endParaRPr lang="en-US" dirty="0"/>
          </a:p>
        </p:txBody>
      </p:sp>
    </p:spTree>
    <p:extLst>
      <p:ext uri="{BB962C8B-B14F-4D97-AF65-F5344CB8AC3E}">
        <p14:creationId xmlns:p14="http://schemas.microsoft.com/office/powerpoint/2010/main" val="1557635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ea typeface="ＭＳ Ｐゴシック" panose="020B0600070205080204" pitchFamily="34" charset="-128"/>
              </a:rPr>
              <a:t>Objectives</a:t>
            </a:r>
            <a:endParaRPr lang="en-US" b="1" dirty="0"/>
          </a:p>
        </p:txBody>
      </p:sp>
      <p:sp>
        <p:nvSpPr>
          <p:cNvPr id="3" name="Content Placeholder 2"/>
          <p:cNvSpPr>
            <a:spLocks noGrp="1"/>
          </p:cNvSpPr>
          <p:nvPr>
            <p:ph idx="1"/>
          </p:nvPr>
        </p:nvSpPr>
        <p:spPr/>
        <p:txBody>
          <a:bodyPr/>
          <a:lstStyle/>
          <a:p>
            <a:pPr marL="0" indent="0">
              <a:buNone/>
            </a:pPr>
            <a:r>
              <a:rPr lang="en-US" altLang="en-US" dirty="0">
                <a:ea typeface="ＭＳ Ｐゴシック" panose="020B0600070205080204" pitchFamily="34" charset="-128"/>
              </a:rPr>
              <a:t>Upon completion of this lecture/slide presentation, readers should be able to:  </a:t>
            </a:r>
          </a:p>
          <a:p>
            <a:pPr marL="514350" indent="-514350">
              <a:buAutoNum type="arabicParenR"/>
            </a:pPr>
            <a:r>
              <a:rPr lang="en-US" altLang="en-US" dirty="0">
                <a:ea typeface="ＭＳ Ｐゴシック" panose="020B0600070205080204" pitchFamily="34" charset="-128"/>
              </a:rPr>
              <a:t>Evaluate a child coming in for cleft lip and/or palate repair, anticipate a difficult airway and manage it; </a:t>
            </a:r>
          </a:p>
          <a:p>
            <a:pPr marL="514350" indent="-514350">
              <a:buAutoNum type="arabicParenR"/>
            </a:pPr>
            <a:r>
              <a:rPr lang="en-US" altLang="en-US" dirty="0">
                <a:ea typeface="ＭＳ Ｐゴシック" panose="020B0600070205080204" pitchFamily="34" charset="-128"/>
              </a:rPr>
              <a:t>Plan and carry out an anesthetic plan for the repair procedure; </a:t>
            </a:r>
          </a:p>
          <a:p>
            <a:pPr marL="514350" indent="-514350">
              <a:buAutoNum type="arabicParenR"/>
            </a:pPr>
            <a:r>
              <a:rPr lang="en-US" altLang="en-US" dirty="0">
                <a:ea typeface="ＭＳ Ｐゴシック" panose="020B0600070205080204" pitchFamily="34" charset="-128"/>
              </a:rPr>
              <a:t>Render adequate amount of pain relief and manage the post operative care successfully. </a:t>
            </a:r>
          </a:p>
          <a:p>
            <a:endParaRPr lang="en-US" dirty="0"/>
          </a:p>
        </p:txBody>
      </p:sp>
    </p:spTree>
    <p:extLst>
      <p:ext uri="{BB962C8B-B14F-4D97-AF65-F5344CB8AC3E}">
        <p14:creationId xmlns:p14="http://schemas.microsoft.com/office/powerpoint/2010/main" val="707821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ea typeface="ＭＳ Ｐゴシック" panose="020B0600070205080204" pitchFamily="34" charset="-128"/>
              </a:rPr>
              <a:t>References</a:t>
            </a:r>
            <a:endParaRPr lang="en-US" b="1" dirty="0"/>
          </a:p>
        </p:txBody>
      </p:sp>
      <p:sp>
        <p:nvSpPr>
          <p:cNvPr id="3" name="Content Placeholder 2"/>
          <p:cNvSpPr>
            <a:spLocks noGrp="1"/>
          </p:cNvSpPr>
          <p:nvPr>
            <p:ph idx="1"/>
          </p:nvPr>
        </p:nvSpPr>
        <p:spPr/>
        <p:txBody>
          <a:bodyPr/>
          <a:lstStyle/>
          <a:p>
            <a:r>
              <a:rPr lang="en-US" altLang="en-US" dirty="0" err="1">
                <a:ea typeface="ＭＳ Ｐゴシック" panose="020B0600070205080204" pitchFamily="34" charset="-128"/>
              </a:rPr>
              <a:t>Aylsworth</a:t>
            </a:r>
            <a:r>
              <a:rPr lang="en-US" altLang="en-US" dirty="0">
                <a:ea typeface="ＭＳ Ｐゴシック" panose="020B0600070205080204" pitchFamily="34" charset="-128"/>
              </a:rPr>
              <a:t> AS: Symposium on Cleft Lip and Cleft Palate: Genetic considerations. </a:t>
            </a:r>
            <a:r>
              <a:rPr lang="en-US" altLang="en-US" dirty="0" err="1">
                <a:ea typeface="ＭＳ Ｐゴシック" panose="020B0600070205080204" pitchFamily="34" charset="-128"/>
              </a:rPr>
              <a:t>Clin</a:t>
            </a:r>
            <a:r>
              <a:rPr lang="en-US" altLang="en-US" dirty="0">
                <a:ea typeface="ＭＳ Ｐゴシック" panose="020B0600070205080204" pitchFamily="34" charset="-128"/>
              </a:rPr>
              <a:t>. in Plastic Surgery 1985, Vol. 12, No. 4 </a:t>
            </a:r>
          </a:p>
          <a:p>
            <a:r>
              <a:rPr lang="en-US" altLang="en-US" dirty="0">
                <a:ea typeface="ＭＳ Ｐゴシック" panose="020B0600070205080204" pitchFamily="34" charset="-128"/>
              </a:rPr>
              <a:t>Jackson IT: Symposium on Cleft Lip and Cleft Palate: Sphincter </a:t>
            </a:r>
            <a:r>
              <a:rPr lang="en-US" altLang="en-US" dirty="0" err="1">
                <a:ea typeface="ＭＳ Ｐゴシック" panose="020B0600070205080204" pitchFamily="34" charset="-128"/>
              </a:rPr>
              <a:t>Pharyngoplasty</a:t>
            </a:r>
            <a:r>
              <a:rPr lang="en-US" altLang="en-US" dirty="0">
                <a:ea typeface="ＭＳ Ｐゴシック" panose="020B0600070205080204" pitchFamily="34" charset="-128"/>
              </a:rPr>
              <a:t>. </a:t>
            </a:r>
            <a:r>
              <a:rPr lang="en-US" altLang="en-US" dirty="0" err="1">
                <a:ea typeface="ＭＳ Ｐゴシック" panose="020B0600070205080204" pitchFamily="34" charset="-128"/>
              </a:rPr>
              <a:t>Clin</a:t>
            </a:r>
            <a:r>
              <a:rPr lang="en-US" altLang="en-US" dirty="0">
                <a:ea typeface="ＭＳ Ｐゴシック" panose="020B0600070205080204" pitchFamily="34" charset="-128"/>
              </a:rPr>
              <a:t>. in Plastic Surgery 1985, Vol. 12, No. 4 </a:t>
            </a:r>
          </a:p>
          <a:p>
            <a:r>
              <a:rPr lang="en-US" altLang="en-US" dirty="0" err="1">
                <a:ea typeface="ＭＳ Ｐゴシック" panose="020B0600070205080204" pitchFamily="34" charset="-128"/>
              </a:rPr>
              <a:t>Rohrich</a:t>
            </a:r>
            <a:r>
              <a:rPr lang="en-US" altLang="en-US" dirty="0">
                <a:ea typeface="ＭＳ Ｐゴシック" panose="020B0600070205080204" pitchFamily="34" charset="-128"/>
              </a:rPr>
              <a:t> RJ, Byrd HS: Optimal timing of Cleft Palate closure: Speech, Facial Growth and hearing considerations. </a:t>
            </a:r>
            <a:r>
              <a:rPr lang="en-US" altLang="en-US" dirty="0" err="1">
                <a:ea typeface="ＭＳ Ｐゴシック" panose="020B0600070205080204" pitchFamily="34" charset="-128"/>
              </a:rPr>
              <a:t>Clin</a:t>
            </a:r>
            <a:r>
              <a:rPr lang="en-US" altLang="en-US" dirty="0">
                <a:ea typeface="ＭＳ Ｐゴシック" panose="020B0600070205080204" pitchFamily="34" charset="-128"/>
              </a:rPr>
              <a:t>. in Plastic Surgery 1990, Vol. 17 No. 1</a:t>
            </a:r>
          </a:p>
        </p:txBody>
      </p:sp>
    </p:spTree>
    <p:extLst>
      <p:ext uri="{BB962C8B-B14F-4D97-AF65-F5344CB8AC3E}">
        <p14:creationId xmlns:p14="http://schemas.microsoft.com/office/powerpoint/2010/main" val="1104405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ea typeface="ＭＳ Ｐゴシック" panose="020B0600070205080204" pitchFamily="34" charset="-128"/>
              </a:rPr>
              <a:t>References</a:t>
            </a:r>
            <a:endParaRPr lang="en-US" b="1" dirty="0"/>
          </a:p>
        </p:txBody>
      </p:sp>
      <p:sp>
        <p:nvSpPr>
          <p:cNvPr id="3" name="Content Placeholder 2"/>
          <p:cNvSpPr>
            <a:spLocks noGrp="1"/>
          </p:cNvSpPr>
          <p:nvPr>
            <p:ph idx="1"/>
          </p:nvPr>
        </p:nvSpPr>
        <p:spPr/>
        <p:txBody>
          <a:bodyPr/>
          <a:lstStyle/>
          <a:p>
            <a:r>
              <a:rPr lang="en-US" altLang="en-US" dirty="0">
                <a:ea typeface="ＭＳ Ｐゴシック" panose="020B0600070205080204" pitchFamily="34" charset="-128"/>
              </a:rPr>
              <a:t>Book: Human Embryology: University of Michigan Collection, EH 164. Modified from Patten: 3d edition 1968</a:t>
            </a:r>
          </a:p>
        </p:txBody>
      </p:sp>
    </p:spTree>
    <p:extLst>
      <p:ext uri="{BB962C8B-B14F-4D97-AF65-F5344CB8AC3E}">
        <p14:creationId xmlns:p14="http://schemas.microsoft.com/office/powerpoint/2010/main" val="806700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ea typeface="ＭＳ Ｐゴシック" panose="020B0600070205080204" pitchFamily="34" charset="-128"/>
              </a:rPr>
              <a:t>Acknowledgement</a:t>
            </a:r>
            <a:endParaRPr lang="en-US" b="1" dirty="0"/>
          </a:p>
        </p:txBody>
      </p:sp>
      <p:sp>
        <p:nvSpPr>
          <p:cNvPr id="3" name="Content Placeholder 2"/>
          <p:cNvSpPr>
            <a:spLocks noGrp="1"/>
          </p:cNvSpPr>
          <p:nvPr>
            <p:ph idx="1"/>
          </p:nvPr>
        </p:nvSpPr>
        <p:spPr/>
        <p:txBody>
          <a:bodyPr/>
          <a:lstStyle/>
          <a:p>
            <a:r>
              <a:rPr lang="en-US" altLang="en-US" dirty="0">
                <a:ea typeface="ＭＳ Ｐゴシック" panose="020B0600070205080204" pitchFamily="34" charset="-128"/>
              </a:rPr>
              <a:t>I was privileged to work together with Dr. </a:t>
            </a:r>
            <a:r>
              <a:rPr lang="en-US" altLang="en-US" dirty="0" err="1">
                <a:ea typeface="ＭＳ Ｐゴシック" panose="020B0600070205080204" pitchFamily="34" charset="-128"/>
              </a:rPr>
              <a:t>Stal</a:t>
            </a:r>
            <a:r>
              <a:rPr lang="en-US" altLang="en-US" dirty="0">
                <a:ea typeface="ＭＳ Ｐゴシック" panose="020B0600070205080204" pitchFamily="34" charset="-128"/>
              </a:rPr>
              <a:t> for thirty-five years, and to participate in plastic surgery missions organized by Mr. Tom Flood. These experiences have taught me humility and about how much I still do not know about the </a:t>
            </a:r>
            <a:r>
              <a:rPr lang="en-US" altLang="en-US" dirty="0" err="1">
                <a:ea typeface="ＭＳ Ｐゴシック" panose="020B0600070205080204" pitchFamily="34" charset="-128"/>
              </a:rPr>
              <a:t>anesthestic</a:t>
            </a:r>
            <a:r>
              <a:rPr lang="en-US" altLang="en-US" dirty="0">
                <a:ea typeface="ＭＳ Ｐゴシック" panose="020B0600070205080204" pitchFamily="34" charset="-128"/>
              </a:rPr>
              <a:t> management of these patients. </a:t>
            </a:r>
          </a:p>
        </p:txBody>
      </p:sp>
    </p:spTree>
    <p:extLst>
      <p:ext uri="{BB962C8B-B14F-4D97-AF65-F5344CB8AC3E}">
        <p14:creationId xmlns:p14="http://schemas.microsoft.com/office/powerpoint/2010/main" val="683055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372350" cy="1325563"/>
          </a:xfrm>
        </p:spPr>
        <p:txBody>
          <a:bodyPr/>
          <a:lstStyle/>
          <a:p>
            <a:pPr algn="ctr"/>
            <a:r>
              <a:rPr lang="en-US" altLang="en-US" b="1" dirty="0">
                <a:ea typeface="ＭＳ Ｐゴシック" panose="020B0600070205080204" pitchFamily="34" charset="-128"/>
              </a:rPr>
              <a:t>Tessier Classification of </a:t>
            </a:r>
            <a:br>
              <a:rPr lang="en-US" altLang="en-US" b="1" dirty="0">
                <a:ea typeface="ＭＳ Ｐゴシック" panose="020B0600070205080204" pitchFamily="34" charset="-128"/>
              </a:rPr>
            </a:br>
            <a:r>
              <a:rPr lang="en-US" altLang="en-US" b="1" dirty="0">
                <a:ea typeface="ＭＳ Ｐゴシック" panose="020B0600070205080204" pitchFamily="34" charset="-128"/>
              </a:rPr>
              <a:t>Soft Tissue Clefts</a:t>
            </a:r>
            <a:endParaRPr lang="en-US" b="1" dirty="0"/>
          </a:p>
        </p:txBody>
      </p:sp>
      <p:pic>
        <p:nvPicPr>
          <p:cNvPr id="4" name="Picture 5" descr="facial clef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690688"/>
            <a:ext cx="5410200" cy="402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14500" y="6172200"/>
            <a:ext cx="5638800" cy="369332"/>
          </a:xfrm>
          <a:prstGeom prst="rect">
            <a:avLst/>
          </a:prstGeom>
        </p:spPr>
        <p:txBody>
          <a:bodyPr wrap="square">
            <a:spAutoFit/>
          </a:bodyPr>
          <a:lstStyle/>
          <a:p>
            <a:r>
              <a:rPr lang="en-US" altLang="en-US" dirty="0">
                <a:ea typeface="ＭＳ Ｐゴシック" panose="020B0600070205080204" pitchFamily="34" charset="-128"/>
                <a:hlinkClick r:id="rId4"/>
              </a:rPr>
              <a:t>www.cleftline.com</a:t>
            </a:r>
            <a:r>
              <a:rPr lang="en-US" altLang="en-US" dirty="0">
                <a:ea typeface="ＭＳ Ｐゴシック" panose="020B0600070205080204" pitchFamily="34" charset="-128"/>
              </a:rPr>
              <a:t> Patricia Bacon Smith, MD. Jan. 2008</a:t>
            </a:r>
          </a:p>
        </p:txBody>
      </p:sp>
    </p:spTree>
    <p:extLst>
      <p:ext uri="{BB962C8B-B14F-4D97-AF65-F5344CB8AC3E}">
        <p14:creationId xmlns:p14="http://schemas.microsoft.com/office/powerpoint/2010/main" val="1621084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448550" cy="1325563"/>
          </a:xfrm>
        </p:spPr>
        <p:txBody>
          <a:bodyPr>
            <a:normAutofit/>
          </a:bodyPr>
          <a:lstStyle/>
          <a:p>
            <a:pPr algn="ctr"/>
            <a:r>
              <a:rPr lang="en-US" altLang="en-US" b="1" dirty="0">
                <a:ea typeface="ＭＳ Ｐゴシック" panose="020B0600070205080204" pitchFamily="34" charset="-128"/>
              </a:rPr>
              <a:t>Tessier Classification </a:t>
            </a:r>
            <a:br>
              <a:rPr lang="en-US" altLang="en-US" b="1" dirty="0">
                <a:ea typeface="ＭＳ Ｐゴシック" panose="020B0600070205080204" pitchFamily="34" charset="-128"/>
              </a:rPr>
            </a:br>
            <a:r>
              <a:rPr lang="en-US" altLang="en-US" b="1" dirty="0">
                <a:ea typeface="ＭＳ Ｐゴシック" panose="020B0600070205080204" pitchFamily="34" charset="-128"/>
              </a:rPr>
              <a:t>of Bony Clefts</a:t>
            </a:r>
            <a:endParaRPr lang="en-US" b="1" dirty="0"/>
          </a:p>
        </p:txBody>
      </p:sp>
      <p:pic>
        <p:nvPicPr>
          <p:cNvPr id="4" name="Picture 8" descr="cranial cleft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26722" y="2066506"/>
            <a:ext cx="5490556" cy="386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675361" y="6141083"/>
            <a:ext cx="5793278" cy="341632"/>
          </a:xfrm>
          <a:prstGeom prst="rect">
            <a:avLst/>
          </a:prstGeom>
        </p:spPr>
        <p:txBody>
          <a:bodyPr wrap="square">
            <a:spAutoFit/>
          </a:bodyPr>
          <a:lstStyle/>
          <a:p>
            <a:pPr>
              <a:lnSpc>
                <a:spcPct val="90000"/>
              </a:lnSpc>
            </a:pPr>
            <a:r>
              <a:rPr lang="en-US" altLang="en-US" dirty="0">
                <a:ea typeface="ＭＳ Ｐゴシック" panose="020B0600070205080204" pitchFamily="34" charset="-128"/>
                <a:hlinkClick r:id="rId4"/>
              </a:rPr>
              <a:t>www.cleftline.com</a:t>
            </a:r>
            <a:r>
              <a:rPr lang="en-US" altLang="en-US" dirty="0">
                <a:ea typeface="ＭＳ Ｐゴシック" panose="020B0600070205080204" pitchFamily="34" charset="-128"/>
              </a:rPr>
              <a:t> Patricia Bacon Smith, MD. Jan. 2008</a:t>
            </a:r>
          </a:p>
        </p:txBody>
      </p:sp>
    </p:spTree>
    <p:extLst>
      <p:ext uri="{BB962C8B-B14F-4D97-AF65-F5344CB8AC3E}">
        <p14:creationId xmlns:p14="http://schemas.microsoft.com/office/powerpoint/2010/main" val="1061956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ea typeface="ＭＳ Ｐゴシック" panose="020B0600070205080204" pitchFamily="34" charset="-128"/>
              </a:rPr>
              <a:t>Normal Palate</a:t>
            </a:r>
            <a:endParaRPr lang="en-US" b="1" dirty="0"/>
          </a:p>
        </p:txBody>
      </p:sp>
      <p:pic>
        <p:nvPicPr>
          <p:cNvPr id="4" name="Picture 4" descr="normalpalat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38400" y="2416334"/>
            <a:ext cx="4267200" cy="316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333500" y="5970268"/>
            <a:ext cx="6477000" cy="341632"/>
          </a:xfrm>
          <a:prstGeom prst="rect">
            <a:avLst/>
          </a:prstGeom>
        </p:spPr>
        <p:txBody>
          <a:bodyPr wrap="square">
            <a:spAutoFit/>
          </a:bodyPr>
          <a:lstStyle/>
          <a:p>
            <a:pPr>
              <a:lnSpc>
                <a:spcPct val="90000"/>
              </a:lnSpc>
            </a:pPr>
            <a:r>
              <a:rPr lang="en-US" altLang="en-US" dirty="0">
                <a:latin typeface="Arial" panose="020B0604020202020204" pitchFamily="34" charset="0"/>
                <a:ea typeface="ＭＳ Ｐゴシック" panose="020B0600070205080204" pitchFamily="34" charset="-128"/>
                <a:hlinkClick r:id="rId4"/>
              </a:rPr>
              <a:t>www.moondragon.org/obgyn/peditrics/cleft.html</a:t>
            </a:r>
            <a:r>
              <a:rPr lang="en-US" altLang="en-US" dirty="0">
                <a:latin typeface="Arial" panose="020B0604020202020204" pitchFamily="34" charset="0"/>
                <a:ea typeface="ＭＳ Ｐゴシック" panose="020B0600070205080204" pitchFamily="34" charset="-128"/>
              </a:rPr>
              <a:t> </a:t>
            </a:r>
            <a:r>
              <a:rPr lang="en-US" altLang="en-US" dirty="0">
                <a:ea typeface="ＭＳ Ｐゴシック" panose="020B0600070205080204" pitchFamily="34" charset="-128"/>
              </a:rPr>
              <a:t>Jan. 2008</a:t>
            </a:r>
          </a:p>
        </p:txBody>
      </p:sp>
    </p:spTree>
    <p:extLst>
      <p:ext uri="{BB962C8B-B14F-4D97-AF65-F5344CB8AC3E}">
        <p14:creationId xmlns:p14="http://schemas.microsoft.com/office/powerpoint/2010/main" val="174368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ea typeface="ＭＳ Ｐゴシック" panose="020B0600070205080204" pitchFamily="34" charset="-128"/>
              </a:rPr>
              <a:t>Embryology</a:t>
            </a:r>
            <a:endParaRPr lang="en-US" b="1" dirty="0"/>
          </a:p>
        </p:txBody>
      </p:sp>
      <p:sp>
        <p:nvSpPr>
          <p:cNvPr id="3" name="Content Placeholder 2"/>
          <p:cNvSpPr>
            <a:spLocks noGrp="1"/>
          </p:cNvSpPr>
          <p:nvPr>
            <p:ph idx="1"/>
          </p:nvPr>
        </p:nvSpPr>
        <p:spPr/>
        <p:txBody>
          <a:bodyPr>
            <a:normAutofit/>
          </a:bodyPr>
          <a:lstStyle/>
          <a:p>
            <a:r>
              <a:rPr lang="en-US" altLang="en-US" dirty="0">
                <a:ea typeface="ＭＳ Ｐゴシック" panose="020B0600070205080204" pitchFamily="34" charset="-128"/>
              </a:rPr>
              <a:t>Primary palate formed  in 4-7th week</a:t>
            </a:r>
          </a:p>
          <a:p>
            <a:r>
              <a:rPr lang="en-US" altLang="en-US" dirty="0">
                <a:ea typeface="ＭＳ Ｐゴシック" panose="020B0600070205080204" pitchFamily="34" charset="-128"/>
              </a:rPr>
              <a:t>Secondary palate formed in 7-12th week</a:t>
            </a:r>
          </a:p>
          <a:p>
            <a:pPr>
              <a:buFont typeface="Times" panose="02020603050405020304" pitchFamily="18" charset="0"/>
              <a:buChar char="•"/>
            </a:pPr>
            <a:r>
              <a:rPr lang="en-US" altLang="en-US" dirty="0">
                <a:ea typeface="ＭＳ Ｐゴシック" panose="020B0600070205080204" pitchFamily="34" charset="-128"/>
              </a:rPr>
              <a:t>Fusion occurs in anterior to posterior direction</a:t>
            </a:r>
          </a:p>
          <a:p>
            <a:r>
              <a:rPr lang="en-US" altLang="en-US" dirty="0">
                <a:ea typeface="ＭＳ Ｐゴシック" panose="020B0600070205080204" pitchFamily="34" charset="-128"/>
              </a:rPr>
              <a:t>Palatal deformity can be complete, incomplete and  sub mucous</a:t>
            </a:r>
          </a:p>
          <a:p>
            <a:endParaRPr lang="en-US" dirty="0"/>
          </a:p>
        </p:txBody>
      </p:sp>
    </p:spTree>
    <p:extLst>
      <p:ext uri="{BB962C8B-B14F-4D97-AF65-F5344CB8AC3E}">
        <p14:creationId xmlns:p14="http://schemas.microsoft.com/office/powerpoint/2010/main" val="367302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panose="020B0600070205080204" pitchFamily="34" charset="-128"/>
              </a:rPr>
              <a:t> </a:t>
            </a:r>
            <a:r>
              <a:rPr lang="en-US" altLang="en-US" b="1" dirty="0">
                <a:ea typeface="ＭＳ Ｐゴシック" panose="020B0600070205080204" pitchFamily="34" charset="-128"/>
              </a:rPr>
              <a:t>Epidemiology</a:t>
            </a:r>
            <a:r>
              <a:rPr lang="en-US" altLang="en-US" dirty="0">
                <a:ea typeface="ＭＳ Ｐゴシック" panose="020B0600070205080204" pitchFamily="34" charset="-128"/>
              </a:rPr>
              <a:t>	</a:t>
            </a:r>
            <a:endParaRPr lang="en-US" dirty="0"/>
          </a:p>
        </p:txBody>
      </p:sp>
      <p:sp>
        <p:nvSpPr>
          <p:cNvPr id="3" name="Content Placeholder 2"/>
          <p:cNvSpPr>
            <a:spLocks noGrp="1"/>
          </p:cNvSpPr>
          <p:nvPr>
            <p:ph idx="1"/>
          </p:nvPr>
        </p:nvSpPr>
        <p:spPr/>
        <p:txBody>
          <a:bodyPr>
            <a:normAutofit/>
          </a:bodyPr>
          <a:lstStyle/>
          <a:p>
            <a:r>
              <a:rPr lang="en-US" altLang="en-US" dirty="0">
                <a:ea typeface="ＭＳ Ｐゴシック" panose="020B0600070205080204" pitchFamily="34" charset="-128"/>
              </a:rPr>
              <a:t>1:800 live births</a:t>
            </a:r>
          </a:p>
          <a:p>
            <a:r>
              <a:rPr lang="en-US" altLang="en-US" dirty="0">
                <a:ea typeface="ＭＳ Ｐゴシック" panose="020B0600070205080204" pitchFamily="34" charset="-128"/>
              </a:rPr>
              <a:t>Combined defect male: female 2:1</a:t>
            </a:r>
          </a:p>
          <a:p>
            <a:r>
              <a:rPr lang="en-US" altLang="en-US" dirty="0">
                <a:ea typeface="ＭＳ Ｐゴシック" panose="020B0600070205080204" pitchFamily="34" charset="-128"/>
              </a:rPr>
              <a:t>Isolated CP: male: female 1:2</a:t>
            </a:r>
          </a:p>
          <a:p>
            <a:r>
              <a:rPr lang="en-US" altLang="en-US" dirty="0">
                <a:ea typeface="ＭＳ Ｐゴシック" panose="020B0600070205080204" pitchFamily="34" charset="-128"/>
              </a:rPr>
              <a:t>Asian : Caucasians  2:1</a:t>
            </a:r>
          </a:p>
          <a:p>
            <a:r>
              <a:rPr lang="en-US" altLang="en-US" dirty="0">
                <a:ea typeface="ＭＳ Ｐゴシック" panose="020B0600070205080204" pitchFamily="34" charset="-128"/>
              </a:rPr>
              <a:t>Genetic factor is commonest</a:t>
            </a:r>
          </a:p>
          <a:p>
            <a:r>
              <a:rPr lang="en-US" altLang="en-US" dirty="0">
                <a:ea typeface="ＭＳ Ｐゴシック" panose="020B0600070205080204" pitchFamily="34" charset="-128"/>
              </a:rPr>
              <a:t>10-20% associated anomalies</a:t>
            </a:r>
          </a:p>
          <a:p>
            <a:r>
              <a:rPr lang="en-US" altLang="en-US" dirty="0">
                <a:ea typeface="ＭＳ Ｐゴシック" panose="020B0600070205080204" pitchFamily="34" charset="-128"/>
              </a:rPr>
              <a:t>Isolated CL: least likely to have associated anomalies</a:t>
            </a:r>
          </a:p>
        </p:txBody>
      </p:sp>
    </p:spTree>
    <p:extLst>
      <p:ext uri="{BB962C8B-B14F-4D97-AF65-F5344CB8AC3E}">
        <p14:creationId xmlns:p14="http://schemas.microsoft.com/office/powerpoint/2010/main" val="1596821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ea typeface="ＭＳ Ｐゴシック" panose="020B0600070205080204" pitchFamily="34" charset="-128"/>
              </a:rPr>
              <a:t>Associated Anomalies	</a:t>
            </a:r>
            <a:endParaRPr lang="en-US" b="1" dirty="0"/>
          </a:p>
        </p:txBody>
      </p:sp>
      <p:sp>
        <p:nvSpPr>
          <p:cNvPr id="3" name="Content Placeholder 2"/>
          <p:cNvSpPr>
            <a:spLocks noGrp="1"/>
          </p:cNvSpPr>
          <p:nvPr>
            <p:ph idx="1"/>
          </p:nvPr>
        </p:nvSpPr>
        <p:spPr/>
        <p:txBody>
          <a:bodyPr/>
          <a:lstStyle/>
          <a:p>
            <a:r>
              <a:rPr lang="en-US" altLang="en-US" dirty="0">
                <a:ea typeface="ＭＳ Ｐゴシック" panose="020B0600070205080204" pitchFamily="34" charset="-128"/>
              </a:rPr>
              <a:t>Skeletal anomalies of digits and limbs</a:t>
            </a:r>
          </a:p>
          <a:p>
            <a:r>
              <a:rPr lang="en-US" altLang="en-US" dirty="0">
                <a:ea typeface="ＭＳ Ｐゴシック" panose="020B0600070205080204" pitchFamily="34" charset="-128"/>
              </a:rPr>
              <a:t>Neural defects: </a:t>
            </a:r>
            <a:r>
              <a:rPr lang="en-US" altLang="en-US" dirty="0" err="1">
                <a:ea typeface="ＭＳ Ｐゴシック" panose="020B0600070205080204" pitchFamily="34" charset="-128"/>
              </a:rPr>
              <a:t>encephalocoele</a:t>
            </a:r>
            <a:r>
              <a:rPr lang="en-US" altLang="en-US" dirty="0">
                <a:ea typeface="ＭＳ Ｐゴシック" panose="020B0600070205080204" pitchFamily="34" charset="-128"/>
              </a:rPr>
              <a:t>, anencephaly, </a:t>
            </a:r>
          </a:p>
          <a:p>
            <a:pPr marL="0" indent="0">
              <a:buNone/>
            </a:pPr>
            <a:r>
              <a:rPr lang="en-US" altLang="en-US" dirty="0">
                <a:ea typeface="ＭＳ Ｐゴシック" panose="020B0600070205080204" pitchFamily="34" charset="-128"/>
              </a:rPr>
              <a:t>    Cervical vertebral synostosis</a:t>
            </a:r>
          </a:p>
          <a:p>
            <a:r>
              <a:rPr lang="en-US" altLang="en-US" dirty="0">
                <a:ea typeface="ＭＳ Ｐゴシック" panose="020B0600070205080204" pitchFamily="34" charset="-128"/>
              </a:rPr>
              <a:t>Part of a more complex facial defects i.e. </a:t>
            </a:r>
            <a:r>
              <a:rPr lang="en-US" altLang="en-US" dirty="0" err="1">
                <a:ea typeface="ＭＳ Ｐゴシック" panose="020B0600070205080204" pitchFamily="34" charset="-128"/>
              </a:rPr>
              <a:t>Treacher</a:t>
            </a:r>
            <a:r>
              <a:rPr lang="en-US" altLang="en-US" dirty="0">
                <a:ea typeface="ＭＳ Ｐゴシック" panose="020B0600070205080204" pitchFamily="34" charset="-128"/>
              </a:rPr>
              <a:t> Collins, Pierre Robin, </a:t>
            </a:r>
            <a:r>
              <a:rPr lang="en-US" altLang="en-US" dirty="0" err="1">
                <a:ea typeface="ＭＳ Ｐゴシック" panose="020B0600070205080204" pitchFamily="34" charset="-128"/>
              </a:rPr>
              <a:t>Apert</a:t>
            </a:r>
            <a:r>
              <a:rPr lang="en-US" altLang="en-US" dirty="0">
                <a:ea typeface="ＭＳ Ｐゴシック" panose="020B0600070205080204" pitchFamily="34" charset="-128"/>
              </a:rPr>
              <a:t> etc.</a:t>
            </a:r>
          </a:p>
          <a:p>
            <a:endParaRPr lang="en-US" dirty="0"/>
          </a:p>
        </p:txBody>
      </p:sp>
    </p:spTree>
    <p:extLst>
      <p:ext uri="{BB962C8B-B14F-4D97-AF65-F5344CB8AC3E}">
        <p14:creationId xmlns:p14="http://schemas.microsoft.com/office/powerpoint/2010/main" val="173150671"/>
      </p:ext>
    </p:extLst>
  </p:cSld>
  <p:clrMapOvr>
    <a:masterClrMapping/>
  </p:clrMapOvr>
</p:sld>
</file>

<file path=ppt/theme/theme1.xml><?xml version="1.0" encoding="utf-8"?>
<a:theme xmlns:a="http://schemas.openxmlformats.org/drawingml/2006/main" name="SPACI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CIES template" id="{08E77739-BA49-7541-9F01-AB17D13A949B}" vid="{B8AF7D1D-38EE-6947-9E86-D4BE6FA9EB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SPACIES template</Template>
  <TotalTime>26</TotalTime>
  <Words>5238</Words>
  <Application>Microsoft Macintosh PowerPoint</Application>
  <PresentationFormat>On-screen Show (4:3)</PresentationFormat>
  <Paragraphs>215</Paragraphs>
  <Slides>32</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ＭＳ Ｐゴシック</vt:lpstr>
      <vt:lpstr>Arial</vt:lpstr>
      <vt:lpstr>Calibri</vt:lpstr>
      <vt:lpstr>Calibri Light</vt:lpstr>
      <vt:lpstr>Mangal</vt:lpstr>
      <vt:lpstr>Times</vt:lpstr>
      <vt:lpstr>SPACIES</vt:lpstr>
      <vt:lpstr>Cleft Lip and Palate Repair</vt:lpstr>
      <vt:lpstr>Disclosure</vt:lpstr>
      <vt:lpstr>Objectives</vt:lpstr>
      <vt:lpstr>Tessier Classification of  Soft Tissue Clefts</vt:lpstr>
      <vt:lpstr>Tessier Classification  of Bony Clefts</vt:lpstr>
      <vt:lpstr>Normal Palate</vt:lpstr>
      <vt:lpstr>Embryology</vt:lpstr>
      <vt:lpstr> Epidemiology </vt:lpstr>
      <vt:lpstr>Associated Anomalies </vt:lpstr>
      <vt:lpstr>Unilateral Cleft Lip and Palate</vt:lpstr>
      <vt:lpstr>Multiple Surgeries</vt:lpstr>
      <vt:lpstr>Multispecialty Management</vt:lpstr>
      <vt:lpstr>Surgical Aim</vt:lpstr>
      <vt:lpstr>Surgical Timing </vt:lpstr>
      <vt:lpstr>Latham or Nam device</vt:lpstr>
      <vt:lpstr>Benefits of Delaying Surgery</vt:lpstr>
      <vt:lpstr>Psychological Aspects</vt:lpstr>
      <vt:lpstr>Push-back Palatoplasty</vt:lpstr>
      <vt:lpstr>Furlow : Lengthening of Palate</vt:lpstr>
      <vt:lpstr>PowerPoint Presentation</vt:lpstr>
      <vt:lpstr>Pharyngoplasty</vt:lpstr>
      <vt:lpstr> Pharyngeal Flap</vt:lpstr>
      <vt:lpstr> Preoperative Evaluation</vt:lpstr>
      <vt:lpstr>Anesthetic Management </vt:lpstr>
      <vt:lpstr>Airway Management/Monitoring</vt:lpstr>
      <vt:lpstr>Extubation</vt:lpstr>
      <vt:lpstr>Pain Management</vt:lpstr>
      <vt:lpstr>Intraoperative Complications</vt:lpstr>
      <vt:lpstr>Post-operative Complications</vt:lpstr>
      <vt:lpstr>References</vt:lpstr>
      <vt:lpstr>References</vt:lpstr>
      <vt:lpstr>Acknowledgement</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Matthew Kynes</dc:creator>
  <cp:lastModifiedBy>J. Matthew Kynes</cp:lastModifiedBy>
  <cp:revision>6</cp:revision>
  <dcterms:created xsi:type="dcterms:W3CDTF">2017-02-04T18:19:40Z</dcterms:created>
  <dcterms:modified xsi:type="dcterms:W3CDTF">2018-07-05T13:36:55Z</dcterms:modified>
</cp:coreProperties>
</file>